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59" r:id="rId4"/>
    <p:sldId id="260" r:id="rId5"/>
    <p:sldId id="280" r:id="rId6"/>
    <p:sldId id="281" r:id="rId7"/>
    <p:sldId id="282" r:id="rId8"/>
    <p:sldId id="283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7" r:id="rId19"/>
    <p:sldId id="265" r:id="rId20"/>
    <p:sldId id="272" r:id="rId21"/>
    <p:sldId id="273" r:id="rId22"/>
    <p:sldId id="274" r:id="rId23"/>
    <p:sldId id="275" r:id="rId24"/>
    <p:sldId id="279" r:id="rId25"/>
    <p:sldId id="285" r:id="rId26"/>
    <p:sldId id="284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009"/>
    <a:srgbClr val="FF6600"/>
    <a:srgbClr val="FF9933"/>
    <a:srgbClr val="FF66CC"/>
    <a:srgbClr val="FFCC00"/>
    <a:srgbClr val="0099FF"/>
    <a:srgbClr val="009900"/>
    <a:srgbClr val="00CCFF"/>
    <a:srgbClr val="000000"/>
    <a:srgbClr val="5F9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5394" autoAdjust="0"/>
  </p:normalViewPr>
  <p:slideViewPr>
    <p:cSldViewPr snapToGrid="0">
      <p:cViewPr>
        <p:scale>
          <a:sx n="66" d="100"/>
          <a:sy n="66" d="100"/>
        </p:scale>
        <p:origin x="1454" y="39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4F1B-512D-44D9-BCA6-6B135C38E366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66AF5-9686-400C-8D54-13D5449F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20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29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55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12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060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735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179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10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392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911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332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60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85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0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418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145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898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87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58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32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86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96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644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3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6AF5-9686-400C-8D54-13D5449F380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67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72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95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42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95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19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97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4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46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68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0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B111-1A3E-4BB1-A0FB-C81E79B818F7}" type="datetimeFigureOut">
              <a:rPr kumimoji="1" lang="ja-JP" altLang="en-US" smtClean="0"/>
              <a:t>2020/8/1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0770-C9C2-4175-A326-CB5B8EC4C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22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7" name="従業員・表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573799"/>
              </p:ext>
            </p:extLst>
          </p:nvPr>
        </p:nvGraphicFramePr>
        <p:xfrm>
          <a:off x="7318973" y="1182664"/>
          <a:ext cx="4752000" cy="553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/>
                <a:gridCol w="1800000"/>
                <a:gridCol w="1872000"/>
              </a:tblGrid>
              <a:tr h="540000"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災害時の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徒歩出社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可能性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自宅</a:t>
                      </a:r>
                      <a:r>
                        <a:rPr kumimoji="1" lang="en-US" altLang="ja-JP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―</a:t>
                      </a: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会社間の距離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ｋｍ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平常時の通勤手段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災害時に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有効な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資格・技能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　応急処置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　ＣＰＲ（心肺蘇生法）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　アマチュア無線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　建設・輸送機械操作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r>
                        <a:rPr kumimoji="1" lang="en-US" altLang="ja-JP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[</a:t>
                      </a: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操作対象：　　　　　　　　　　　　　　　　　　　　　　</a:t>
                      </a:r>
                      <a:r>
                        <a:rPr kumimoji="1" lang="en-US" altLang="ja-JP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]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　自動二輪・大型特殊車両等の運転免許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r>
                        <a:rPr kumimoji="1" lang="en-US" altLang="ja-JP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[</a:t>
                      </a: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操作対象：　　　　　　　　　　　　　　　　　　　　　　</a:t>
                      </a:r>
                      <a:r>
                        <a:rPr kumimoji="1" lang="en-US" altLang="ja-JP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]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　その他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r>
                        <a:rPr kumimoji="1" lang="en-US" altLang="ja-JP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[</a:t>
                      </a: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資格・技能：　　　　　　　　　　　　　　　　　　　　　</a:t>
                      </a:r>
                      <a:r>
                        <a:rPr kumimoji="1" lang="en-US" altLang="ja-JP" sz="1200" b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9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従業員・表Ａ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2907"/>
              </p:ext>
            </p:extLst>
          </p:nvPr>
        </p:nvGraphicFramePr>
        <p:xfrm>
          <a:off x="2796584" y="1833455"/>
          <a:ext cx="4320002" cy="48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2"/>
                <a:gridCol w="2880000"/>
              </a:tblGrid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役職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主要責務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電話番号（自宅）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電話番号（携帯）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メール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緊急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本人との続柄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9" name="従業員"/>
          <p:cNvGrpSpPr/>
          <p:nvPr/>
        </p:nvGrpSpPr>
        <p:grpSpPr>
          <a:xfrm>
            <a:off x="2743935" y="1141424"/>
            <a:ext cx="4516649" cy="630938"/>
            <a:chOff x="2743935" y="1141424"/>
            <a:chExt cx="4516649" cy="630938"/>
          </a:xfrm>
        </p:grpSpPr>
        <p:sp>
          <p:nvSpPr>
            <p:cNvPr id="93" name="正方形/長方形 92"/>
            <p:cNvSpPr/>
            <p:nvPr/>
          </p:nvSpPr>
          <p:spPr>
            <a:xfrm>
              <a:off x="2743935" y="1141424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75000"/>
                    <a:lumOff val="25000"/>
                    <a:alpha val="1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4" name="ホームベース 93"/>
            <p:cNvSpPr/>
            <p:nvPr/>
          </p:nvSpPr>
          <p:spPr>
            <a:xfrm>
              <a:off x="4460316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従業員名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3602324" y="1272128"/>
              <a:ext cx="810000" cy="42398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ホームベース 95"/>
            <p:cNvSpPr/>
            <p:nvPr/>
          </p:nvSpPr>
          <p:spPr>
            <a:xfrm>
              <a:off x="2815272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従業員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5157368" y="1273828"/>
              <a:ext cx="2023720" cy="42398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9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20" name="角丸四角形 119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1" name="角丸四角形 120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0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6" name="顧客B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67774"/>
              </p:ext>
            </p:extLst>
          </p:nvPr>
        </p:nvGraphicFramePr>
        <p:xfrm>
          <a:off x="7557928" y="1833455"/>
          <a:ext cx="4464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3312000"/>
              </a:tblGrid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提供する製品・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材料・サービス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平常時の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提供手段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口座番号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ＨＰ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4" name="顧客B"/>
          <p:cNvGrpSpPr/>
          <p:nvPr/>
        </p:nvGrpSpPr>
        <p:grpSpPr>
          <a:xfrm>
            <a:off x="7531603" y="1131910"/>
            <a:ext cx="4516649" cy="630938"/>
            <a:chOff x="2896335" y="1293824"/>
            <a:chExt cx="4516649" cy="630938"/>
          </a:xfrm>
        </p:grpSpPr>
        <p:sp>
          <p:nvSpPr>
            <p:cNvPr id="102" name="正方形/長方形 101"/>
            <p:cNvSpPr/>
            <p:nvPr/>
          </p:nvSpPr>
          <p:spPr>
            <a:xfrm>
              <a:off x="2896335" y="1293824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6600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3" name="ホームベース 102"/>
            <p:cNvSpPr/>
            <p:nvPr/>
          </p:nvSpPr>
          <p:spPr>
            <a:xfrm>
              <a:off x="4612716" y="14216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顧客名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3754724" y="1424528"/>
              <a:ext cx="810000" cy="423980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ホームベース 104"/>
            <p:cNvSpPr/>
            <p:nvPr/>
          </p:nvSpPr>
          <p:spPr>
            <a:xfrm>
              <a:off x="2967672" y="14216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顧客Ｎｏ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309768" y="1426228"/>
              <a:ext cx="2023720" cy="423980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89" name="顧客A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64511"/>
              </p:ext>
            </p:extLst>
          </p:nvPr>
        </p:nvGraphicFramePr>
        <p:xfrm>
          <a:off x="2796584" y="1833455"/>
          <a:ext cx="4464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3312000"/>
              </a:tblGrid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提供する製品・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材料・サービス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平常時の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提供手段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口座番号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ＨＰ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" name="顧客A"/>
          <p:cNvGrpSpPr/>
          <p:nvPr/>
        </p:nvGrpSpPr>
        <p:grpSpPr>
          <a:xfrm>
            <a:off x="2743935" y="1141424"/>
            <a:ext cx="4516649" cy="630938"/>
            <a:chOff x="2743935" y="1141424"/>
            <a:chExt cx="4516649" cy="630938"/>
          </a:xfrm>
        </p:grpSpPr>
        <p:sp>
          <p:nvSpPr>
            <p:cNvPr id="88" name="正方形/長方形 87"/>
            <p:cNvSpPr/>
            <p:nvPr/>
          </p:nvSpPr>
          <p:spPr>
            <a:xfrm>
              <a:off x="2743935" y="1141424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6600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0" name="ホームベース 99"/>
            <p:cNvSpPr/>
            <p:nvPr/>
          </p:nvSpPr>
          <p:spPr>
            <a:xfrm>
              <a:off x="4460316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顧客名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602324" y="1272128"/>
              <a:ext cx="810000" cy="423980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ホームベース 92"/>
            <p:cNvSpPr/>
            <p:nvPr/>
          </p:nvSpPr>
          <p:spPr>
            <a:xfrm>
              <a:off x="2815272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顧客Ｎｏ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157368" y="1273828"/>
              <a:ext cx="2023720" cy="423980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95" name="角丸四角形 94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9" name="角丸四角形 98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2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業種B"/>
          <p:cNvGrpSpPr/>
          <p:nvPr/>
        </p:nvGrpSpPr>
        <p:grpSpPr>
          <a:xfrm>
            <a:off x="8819376" y="1908510"/>
            <a:ext cx="2901629" cy="1267658"/>
            <a:chOff x="8819376" y="1908510"/>
            <a:chExt cx="2901629" cy="1267658"/>
          </a:xfrm>
        </p:grpSpPr>
        <p:grpSp>
          <p:nvGrpSpPr>
            <p:cNvPr id="126" name="グループ化 125"/>
            <p:cNvGrpSpPr/>
            <p:nvPr/>
          </p:nvGrpSpPr>
          <p:grpSpPr>
            <a:xfrm>
              <a:off x="8819376" y="1908510"/>
              <a:ext cx="906012" cy="1267658"/>
              <a:chOff x="4007324" y="1914606"/>
              <a:chExt cx="906012" cy="1267658"/>
            </a:xfrm>
            <a:solidFill>
              <a:srgbClr val="0099FF">
                <a:alpha val="50000"/>
              </a:srgbClr>
            </a:solidFill>
          </p:grpSpPr>
          <p:sp>
            <p:nvSpPr>
              <p:cNvPr id="127" name="角丸四角形 126"/>
              <p:cNvSpPr/>
              <p:nvPr/>
            </p:nvSpPr>
            <p:spPr>
              <a:xfrm>
                <a:off x="4013336" y="191460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消防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28" name="角丸四角形 127"/>
              <p:cNvSpPr/>
              <p:nvPr/>
            </p:nvSpPr>
            <p:spPr>
              <a:xfrm>
                <a:off x="4007324" y="217353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警察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29" name="角丸四角形 128"/>
              <p:cNvSpPr/>
              <p:nvPr/>
            </p:nvSpPr>
            <p:spPr>
              <a:xfrm>
                <a:off x="4007324" y="243817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病院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30" name="角丸四角形 129"/>
              <p:cNvSpPr/>
              <p:nvPr/>
            </p:nvSpPr>
            <p:spPr>
              <a:xfrm>
                <a:off x="4007324" y="270222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電話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31" name="角丸四角形 130"/>
              <p:cNvSpPr/>
              <p:nvPr/>
            </p:nvSpPr>
            <p:spPr>
              <a:xfrm>
                <a:off x="4007324" y="2966264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電力</a:t>
                </a:r>
                <a:endParaRPr kumimoji="1" lang="en-US" altLang="ja-JP" sz="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132" name="グループ化 131"/>
            <p:cNvGrpSpPr/>
            <p:nvPr/>
          </p:nvGrpSpPr>
          <p:grpSpPr>
            <a:xfrm>
              <a:off x="9812398" y="1908510"/>
              <a:ext cx="906012" cy="1267658"/>
              <a:chOff x="4007324" y="1914606"/>
              <a:chExt cx="906012" cy="1267658"/>
            </a:xfrm>
            <a:solidFill>
              <a:srgbClr val="0099FF">
                <a:alpha val="50000"/>
              </a:srgbClr>
            </a:solidFill>
          </p:grpSpPr>
          <p:sp>
            <p:nvSpPr>
              <p:cNvPr id="133" name="角丸四角形 132"/>
              <p:cNvSpPr/>
              <p:nvPr/>
            </p:nvSpPr>
            <p:spPr>
              <a:xfrm>
                <a:off x="4013336" y="191460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ガス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34" name="角丸四角形 133"/>
              <p:cNvSpPr/>
              <p:nvPr/>
            </p:nvSpPr>
            <p:spPr>
              <a:xfrm>
                <a:off x="4007324" y="217353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水道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35" name="角丸四角形 134"/>
              <p:cNvSpPr/>
              <p:nvPr/>
            </p:nvSpPr>
            <p:spPr>
              <a:xfrm>
                <a:off x="4007324" y="243817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金融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36" name="角丸四角形 135"/>
              <p:cNvSpPr/>
              <p:nvPr/>
            </p:nvSpPr>
            <p:spPr>
              <a:xfrm>
                <a:off x="4007324" y="270222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保険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37" name="角丸四角形 136"/>
              <p:cNvSpPr/>
              <p:nvPr/>
            </p:nvSpPr>
            <p:spPr>
              <a:xfrm>
                <a:off x="4007324" y="2966264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監査</a:t>
                </a:r>
                <a:endParaRPr kumimoji="1" lang="en-US" altLang="ja-JP" sz="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138" name="グループ化 137"/>
            <p:cNvGrpSpPr/>
            <p:nvPr/>
          </p:nvGrpSpPr>
          <p:grpSpPr>
            <a:xfrm>
              <a:off x="10814993" y="1908510"/>
              <a:ext cx="906012" cy="1267658"/>
              <a:chOff x="4007324" y="1914606"/>
              <a:chExt cx="906012" cy="1267658"/>
            </a:xfrm>
            <a:solidFill>
              <a:srgbClr val="0099FF">
                <a:alpha val="50000"/>
              </a:srgbClr>
            </a:solidFill>
          </p:grpSpPr>
          <p:sp>
            <p:nvSpPr>
              <p:cNvPr id="139" name="角丸四角形 138"/>
              <p:cNvSpPr/>
              <p:nvPr/>
            </p:nvSpPr>
            <p:spPr>
              <a:xfrm>
                <a:off x="4013336" y="191460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会計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40" name="角丸四角形 139"/>
              <p:cNvSpPr/>
              <p:nvPr/>
            </p:nvSpPr>
            <p:spPr>
              <a:xfrm>
                <a:off x="4007324" y="217353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債権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41" name="角丸四角形 140"/>
              <p:cNvSpPr/>
              <p:nvPr/>
            </p:nvSpPr>
            <p:spPr>
              <a:xfrm>
                <a:off x="4007324" y="243817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建物管理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42" name="角丸四角形 141"/>
              <p:cNvSpPr/>
              <p:nvPr/>
            </p:nvSpPr>
            <p:spPr>
              <a:xfrm>
                <a:off x="4007324" y="270222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建物所有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43" name="角丸四角形 142"/>
              <p:cNvSpPr/>
              <p:nvPr/>
            </p:nvSpPr>
            <p:spPr>
              <a:xfrm>
                <a:off x="4007324" y="2966264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建物警備</a:t>
                </a:r>
                <a:endParaRPr kumimoji="1" lang="en-US" altLang="ja-JP" sz="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graphicFrame>
        <p:nvGraphicFramePr>
          <p:cNvPr id="124" name="主要組織B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07209"/>
              </p:ext>
            </p:extLst>
          </p:nvPr>
        </p:nvGraphicFramePr>
        <p:xfrm>
          <a:off x="7584252" y="1833455"/>
          <a:ext cx="4464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3312000"/>
              </a:tblGrid>
              <a:tr h="140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業種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提供される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サービス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口座番号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ＨＰ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01" name="主要組織B"/>
          <p:cNvGrpSpPr/>
          <p:nvPr/>
        </p:nvGrpSpPr>
        <p:grpSpPr>
          <a:xfrm>
            <a:off x="7531603" y="1131910"/>
            <a:ext cx="4516649" cy="630938"/>
            <a:chOff x="2896335" y="1293824"/>
            <a:chExt cx="4516649" cy="630938"/>
          </a:xfrm>
        </p:grpSpPr>
        <p:sp>
          <p:nvSpPr>
            <p:cNvPr id="102" name="正方形/長方形 101"/>
            <p:cNvSpPr/>
            <p:nvPr/>
          </p:nvSpPr>
          <p:spPr>
            <a:xfrm>
              <a:off x="2896335" y="1293824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99FF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3" name="ホームベース 102"/>
            <p:cNvSpPr/>
            <p:nvPr/>
          </p:nvSpPr>
          <p:spPr>
            <a:xfrm>
              <a:off x="4612716" y="14216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組織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3754724" y="1424528"/>
              <a:ext cx="810000" cy="423980"/>
            </a:xfrm>
            <a:prstGeom prst="rect">
              <a:avLst/>
            </a:prstGeom>
            <a:solidFill>
              <a:srgbClr val="00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ホームベース 104"/>
            <p:cNvSpPr/>
            <p:nvPr/>
          </p:nvSpPr>
          <p:spPr>
            <a:xfrm>
              <a:off x="2967672" y="14216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組織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5309768" y="1426228"/>
              <a:ext cx="2023720" cy="423980"/>
            </a:xfrm>
            <a:prstGeom prst="rect">
              <a:avLst/>
            </a:prstGeom>
            <a:solidFill>
              <a:srgbClr val="00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業種A"/>
          <p:cNvGrpSpPr/>
          <p:nvPr/>
        </p:nvGrpSpPr>
        <p:grpSpPr>
          <a:xfrm>
            <a:off x="4031708" y="1908510"/>
            <a:ext cx="2901629" cy="1267658"/>
            <a:chOff x="4031708" y="1908510"/>
            <a:chExt cx="2901629" cy="1267658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4031708" y="1908510"/>
              <a:ext cx="906012" cy="1267658"/>
              <a:chOff x="4007324" y="1914606"/>
              <a:chExt cx="906012" cy="1267658"/>
            </a:xfrm>
            <a:solidFill>
              <a:srgbClr val="0099FF">
                <a:alpha val="50000"/>
              </a:srgbClr>
            </a:solidFill>
          </p:grpSpPr>
          <p:sp>
            <p:nvSpPr>
              <p:cNvPr id="7" name="角丸四角形 6"/>
              <p:cNvSpPr/>
              <p:nvPr/>
            </p:nvSpPr>
            <p:spPr>
              <a:xfrm>
                <a:off x="4013336" y="191460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消防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08" name="角丸四角形 107"/>
              <p:cNvSpPr/>
              <p:nvPr/>
            </p:nvSpPr>
            <p:spPr>
              <a:xfrm>
                <a:off x="4007324" y="217353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警察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09" name="角丸四角形 108"/>
              <p:cNvSpPr/>
              <p:nvPr/>
            </p:nvSpPr>
            <p:spPr>
              <a:xfrm>
                <a:off x="4007324" y="243817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病院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10" name="角丸四角形 109"/>
              <p:cNvSpPr/>
              <p:nvPr/>
            </p:nvSpPr>
            <p:spPr>
              <a:xfrm>
                <a:off x="4007324" y="270222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電話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11" name="角丸四角形 110"/>
              <p:cNvSpPr/>
              <p:nvPr/>
            </p:nvSpPr>
            <p:spPr>
              <a:xfrm>
                <a:off x="4007324" y="2966264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電力</a:t>
                </a:r>
                <a:endParaRPr kumimoji="1" lang="en-US" altLang="ja-JP" sz="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112" name="グループ化 111"/>
            <p:cNvGrpSpPr/>
            <p:nvPr/>
          </p:nvGrpSpPr>
          <p:grpSpPr>
            <a:xfrm>
              <a:off x="5024730" y="1908510"/>
              <a:ext cx="906012" cy="1267658"/>
              <a:chOff x="4007324" y="1914606"/>
              <a:chExt cx="906012" cy="1267658"/>
            </a:xfrm>
            <a:solidFill>
              <a:srgbClr val="0099FF">
                <a:alpha val="50000"/>
              </a:srgbClr>
            </a:solidFill>
          </p:grpSpPr>
          <p:sp>
            <p:nvSpPr>
              <p:cNvPr id="113" name="角丸四角形 112"/>
              <p:cNvSpPr/>
              <p:nvPr/>
            </p:nvSpPr>
            <p:spPr>
              <a:xfrm>
                <a:off x="4013336" y="191460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ガス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14" name="角丸四角形 113"/>
              <p:cNvSpPr/>
              <p:nvPr/>
            </p:nvSpPr>
            <p:spPr>
              <a:xfrm>
                <a:off x="4007324" y="217353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水道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15" name="角丸四角形 114"/>
              <p:cNvSpPr/>
              <p:nvPr/>
            </p:nvSpPr>
            <p:spPr>
              <a:xfrm>
                <a:off x="4007324" y="243817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金融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16" name="角丸四角形 115"/>
              <p:cNvSpPr/>
              <p:nvPr/>
            </p:nvSpPr>
            <p:spPr>
              <a:xfrm>
                <a:off x="4007324" y="270222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保険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17" name="角丸四角形 116"/>
              <p:cNvSpPr/>
              <p:nvPr/>
            </p:nvSpPr>
            <p:spPr>
              <a:xfrm>
                <a:off x="4007324" y="2966264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監査</a:t>
                </a:r>
                <a:endParaRPr kumimoji="1" lang="en-US" altLang="ja-JP" sz="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grpSp>
          <p:nvGrpSpPr>
            <p:cNvPr id="118" name="グループ化 117"/>
            <p:cNvGrpSpPr/>
            <p:nvPr/>
          </p:nvGrpSpPr>
          <p:grpSpPr>
            <a:xfrm>
              <a:off x="6027325" y="1908510"/>
              <a:ext cx="906012" cy="1267658"/>
              <a:chOff x="4007324" y="1914606"/>
              <a:chExt cx="906012" cy="1267658"/>
            </a:xfrm>
            <a:solidFill>
              <a:srgbClr val="0099FF">
                <a:alpha val="50000"/>
              </a:srgbClr>
            </a:solidFill>
          </p:grpSpPr>
          <p:sp>
            <p:nvSpPr>
              <p:cNvPr id="119" name="角丸四角形 118"/>
              <p:cNvSpPr/>
              <p:nvPr/>
            </p:nvSpPr>
            <p:spPr>
              <a:xfrm>
                <a:off x="4013336" y="191460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会計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20" name="角丸四角形 119"/>
              <p:cNvSpPr/>
              <p:nvPr/>
            </p:nvSpPr>
            <p:spPr>
              <a:xfrm>
                <a:off x="4007324" y="217353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債権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21" name="角丸四角形 120"/>
              <p:cNvSpPr/>
              <p:nvPr/>
            </p:nvSpPr>
            <p:spPr>
              <a:xfrm>
                <a:off x="4007324" y="2438176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建物管理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22" name="角丸四角形 121"/>
              <p:cNvSpPr/>
              <p:nvPr/>
            </p:nvSpPr>
            <p:spPr>
              <a:xfrm>
                <a:off x="4007324" y="2702220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建物所有</a:t>
                </a:r>
                <a:endParaRPr kumimoji="1" lang="ja-JP" altLang="en-US" sz="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23" name="角丸四角形 122"/>
              <p:cNvSpPr/>
              <p:nvPr/>
            </p:nvSpPr>
            <p:spPr>
              <a:xfrm>
                <a:off x="4007324" y="2966264"/>
                <a:ext cx="900000" cy="216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kumimoji="1" lang="ja-JP" altLang="en-US" sz="9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■ 建物警備</a:t>
                </a:r>
                <a:endParaRPr kumimoji="1" lang="en-US" altLang="ja-JP" sz="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graphicFrame>
        <p:nvGraphicFramePr>
          <p:cNvPr id="89" name="主要組織A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11531"/>
              </p:ext>
            </p:extLst>
          </p:nvPr>
        </p:nvGraphicFramePr>
        <p:xfrm>
          <a:off x="2796584" y="1833455"/>
          <a:ext cx="4464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3312000"/>
              </a:tblGrid>
              <a:tr h="140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業種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提供される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サービス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口座番号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ＨＰ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" name="主要組織A"/>
          <p:cNvGrpSpPr/>
          <p:nvPr/>
        </p:nvGrpSpPr>
        <p:grpSpPr>
          <a:xfrm>
            <a:off x="2743935" y="1141424"/>
            <a:ext cx="4516649" cy="630938"/>
            <a:chOff x="2743935" y="1141424"/>
            <a:chExt cx="4516649" cy="630938"/>
          </a:xfrm>
        </p:grpSpPr>
        <p:sp>
          <p:nvSpPr>
            <p:cNvPr id="87" name="正方形/長方形 86"/>
            <p:cNvSpPr/>
            <p:nvPr/>
          </p:nvSpPr>
          <p:spPr>
            <a:xfrm>
              <a:off x="2743935" y="1141424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99FF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1" name="ホームベース 90"/>
            <p:cNvSpPr/>
            <p:nvPr/>
          </p:nvSpPr>
          <p:spPr>
            <a:xfrm>
              <a:off x="4460316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組織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602324" y="1272128"/>
              <a:ext cx="810000" cy="423980"/>
            </a:xfrm>
            <a:prstGeom prst="rect">
              <a:avLst/>
            </a:prstGeom>
            <a:solidFill>
              <a:srgbClr val="00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ホームベース 93"/>
            <p:cNvSpPr/>
            <p:nvPr/>
          </p:nvSpPr>
          <p:spPr>
            <a:xfrm>
              <a:off x="2815272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組織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5157368" y="1273828"/>
              <a:ext cx="2023720" cy="423980"/>
            </a:xfrm>
            <a:prstGeom prst="rect">
              <a:avLst/>
            </a:prstGeom>
            <a:solidFill>
              <a:srgbClr val="00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7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68" name="角丸四角形 167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角丸四角形 168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5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3" name="中核事業・表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06437"/>
              </p:ext>
            </p:extLst>
          </p:nvPr>
        </p:nvGraphicFramePr>
        <p:xfrm>
          <a:off x="7390093" y="1153949"/>
          <a:ext cx="4714084" cy="54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/>
                <a:gridCol w="720000"/>
                <a:gridCol w="718084"/>
                <a:gridCol w="972000"/>
                <a:gridCol w="1332000"/>
              </a:tblGrid>
              <a:tr h="27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重要業務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必要な資源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責任者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代替不可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代替可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CFF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中核事業・表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56790"/>
              </p:ext>
            </p:extLst>
          </p:nvPr>
        </p:nvGraphicFramePr>
        <p:xfrm>
          <a:off x="2796584" y="1833455"/>
          <a:ext cx="4462438" cy="476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216"/>
                <a:gridCol w="652622"/>
                <a:gridCol w="2649600"/>
              </a:tblGrid>
              <a:tr h="39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中核事業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責任者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事業中断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による損失額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製品などの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納入・提供先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会社名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担当者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</a:tr>
              <a:tr h="432000"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原材料などの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入手先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会社名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担当者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復旧時間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目標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事業中断に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関わる災害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" name="中核事業"/>
          <p:cNvGrpSpPr/>
          <p:nvPr/>
        </p:nvGrpSpPr>
        <p:grpSpPr>
          <a:xfrm>
            <a:off x="2743935" y="1141424"/>
            <a:ext cx="4516649" cy="630938"/>
            <a:chOff x="2743935" y="1141424"/>
            <a:chExt cx="4516649" cy="630938"/>
          </a:xfrm>
        </p:grpSpPr>
        <p:sp>
          <p:nvSpPr>
            <p:cNvPr id="87" name="正方形/長方形 86"/>
            <p:cNvSpPr/>
            <p:nvPr/>
          </p:nvSpPr>
          <p:spPr>
            <a:xfrm>
              <a:off x="2743935" y="1141424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3CCFF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1" name="ホームベース 90"/>
            <p:cNvSpPr/>
            <p:nvPr/>
          </p:nvSpPr>
          <p:spPr>
            <a:xfrm>
              <a:off x="4460316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事業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602324" y="1272128"/>
              <a:ext cx="810000" cy="423980"/>
            </a:xfrm>
            <a:prstGeom prst="rect">
              <a:avLst/>
            </a:prstGeom>
            <a:solidFill>
              <a:srgbClr val="33CC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ホームベース 93"/>
            <p:cNvSpPr/>
            <p:nvPr/>
          </p:nvSpPr>
          <p:spPr>
            <a:xfrm>
              <a:off x="2815272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事業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5157368" y="1273828"/>
              <a:ext cx="2023720" cy="423980"/>
            </a:xfrm>
            <a:prstGeom prst="rect">
              <a:avLst/>
            </a:prstGeom>
            <a:solidFill>
              <a:srgbClr val="33CC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21" name="角丸四角形 120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2" name="角丸四角形 121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8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5" name="復旧作業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87528"/>
              </p:ext>
            </p:extLst>
          </p:nvPr>
        </p:nvGraphicFramePr>
        <p:xfrm>
          <a:off x="7618827" y="1832640"/>
          <a:ext cx="4465022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3205022"/>
              </a:tblGrid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責任者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メール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連絡内容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継続される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中核事業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7" name="復旧作業"/>
          <p:cNvGrpSpPr/>
          <p:nvPr/>
        </p:nvGrpSpPr>
        <p:grpSpPr>
          <a:xfrm>
            <a:off x="7522984" y="1090800"/>
            <a:ext cx="4611042" cy="707886"/>
            <a:chOff x="7522984" y="1090800"/>
            <a:chExt cx="4611042" cy="707886"/>
          </a:xfrm>
        </p:grpSpPr>
        <p:sp>
          <p:nvSpPr>
            <p:cNvPr id="108" name="正方形/長方形 107"/>
            <p:cNvSpPr/>
            <p:nvPr/>
          </p:nvSpPr>
          <p:spPr>
            <a:xfrm>
              <a:off x="7548606" y="1140298"/>
              <a:ext cx="4212000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66CC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109" name="グループ化 108"/>
            <p:cNvGrpSpPr/>
            <p:nvPr/>
          </p:nvGrpSpPr>
          <p:grpSpPr>
            <a:xfrm>
              <a:off x="8723920" y="1257124"/>
              <a:ext cx="2947052" cy="426834"/>
              <a:chOff x="2815272" y="1269274"/>
              <a:chExt cx="2947052" cy="426834"/>
            </a:xfrm>
          </p:grpSpPr>
          <p:sp>
            <p:nvSpPr>
              <p:cNvPr id="112" name="正方形/長方形 111"/>
              <p:cNvSpPr/>
              <p:nvPr/>
            </p:nvSpPr>
            <p:spPr>
              <a:xfrm>
                <a:off x="3602324" y="1272128"/>
                <a:ext cx="2160000" cy="423980"/>
              </a:xfrm>
              <a:prstGeom prst="rect">
                <a:avLst/>
              </a:prstGeom>
              <a:solidFill>
                <a:srgbClr val="FF66C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ホームベース 112"/>
              <p:cNvSpPr/>
              <p:nvPr/>
            </p:nvSpPr>
            <p:spPr>
              <a:xfrm>
                <a:off x="2815272" y="1269274"/>
                <a:ext cx="900000" cy="426209"/>
              </a:xfrm>
              <a:prstGeom prst="homePlate">
                <a:avLst>
                  <a:gd name="adj" fmla="val 23438"/>
                </a:avLst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4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拠点</a:t>
                </a:r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名</a:t>
                </a:r>
                <a:endParaRPr kumimoji="1"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110" name="正方形/長方形 109"/>
            <p:cNvSpPr/>
            <p:nvPr/>
          </p:nvSpPr>
          <p:spPr>
            <a:xfrm>
              <a:off x="7522984" y="1090800"/>
              <a:ext cx="12009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ＳＴＥＰ２</a:t>
              </a:r>
              <a:r>
                <a:rPr lang="ja-JP" altLang="en-US" sz="2000" dirty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　</a:t>
              </a:r>
              <a:endParaRPr lang="en-US" altLang="ja-JP" sz="2000" dirty="0" smtClean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  <a:p>
              <a:r>
                <a:rPr lang="ja-JP" altLang="en-US" sz="2000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復旧作業</a:t>
              </a:r>
              <a:endParaRPr lang="en-US" altLang="ja-JP" sz="2000" dirty="0" smtClean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11750509" y="1281756"/>
              <a:ext cx="3835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▶</a:t>
              </a:r>
              <a:endParaRPr lang="en-US" altLang="ja-JP" dirty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</p:grpSp>
      <p:graphicFrame>
        <p:nvGraphicFramePr>
          <p:cNvPr id="89" name="情報提供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25427"/>
              </p:ext>
            </p:extLst>
          </p:nvPr>
        </p:nvGraphicFramePr>
        <p:xfrm>
          <a:off x="2796584" y="1833455"/>
          <a:ext cx="4465022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3205022"/>
              </a:tblGrid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対応する資源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責任者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メール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連絡内容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5" name="情報提供"/>
          <p:cNvGrpSpPr/>
          <p:nvPr/>
        </p:nvGrpSpPr>
        <p:grpSpPr>
          <a:xfrm>
            <a:off x="2718314" y="1091926"/>
            <a:ext cx="4608891" cy="707886"/>
            <a:chOff x="2718314" y="1091926"/>
            <a:chExt cx="4608891" cy="707886"/>
          </a:xfrm>
        </p:grpSpPr>
        <p:sp>
          <p:nvSpPr>
            <p:cNvPr id="87" name="正方形/長方形 86"/>
            <p:cNvSpPr/>
            <p:nvPr/>
          </p:nvSpPr>
          <p:spPr>
            <a:xfrm>
              <a:off x="2743936" y="1141424"/>
              <a:ext cx="4212000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66CC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3919250" y="1258250"/>
              <a:ext cx="2947052" cy="426834"/>
              <a:chOff x="2815272" y="1269274"/>
              <a:chExt cx="2947052" cy="426834"/>
            </a:xfrm>
          </p:grpSpPr>
          <p:sp>
            <p:nvSpPr>
              <p:cNvPr id="92" name="正方形/長方形 91"/>
              <p:cNvSpPr/>
              <p:nvPr/>
            </p:nvSpPr>
            <p:spPr>
              <a:xfrm>
                <a:off x="3602324" y="1272128"/>
                <a:ext cx="2160000" cy="423980"/>
              </a:xfrm>
              <a:prstGeom prst="rect">
                <a:avLst/>
              </a:prstGeom>
              <a:solidFill>
                <a:srgbClr val="FF66C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ホームベース 93"/>
              <p:cNvSpPr/>
              <p:nvPr/>
            </p:nvSpPr>
            <p:spPr>
              <a:xfrm>
                <a:off x="2815272" y="1269274"/>
                <a:ext cx="900000" cy="426209"/>
              </a:xfrm>
              <a:prstGeom prst="homePlate">
                <a:avLst>
                  <a:gd name="adj" fmla="val 23438"/>
                </a:avLst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拠点</a:t>
                </a:r>
                <a:r>
                  <a:rPr lang="ja-JP" altLang="en-US" sz="14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名</a:t>
                </a:r>
                <a:endParaRPr kumimoji="1"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103" name="正方形/長方形 102"/>
            <p:cNvSpPr/>
            <p:nvPr/>
          </p:nvSpPr>
          <p:spPr>
            <a:xfrm>
              <a:off x="2718314" y="1091926"/>
              <a:ext cx="12009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ＳＴＥＰ１</a:t>
              </a:r>
              <a:endParaRPr lang="en-US" altLang="ja-JP" sz="2000" dirty="0" smtClean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  <a:p>
              <a:r>
                <a:rPr lang="ja-JP" altLang="en-US" sz="2000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情報</a:t>
              </a:r>
              <a:r>
                <a:rPr lang="ja-JP" altLang="en-US" sz="2000" dirty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提供</a:t>
              </a:r>
              <a:endParaRPr lang="en-US" altLang="ja-JP" sz="2000" dirty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6943688" y="1287976"/>
              <a:ext cx="3835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▶</a:t>
              </a:r>
              <a:endParaRPr lang="en-US" altLang="ja-JP" dirty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</p:grpSp>
      <p:grpSp>
        <p:nvGrpSpPr>
          <p:cNvPr id="90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96" name="角丸四角形 95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7" name="角丸四角形 96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3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7" name="応援要員・表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16115"/>
              </p:ext>
            </p:extLst>
          </p:nvPr>
        </p:nvGraphicFramePr>
        <p:xfrm>
          <a:off x="7511745" y="1839600"/>
          <a:ext cx="4500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800000"/>
                <a:gridCol w="1440000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協力者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業務内容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900" b="0" spc="0" dirty="0" smtClean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応援要員・表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96455"/>
              </p:ext>
            </p:extLst>
          </p:nvPr>
        </p:nvGraphicFramePr>
        <p:xfrm>
          <a:off x="2781817" y="1840873"/>
          <a:ext cx="4500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800000"/>
                <a:gridCol w="1440000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協力者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業務内容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" name="応援要員"/>
          <p:cNvGrpSpPr/>
          <p:nvPr/>
        </p:nvGrpSpPr>
        <p:grpSpPr>
          <a:xfrm>
            <a:off x="2718314" y="1091926"/>
            <a:ext cx="4608891" cy="707886"/>
            <a:chOff x="2718314" y="1091926"/>
            <a:chExt cx="4608891" cy="707886"/>
          </a:xfrm>
        </p:grpSpPr>
        <p:sp>
          <p:nvSpPr>
            <p:cNvPr id="87" name="正方形/長方形 86"/>
            <p:cNvSpPr/>
            <p:nvPr/>
          </p:nvSpPr>
          <p:spPr>
            <a:xfrm>
              <a:off x="2743936" y="1141424"/>
              <a:ext cx="4212000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66CC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3919250" y="1258250"/>
              <a:ext cx="2947052" cy="426834"/>
              <a:chOff x="2815272" y="1269274"/>
              <a:chExt cx="2947052" cy="426834"/>
            </a:xfrm>
          </p:grpSpPr>
          <p:sp>
            <p:nvSpPr>
              <p:cNvPr id="92" name="正方形/長方形 91"/>
              <p:cNvSpPr/>
              <p:nvPr/>
            </p:nvSpPr>
            <p:spPr>
              <a:xfrm>
                <a:off x="3602324" y="1272128"/>
                <a:ext cx="2160000" cy="423980"/>
              </a:xfrm>
              <a:prstGeom prst="rect">
                <a:avLst/>
              </a:prstGeom>
              <a:solidFill>
                <a:srgbClr val="FF66C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ホームベース 93"/>
              <p:cNvSpPr/>
              <p:nvPr/>
            </p:nvSpPr>
            <p:spPr>
              <a:xfrm>
                <a:off x="2815272" y="1269274"/>
                <a:ext cx="900000" cy="426209"/>
              </a:xfrm>
              <a:prstGeom prst="homePlate">
                <a:avLst>
                  <a:gd name="adj" fmla="val 23438"/>
                </a:avLst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拠点</a:t>
                </a:r>
                <a:r>
                  <a:rPr lang="ja-JP" altLang="en-US" sz="14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名</a:t>
                </a:r>
                <a:endParaRPr kumimoji="1"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103" name="正方形/長方形 102"/>
            <p:cNvSpPr/>
            <p:nvPr/>
          </p:nvSpPr>
          <p:spPr>
            <a:xfrm>
              <a:off x="2718314" y="1091926"/>
              <a:ext cx="12009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ＳＴＥＰ３</a:t>
              </a:r>
              <a:endParaRPr lang="en-US" altLang="ja-JP" sz="2000" dirty="0" smtClean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  <a:p>
              <a:r>
                <a:rPr lang="ja-JP" altLang="en-US" sz="2000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応援</a:t>
              </a:r>
              <a:r>
                <a:rPr lang="ja-JP" altLang="en-US" sz="2000" dirty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要員</a:t>
              </a:r>
              <a:endParaRPr lang="en-US" altLang="ja-JP" sz="2000" dirty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6943688" y="1287976"/>
              <a:ext cx="3835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n w="3175">
                    <a:noFill/>
                  </a:ln>
                  <a:solidFill>
                    <a:srgbClr val="FF66CC">
                      <a:alpha val="40000"/>
                    </a:srgb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▶</a:t>
              </a:r>
              <a:endParaRPr lang="en-US" altLang="ja-JP" dirty="0">
                <a:ln w="3175">
                  <a:noFill/>
                </a:ln>
                <a:solidFill>
                  <a:srgbClr val="FF66CC">
                    <a:alpha val="40000"/>
                  </a:srgbClr>
                </a:solidFill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</p:grpSp>
      <p:grpSp>
        <p:nvGrpSpPr>
          <p:cNvPr id="120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21" name="角丸四角形 120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2" name="角丸四角形 121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8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5" name="ライフライン手段・方針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24610"/>
              </p:ext>
            </p:extLst>
          </p:nvPr>
        </p:nvGraphicFramePr>
        <p:xfrm>
          <a:off x="7618827" y="1832640"/>
          <a:ext cx="4465022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3205022"/>
              </a:tblGrid>
              <a:tr h="648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通信・通話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電力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ガス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水道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その他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15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資金調達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14891"/>
              </p:ext>
            </p:extLst>
          </p:nvPr>
        </p:nvGraphicFramePr>
        <p:xfrm>
          <a:off x="2796584" y="1856605"/>
          <a:ext cx="4465022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3205022"/>
              </a:tblGrid>
              <a:tr h="237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資金調達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手段・方針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237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9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20" name="角丸四角形 119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1" name="角丸四角形 120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0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51" name="供給B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62983"/>
              </p:ext>
            </p:extLst>
          </p:nvPr>
        </p:nvGraphicFramePr>
        <p:xfrm>
          <a:off x="7505279" y="1821552"/>
          <a:ext cx="4464000" cy="489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3312000"/>
              </a:tblGrid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供給される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製品・サービス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拠点名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ＨＰ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取引状況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rgbClr val="CC99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 取引中の供給者　　　　□ 予備の供給者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平常時の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納入手段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98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口座番号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" name="供給B"/>
          <p:cNvGrpSpPr/>
          <p:nvPr/>
        </p:nvGrpSpPr>
        <p:grpSpPr>
          <a:xfrm>
            <a:off x="7452630" y="1129521"/>
            <a:ext cx="4516649" cy="630938"/>
            <a:chOff x="7452630" y="1129521"/>
            <a:chExt cx="4516649" cy="630938"/>
          </a:xfrm>
        </p:grpSpPr>
        <p:sp>
          <p:nvSpPr>
            <p:cNvPr id="152" name="正方形/長方形 151"/>
            <p:cNvSpPr/>
            <p:nvPr/>
          </p:nvSpPr>
          <p:spPr>
            <a:xfrm>
              <a:off x="7452630" y="1129521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CC99FF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3" name="ホームベース 152"/>
            <p:cNvSpPr/>
            <p:nvPr/>
          </p:nvSpPr>
          <p:spPr>
            <a:xfrm>
              <a:off x="9169011" y="1257371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拠点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>
            <a:xfrm>
              <a:off x="8311019" y="1260225"/>
              <a:ext cx="810000" cy="423980"/>
            </a:xfrm>
            <a:prstGeom prst="rect">
              <a:avLst/>
            </a:prstGeom>
            <a:solidFill>
              <a:srgbClr val="CC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ホームベース 154"/>
            <p:cNvSpPr/>
            <p:nvPr/>
          </p:nvSpPr>
          <p:spPr>
            <a:xfrm>
              <a:off x="7523967" y="1257371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拠点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9866063" y="1261925"/>
              <a:ext cx="2023720" cy="423980"/>
            </a:xfrm>
            <a:prstGeom prst="rect">
              <a:avLst/>
            </a:prstGeom>
            <a:solidFill>
              <a:srgbClr val="CC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89" name="供給A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162245"/>
              </p:ext>
            </p:extLst>
          </p:nvPr>
        </p:nvGraphicFramePr>
        <p:xfrm>
          <a:off x="2796584" y="1833455"/>
          <a:ext cx="4464000" cy="489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3312000"/>
              </a:tblGrid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供給される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製品・サービス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拠点名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ＨＰ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取引状況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rgbClr val="CC99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 取引中の供給者　　　　□ 予備の供給者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rgbClr val="CC99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平常時の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納入手段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口座番号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" name="供給A"/>
          <p:cNvGrpSpPr/>
          <p:nvPr/>
        </p:nvGrpSpPr>
        <p:grpSpPr>
          <a:xfrm>
            <a:off x="2743935" y="1141424"/>
            <a:ext cx="4516649" cy="630938"/>
            <a:chOff x="2743935" y="1141424"/>
            <a:chExt cx="4516649" cy="630938"/>
          </a:xfrm>
        </p:grpSpPr>
        <p:sp>
          <p:nvSpPr>
            <p:cNvPr id="87" name="正方形/長方形 86"/>
            <p:cNvSpPr/>
            <p:nvPr/>
          </p:nvSpPr>
          <p:spPr>
            <a:xfrm>
              <a:off x="2743935" y="1141424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CC99FF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1" name="ホームベース 90"/>
            <p:cNvSpPr/>
            <p:nvPr/>
          </p:nvSpPr>
          <p:spPr>
            <a:xfrm>
              <a:off x="4460316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拠点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602324" y="1272128"/>
              <a:ext cx="810000" cy="423980"/>
            </a:xfrm>
            <a:prstGeom prst="rect">
              <a:avLst/>
            </a:prstGeom>
            <a:solidFill>
              <a:srgbClr val="CC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ホームベース 93"/>
            <p:cNvSpPr/>
            <p:nvPr/>
          </p:nvSpPr>
          <p:spPr>
            <a:xfrm>
              <a:off x="2815272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拠点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5157368" y="1273828"/>
              <a:ext cx="2023720" cy="423980"/>
            </a:xfrm>
            <a:prstGeom prst="rect">
              <a:avLst/>
            </a:prstGeom>
            <a:solidFill>
              <a:srgbClr val="CC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7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18" name="角丸四角形 117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9" name="角丸四角形 118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0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2" name="ボトルネックB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60807"/>
              </p:ext>
            </p:extLst>
          </p:nvPr>
        </p:nvGraphicFramePr>
        <p:xfrm>
          <a:off x="7508468" y="1828627"/>
          <a:ext cx="4428000" cy="48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756000"/>
                <a:gridCol w="2520000"/>
              </a:tblGrid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使用する業務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業務責任者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当該資源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品名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供給者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設置場所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使用状況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rgbClr val="33CC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 使用中　　　　□</a:t>
                      </a:r>
                      <a:r>
                        <a:rPr kumimoji="1" lang="ja-JP" altLang="en-US" sz="1200" b="0" spc="0" baseline="0" dirty="0" smtClean="0">
                          <a:ln w="3175">
                            <a:noFill/>
                          </a:ln>
                          <a:solidFill>
                            <a:srgbClr val="33CC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購入予定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rgbClr val="33CC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事業継続時の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想定設置場所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交換・設置に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要する時間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ボトルネックB"/>
          <p:cNvGrpSpPr/>
          <p:nvPr/>
        </p:nvGrpSpPr>
        <p:grpSpPr>
          <a:xfrm>
            <a:off x="7455819" y="1136596"/>
            <a:ext cx="4516649" cy="630938"/>
            <a:chOff x="7455819" y="1136596"/>
            <a:chExt cx="4516649" cy="630938"/>
          </a:xfrm>
        </p:grpSpPr>
        <p:sp>
          <p:nvSpPr>
            <p:cNvPr id="103" name="正方形/長方形 102"/>
            <p:cNvSpPr/>
            <p:nvPr/>
          </p:nvSpPr>
          <p:spPr>
            <a:xfrm>
              <a:off x="7455819" y="1136596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3CCCC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4" name="ホームベース 103"/>
            <p:cNvSpPr/>
            <p:nvPr/>
          </p:nvSpPr>
          <p:spPr>
            <a:xfrm>
              <a:off x="9172200" y="1264446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資源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8314208" y="1267300"/>
              <a:ext cx="810000" cy="423980"/>
            </a:xfrm>
            <a:prstGeom prst="rect">
              <a:avLst/>
            </a:prstGeom>
            <a:solidFill>
              <a:srgbClr val="33CCC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ホームベース 105"/>
            <p:cNvSpPr/>
            <p:nvPr/>
          </p:nvSpPr>
          <p:spPr>
            <a:xfrm>
              <a:off x="7527156" y="1264446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資源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9869252" y="1269000"/>
              <a:ext cx="2023720" cy="423980"/>
            </a:xfrm>
            <a:prstGeom prst="rect">
              <a:avLst/>
            </a:prstGeom>
            <a:solidFill>
              <a:srgbClr val="33CCC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89" name="ボトルネックA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51231"/>
              </p:ext>
            </p:extLst>
          </p:nvPr>
        </p:nvGraphicFramePr>
        <p:xfrm>
          <a:off x="2796584" y="1833455"/>
          <a:ext cx="4428000" cy="48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756000"/>
                <a:gridCol w="2520000"/>
              </a:tblGrid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使用する業務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業務責任者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 row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当該資源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品名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供給者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設置場所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使用状況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rgbClr val="33CC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 使用中　　　　□</a:t>
                      </a:r>
                      <a:r>
                        <a:rPr kumimoji="1" lang="ja-JP" altLang="en-US" sz="1200" b="0" spc="0" baseline="0" dirty="0" smtClean="0">
                          <a:ln w="3175">
                            <a:noFill/>
                          </a:ln>
                          <a:solidFill>
                            <a:srgbClr val="33CC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購入予定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rgbClr val="33CC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事業継続時の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想定設置場所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>
                        <a:alpha val="25000"/>
                      </a:srgb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交換・設置に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要する時間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備考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6050" algn="l"/>
                        </a:tabLst>
                        <a:defRPr/>
                      </a:pP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ボトルネックA"/>
          <p:cNvGrpSpPr/>
          <p:nvPr/>
        </p:nvGrpSpPr>
        <p:grpSpPr>
          <a:xfrm>
            <a:off x="2743935" y="1141424"/>
            <a:ext cx="4516649" cy="630938"/>
            <a:chOff x="2743935" y="1141424"/>
            <a:chExt cx="4516649" cy="630938"/>
          </a:xfrm>
        </p:grpSpPr>
        <p:sp>
          <p:nvSpPr>
            <p:cNvPr id="87" name="正方形/長方形 86"/>
            <p:cNvSpPr/>
            <p:nvPr/>
          </p:nvSpPr>
          <p:spPr>
            <a:xfrm>
              <a:off x="2743935" y="1141424"/>
              <a:ext cx="4516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33CCCC">
                    <a:lumMod val="25000"/>
                    <a:lumOff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1" name="ホームベース 90"/>
            <p:cNvSpPr/>
            <p:nvPr/>
          </p:nvSpPr>
          <p:spPr>
            <a:xfrm>
              <a:off x="4460316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資源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名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602324" y="1272128"/>
              <a:ext cx="810000" cy="423980"/>
            </a:xfrm>
            <a:prstGeom prst="rect">
              <a:avLst/>
            </a:prstGeom>
            <a:solidFill>
              <a:srgbClr val="33CCC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ホームベース 93"/>
            <p:cNvSpPr/>
            <p:nvPr/>
          </p:nvSpPr>
          <p:spPr>
            <a:xfrm>
              <a:off x="2815272" y="1269274"/>
              <a:ext cx="900000" cy="426209"/>
            </a:xfrm>
            <a:prstGeom prst="homePlate">
              <a:avLst>
                <a:gd name="adj" fmla="val 23438"/>
              </a:avLst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資源</a:t>
              </a:r>
              <a:r>
                <a:rPr lang="ja-JP" altLang="en-US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Ｎｏ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5157368" y="1273828"/>
              <a:ext cx="2023720" cy="423980"/>
            </a:xfrm>
            <a:prstGeom prst="rect">
              <a:avLst/>
            </a:prstGeom>
            <a:solidFill>
              <a:srgbClr val="33CCC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23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24" name="角丸四角形 123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5" name="角丸四角形 124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8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4" name="保険・表C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41990"/>
              </p:ext>
            </p:extLst>
          </p:nvPr>
        </p:nvGraphicFramePr>
        <p:xfrm>
          <a:off x="7020630" y="1188000"/>
          <a:ext cx="5040000" cy="552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/>
                <a:gridCol w="1008000"/>
                <a:gridCol w="1008000"/>
                <a:gridCol w="1008000"/>
                <a:gridCol w="1008000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保険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種別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保険証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番号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免責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金額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補償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限度額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補償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範囲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553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保険・表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24026"/>
              </p:ext>
            </p:extLst>
          </p:nvPr>
        </p:nvGraphicFramePr>
        <p:xfrm>
          <a:off x="2796584" y="5675185"/>
          <a:ext cx="403200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/>
                <a:gridCol w="1008000"/>
                <a:gridCol w="1008000"/>
                <a:gridCol w="1008000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保障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内容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洪水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地震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収益・損失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684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08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1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保険・表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625056"/>
              </p:ext>
            </p:extLst>
          </p:nvPr>
        </p:nvGraphicFramePr>
        <p:xfrm>
          <a:off x="2796584" y="1833455"/>
          <a:ext cx="4032000" cy="3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2880000"/>
              </a:tblGrid>
              <a:tr h="6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連絡先部署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担当者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0" spc="0" dirty="0" smtClean="0">
                        <a:ln w="3175">
                          <a:noFill/>
                        </a:ln>
                        <a:solidFill>
                          <a:srgbClr val="C081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ＦＡＸ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メール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spc="0" dirty="0" smtClean="0">
                        <a:ln w="3175">
                          <a:noFill/>
                        </a:ln>
                        <a:solidFill>
                          <a:srgbClr val="C081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保険"/>
          <p:cNvGrpSpPr/>
          <p:nvPr/>
        </p:nvGrpSpPr>
        <p:grpSpPr>
          <a:xfrm>
            <a:off x="2743935" y="1141424"/>
            <a:ext cx="4084649" cy="630938"/>
            <a:chOff x="2743935" y="1141424"/>
            <a:chExt cx="4084649" cy="630938"/>
          </a:xfrm>
        </p:grpSpPr>
        <p:sp>
          <p:nvSpPr>
            <p:cNvPr id="88" name="正方形/長方形 87"/>
            <p:cNvSpPr/>
            <p:nvPr/>
          </p:nvSpPr>
          <p:spPr>
            <a:xfrm>
              <a:off x="2743935" y="1141424"/>
              <a:ext cx="4084649" cy="63093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CC00">
                    <a:alpha val="2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41438" algn="l"/>
                </a:tabLst>
              </a:pPr>
              <a:r>
                <a:rPr kumimoji="1" lang="en-US" altLang="ja-JP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	</a:t>
              </a:r>
              <a:endPara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92" name="グループ化 91"/>
            <p:cNvGrpSpPr/>
            <p:nvPr/>
          </p:nvGrpSpPr>
          <p:grpSpPr>
            <a:xfrm>
              <a:off x="2815272" y="1269274"/>
              <a:ext cx="3930968" cy="428534"/>
              <a:chOff x="2815272" y="1269274"/>
              <a:chExt cx="3930968" cy="428534"/>
            </a:xfrm>
          </p:grpSpPr>
          <p:sp>
            <p:nvSpPr>
              <p:cNvPr id="101" name="正方形/長方形 100"/>
              <p:cNvSpPr/>
              <p:nvPr/>
            </p:nvSpPr>
            <p:spPr>
              <a:xfrm>
                <a:off x="5157368" y="1273828"/>
                <a:ext cx="1588872" cy="42398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ホームベース 96"/>
              <p:cNvSpPr/>
              <p:nvPr/>
            </p:nvSpPr>
            <p:spPr>
              <a:xfrm>
                <a:off x="4460316" y="1269274"/>
                <a:ext cx="900000" cy="426209"/>
              </a:xfrm>
              <a:prstGeom prst="homePlate">
                <a:avLst>
                  <a:gd name="adj" fmla="val 2343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保険</a:t>
                </a:r>
                <a:endParaRPr lang="en-US" altLang="ja-JP" sz="1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代理店</a:t>
                </a:r>
                <a:endParaRPr kumimoji="1"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3602324" y="1272128"/>
                <a:ext cx="810000" cy="42398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ホームベース 99"/>
              <p:cNvSpPr/>
              <p:nvPr/>
            </p:nvSpPr>
            <p:spPr>
              <a:xfrm>
                <a:off x="2815272" y="1269274"/>
                <a:ext cx="900000" cy="426209"/>
              </a:xfrm>
              <a:prstGeom prst="homePlate">
                <a:avLst>
                  <a:gd name="adj" fmla="val 2343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4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保険Ｎｏ</a:t>
                </a:r>
                <a:endParaRPr kumimoji="1" lang="ja-JP" altLang="en-US" sz="1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grpSp>
        <p:nvGrpSpPr>
          <p:cNvPr id="96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02" name="角丸四角形 101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3" name="角丸四角形 102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7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2" name="CONTENTS"/>
          <p:cNvGrpSpPr/>
          <p:nvPr/>
        </p:nvGrpSpPr>
        <p:grpSpPr>
          <a:xfrm>
            <a:off x="9282945" y="2029799"/>
            <a:ext cx="2819439" cy="4747432"/>
            <a:chOff x="7698317" y="2086174"/>
            <a:chExt cx="2819439" cy="4747432"/>
          </a:xfrm>
        </p:grpSpPr>
        <p:sp>
          <p:nvSpPr>
            <p:cNvPr id="46" name="正方形/長方形 45"/>
            <p:cNvSpPr/>
            <p:nvPr/>
          </p:nvSpPr>
          <p:spPr>
            <a:xfrm>
              <a:off x="7698317" y="2349160"/>
              <a:ext cx="2819439" cy="4484446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266700" algn="l"/>
                  <a:tab pos="1790700" algn="l"/>
                </a:tabLst>
              </a:pP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1 	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基本情報</a:t>
              </a: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---</a:t>
              </a:r>
              <a:r>
                <a:rPr lang="en-US" altLang="ja-JP" dirty="0" smtClean="0">
                  <a:ln w="3175">
                    <a:noFill/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P00</a:t>
              </a:r>
            </a:p>
            <a:p>
              <a:pPr>
                <a:lnSpc>
                  <a:spcPct val="150000"/>
                </a:lnSpc>
                <a:tabLst>
                  <a:tab pos="266700" algn="l"/>
                  <a:tab pos="1790700" algn="l"/>
                </a:tabLst>
              </a:pPr>
              <a:r>
                <a:rPr lang="en-US" altLang="ja-JP" sz="900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ja-JP" altLang="en-US" sz="900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方針・策定・運用・発動</a:t>
              </a:r>
              <a:endParaRPr lang="en-US" altLang="ja-JP" sz="9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endParaRPr lang="en-US" altLang="ja-JP" sz="14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2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 </a:t>
              </a: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連絡先</a:t>
              </a: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---</a:t>
              </a:r>
              <a:r>
                <a:rPr lang="en-US" altLang="ja-JP" dirty="0" smtClean="0">
                  <a:ln w="3175">
                    <a:noFill/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P00</a:t>
              </a:r>
            </a:p>
            <a:p>
              <a:pPr>
                <a:tabLst>
                  <a:tab pos="266700" algn="l"/>
                  <a:tab pos="1790700" algn="l"/>
                </a:tabLst>
              </a:pPr>
              <a:endParaRPr kumimoji="1" lang="en-US" altLang="ja-JP" sz="14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3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 </a:t>
              </a: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会社・従業員</a:t>
              </a: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---</a:t>
              </a:r>
              <a:r>
                <a:rPr lang="en-US" altLang="ja-JP" dirty="0" smtClean="0">
                  <a:ln w="3175">
                    <a:noFill/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P00</a:t>
              </a:r>
              <a:endParaRPr kumimoji="1" lang="en-US" altLang="ja-JP" dirty="0" smtClean="0">
                <a:ln w="3175">
                  <a:noFill/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endParaRPr kumimoji="1" lang="en-US" altLang="ja-JP" sz="14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4</a:t>
              </a:r>
              <a:r>
                <a:rPr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 </a:t>
              </a: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顧客・取引</a:t>
              </a: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---</a:t>
              </a:r>
              <a:r>
                <a:rPr lang="en-US" altLang="ja-JP" dirty="0" smtClean="0">
                  <a:ln w="3175">
                    <a:noFill/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P00</a:t>
              </a:r>
            </a:p>
            <a:p>
              <a:pPr>
                <a:lnSpc>
                  <a:spcPct val="150000"/>
                </a:lnSpc>
                <a:tabLst>
                  <a:tab pos="266700" algn="l"/>
                  <a:tab pos="1790700" algn="l"/>
                </a:tabLst>
              </a:pPr>
              <a:r>
                <a:rPr lang="en-US" altLang="ja-JP" sz="900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ja-JP" altLang="en-US" sz="900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主要組織・中核事業</a:t>
              </a:r>
              <a:endParaRPr lang="en-US" altLang="ja-JP" sz="900" dirty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endParaRPr lang="en-US" altLang="ja-JP" sz="14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5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 </a:t>
              </a: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資源・供給</a:t>
              </a: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---</a:t>
              </a:r>
              <a:r>
                <a:rPr lang="en-US" altLang="ja-JP" dirty="0" smtClean="0">
                  <a:ln w="3175">
                    <a:noFill/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P00</a:t>
              </a:r>
              <a:endParaRPr kumimoji="1" lang="en-US" altLang="ja-JP" dirty="0" smtClean="0">
                <a:ln w="3175">
                  <a:noFill/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  <a:tabLst>
                  <a:tab pos="266700" algn="l"/>
                  <a:tab pos="1790700" algn="l"/>
                </a:tabLst>
              </a:pPr>
              <a:r>
                <a:rPr lang="en-US" altLang="ja-JP" sz="900" dirty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ja-JP" altLang="en-US" sz="900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ボトルネック</a:t>
              </a:r>
              <a:endParaRPr kumimoji="1" lang="en-US" altLang="ja-JP" sz="9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endParaRPr kumimoji="1" lang="en-US" altLang="ja-JP" sz="14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6</a:t>
              </a:r>
              <a:r>
                <a:rPr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 </a:t>
              </a: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避難・防災</a:t>
              </a:r>
              <a:r>
                <a:rPr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---</a:t>
              </a:r>
              <a:r>
                <a:rPr lang="en-US" altLang="ja-JP" dirty="0" smtClean="0">
                  <a:ln w="3175">
                    <a:noFill/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P00</a:t>
              </a:r>
            </a:p>
            <a:p>
              <a:pPr>
                <a:lnSpc>
                  <a:spcPct val="150000"/>
                </a:lnSpc>
                <a:tabLst>
                  <a:tab pos="266700" algn="l"/>
                  <a:tab pos="1790700" algn="l"/>
                </a:tabLst>
              </a:pPr>
              <a:r>
                <a:rPr kumimoji="1" lang="en-US" altLang="ja-JP" sz="900" dirty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保険・投資</a:t>
              </a:r>
              <a:endParaRPr kumimoji="1" lang="en-US" altLang="ja-JP" sz="9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endParaRPr kumimoji="1" lang="en-US" altLang="ja-JP" sz="1400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pPr>
                <a:tabLst>
                  <a:tab pos="266700" algn="l"/>
                  <a:tab pos="1790700" algn="l"/>
                </a:tabLst>
              </a:pP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避難カード</a:t>
              </a:r>
              <a:r>
                <a:rPr kumimoji="1" lang="en-US" altLang="ja-JP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	---</a:t>
              </a:r>
              <a:r>
                <a:rPr kumimoji="1" lang="ja-JP" altLang="en-US" dirty="0" smtClean="0">
                  <a:ln w="3175">
                    <a:solidFill>
                      <a:schemeClr val="bg1"/>
                    </a:solidFill>
                  </a:ln>
                  <a:latin typeface="Square721 BT" panose="020B0504020202060204" pitchFamily="34" charset="0"/>
                  <a:ea typeface="Meiryo UI" panose="020B0604030504040204" pitchFamily="50" charset="-128"/>
                </a:rPr>
                <a:t>付録</a:t>
              </a:r>
              <a:endParaRPr kumimoji="1" lang="en-US" altLang="ja-JP" dirty="0" smtClean="0">
                <a:ln w="3175">
                  <a:solidFill>
                    <a:schemeClr val="bg1"/>
                  </a:solidFill>
                </a:ln>
                <a:latin typeface="Square721 BT" panose="020B0504020202060204" pitchFamily="34" charset="0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7698317" y="2086174"/>
              <a:ext cx="1242919" cy="26264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latin typeface="Square721 BT" panose="020B0504020202060204" pitchFamily="34" charset="0"/>
                </a:rPr>
                <a:t>CONTENTS</a:t>
              </a:r>
              <a:endParaRPr kumimoji="1" lang="ja-JP" altLang="en-US" sz="1400" dirty="0">
                <a:latin typeface="Square721 BT" panose="020B0504020202060204" pitchFamily="34" charset="0"/>
              </a:endParaRPr>
            </a:p>
          </p:txBody>
        </p:sp>
      </p:grpSp>
      <p:grpSp>
        <p:nvGrpSpPr>
          <p:cNvPr id="49" name="改訂版数・作成日・改訂日"/>
          <p:cNvGrpSpPr/>
          <p:nvPr/>
        </p:nvGrpSpPr>
        <p:grpSpPr>
          <a:xfrm>
            <a:off x="7166565" y="220580"/>
            <a:ext cx="2970595" cy="1080000"/>
            <a:chOff x="2369690" y="5595518"/>
            <a:chExt cx="2970595" cy="108000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504104" y="5622997"/>
              <a:ext cx="18361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作成</a:t>
              </a:r>
              <a:r>
                <a:rPr lang="ja-JP" altLang="en-US" sz="1050" dirty="0" smtClean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日</a:t>
              </a:r>
              <a:endParaRPr lang="en-US" altLang="ja-JP" sz="105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r>
                <a:rPr lang="en-US" altLang="ja-JP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0000</a:t>
              </a:r>
              <a:r>
                <a:rPr kumimoji="1" lang="ja-JP" altLang="en-US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年</a:t>
              </a:r>
              <a:r>
                <a:rPr lang="en-US" altLang="ja-JP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</a:t>
              </a:r>
              <a:r>
                <a:rPr lang="en-US" altLang="ja-JP" sz="1400" dirty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</a:t>
              </a:r>
              <a:r>
                <a:rPr kumimoji="1" lang="ja-JP" altLang="en-US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月</a:t>
              </a:r>
              <a:r>
                <a:rPr lang="en-US" altLang="ja-JP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</a:t>
              </a:r>
              <a:r>
                <a:rPr lang="en-US" altLang="ja-JP" sz="1400" dirty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</a:t>
              </a:r>
              <a:r>
                <a:rPr kumimoji="1" lang="ja-JP" altLang="en-US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日</a:t>
              </a:r>
              <a:endParaRPr kumimoji="1" lang="en-US" altLang="ja-JP" sz="1400" dirty="0" smtClean="0">
                <a:ln w="3175">
                  <a:noFill/>
                </a:ln>
                <a:solidFill>
                  <a:schemeClr val="bg1"/>
                </a:solidFill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endParaRPr kumimoji="1" lang="en-US" altLang="ja-JP" sz="1050" dirty="0" smtClean="0">
                <a:ln w="3175">
                  <a:noFill/>
                </a:ln>
                <a:solidFill>
                  <a:schemeClr val="bg1"/>
                </a:solidFill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改訂</a:t>
              </a:r>
              <a:r>
                <a:rPr lang="ja-JP" altLang="en-US" sz="1050" dirty="0" smtClean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日</a:t>
              </a:r>
              <a:endParaRPr lang="en-US" altLang="ja-JP" sz="105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Square721 BT" panose="020B0504020202060204" pitchFamily="34" charset="0"/>
                <a:ea typeface="Meiryo UI" panose="020B0604030504040204" pitchFamily="50" charset="-128"/>
              </a:endParaRPr>
            </a:p>
            <a:p>
              <a:r>
                <a:rPr lang="en-US" altLang="ja-JP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0000</a:t>
              </a:r>
              <a:r>
                <a:rPr lang="ja-JP" altLang="en-US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年</a:t>
              </a:r>
              <a:r>
                <a:rPr lang="en-US" altLang="ja-JP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00</a:t>
              </a:r>
              <a:r>
                <a:rPr lang="ja-JP" altLang="en-US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月</a:t>
              </a:r>
              <a:r>
                <a:rPr lang="en-US" altLang="ja-JP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</a:t>
              </a:r>
              <a:r>
                <a:rPr lang="en-US" altLang="ja-JP" sz="1400" dirty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0</a:t>
              </a:r>
              <a:r>
                <a:rPr lang="ja-JP" altLang="en-US" sz="1400" dirty="0" smtClean="0">
                  <a:ln w="3175">
                    <a:noFill/>
                  </a:ln>
                  <a:solidFill>
                    <a:schemeClr val="bg1"/>
                  </a:solidFill>
                  <a:latin typeface="Square721 BT" panose="020B0504020202060204" pitchFamily="34" charset="0"/>
                  <a:ea typeface="Meiryo UI" panose="020B0604030504040204" pitchFamily="50" charset="-128"/>
                </a:rPr>
                <a:t>日</a:t>
              </a:r>
              <a:endParaRPr kumimoji="1" lang="ja-JP" altLang="en-US" sz="1400" dirty="0">
                <a:ln w="3175">
                  <a:noFill/>
                </a:ln>
                <a:solidFill>
                  <a:schemeClr val="bg1"/>
                </a:solidFill>
                <a:latin typeface="Square721 BT" panose="020B0504020202060204" pitchFamily="34" charset="0"/>
                <a:ea typeface="Meiryo UI" panose="020B0604030504040204" pitchFamily="50" charset="-128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2369690" y="5595518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>
              <a:glow rad="101600">
                <a:schemeClr val="accent5">
                  <a:alpha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>
                  <a:effectLst>
                    <a:glow rad="254000">
                      <a:schemeClr val="accent5">
                        <a:alpha val="40000"/>
                      </a:schemeClr>
                    </a:glow>
                  </a:effectLst>
                  <a:ea typeface="ふみゴシック" panose="03000509000000000000" pitchFamily="65" charset="-128"/>
                </a:rPr>
                <a:t>第０版</a:t>
              </a:r>
              <a:endParaRPr kumimoji="1" lang="ja-JP" altLang="en-US" sz="1400" dirty="0">
                <a:effectLst>
                  <a:glow rad="254000">
                    <a:schemeClr val="accent5">
                      <a:alpha val="40000"/>
                    </a:schemeClr>
                  </a:glow>
                </a:effectLst>
                <a:ea typeface="ふみゴシック" panose="03000509000000000000" pitchFamily="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2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5" name="投資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2365"/>
              </p:ext>
            </p:extLst>
          </p:nvPr>
        </p:nvGraphicFramePr>
        <p:xfrm>
          <a:off x="7524000" y="1173600"/>
          <a:ext cx="4536000" cy="552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1512000"/>
                <a:gridCol w="1512000"/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対策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（必要な整備・建設）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状況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8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1FF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対策前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対策後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  <a:tr h="55330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投資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47659"/>
              </p:ext>
            </p:extLst>
          </p:nvPr>
        </p:nvGraphicFramePr>
        <p:xfrm>
          <a:off x="2818800" y="1173600"/>
          <a:ext cx="4536000" cy="552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1512000"/>
                <a:gridCol w="1512000"/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対策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（必要な整備・建設）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状況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8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1FF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対策前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対策後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耐震強化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不燃化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浸水防止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避難施設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災害用発電機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機械などの</a:t>
                      </a:r>
                      <a:endParaRPr kumimoji="1" lang="en-US" altLang="ja-JP" sz="1050" b="0" spc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落下・転倒防止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応急給水設備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  <a:tr h="55330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災害用通信設備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防災倉庫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CC00">
                          <a:alpha val="2470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14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15" name="角丸四角形 114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6" name="角丸四角形 115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9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42" name="避難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68825"/>
              </p:ext>
            </p:extLst>
          </p:nvPr>
        </p:nvGraphicFramePr>
        <p:xfrm>
          <a:off x="2898828" y="1191960"/>
          <a:ext cx="3972973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92"/>
                <a:gridCol w="1017081"/>
                <a:gridCol w="2520000"/>
              </a:tblGrid>
              <a:tr h="432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Square721 BT" panose="020B0504020202060204" pitchFamily="34" charset="0"/>
                          <a:ea typeface="HGP創英角ｺﾞｼｯｸUB" panose="020B0900000000000000" pitchFamily="50" charset="-128"/>
                        </a:rPr>
                        <a:t>A</a:t>
                      </a:r>
                      <a:endParaRPr kumimoji="1" lang="en-US" altLang="ja-JP" sz="1200" b="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災害情報代表</a:t>
                      </a:r>
                      <a:endParaRPr kumimoji="1" lang="en-US" altLang="ja-JP" sz="1050" b="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5FF"/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1200" b="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rgbClr val="C081FF">
                              <a:alpha val="0"/>
                            </a:srgb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>
                        <a:alpha val="25000"/>
                      </a:srgbClr>
                    </a:solidFill>
                  </a:tcPr>
                </a:tc>
              </a:tr>
              <a:tr h="43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Square721 BT" panose="020B0504020202060204" pitchFamily="34" charset="0"/>
                          <a:ea typeface="HGP創英角ｺﾞｼｯｸUB" panose="020B0900000000000000" pitchFamily="50" charset="-128"/>
                          <a:cs typeface="+mn-cs"/>
                        </a:rPr>
                        <a:t>B</a:t>
                      </a: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業務代表</a:t>
                      </a:r>
                      <a:endParaRPr kumimoji="1" lang="ja-JP" altLang="en-US" sz="1050" b="0" spc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432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Square721 BT" panose="020B0504020202060204" pitchFamily="34" charset="0"/>
                          <a:ea typeface="Meiryo UI" panose="020B0604030504040204" pitchFamily="50" charset="-128"/>
                          <a:cs typeface="+mn-cs"/>
                        </a:rPr>
                        <a:t>C</a:t>
                      </a: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quare721 BT" panose="020B050402020206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集合場所代表</a:t>
                      </a:r>
                      <a:endParaRPr kumimoji="1" lang="ja-JP" altLang="en-US" sz="1050" b="0" spc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quare721 BT" panose="020B050402020206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5000"/>
                      </a:srgbClr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quare721 BT" panose="020B050402020206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集合場所</a:t>
                      </a:r>
                      <a:endParaRPr kumimoji="1" lang="ja-JP" altLang="en-US" sz="1050" b="0" spc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quare721 BT" panose="020B050402020206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accent5"/>
                            </a:solidFill>
                          </a:ln>
                          <a:solidFill>
                            <a:schemeClr val="accent5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住所▸</a:t>
                      </a:r>
                      <a:endParaRPr kumimoji="1" lang="ja-JP" altLang="en-US" sz="1050" b="0" spc="0" dirty="0">
                        <a:ln w="3175">
                          <a:solidFill>
                            <a:schemeClr val="accent5"/>
                          </a:solidFill>
                        </a:ln>
                        <a:solidFill>
                          <a:schemeClr val="accent5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25000"/>
                      </a:srgbClr>
                    </a:solidFill>
                  </a:tcPr>
                </a:tc>
              </a:tr>
              <a:tr h="432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kern="120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Square721 BT" panose="020B0504020202060204" pitchFamily="34" charset="0"/>
                          <a:ea typeface="Meiryo UI" panose="020B0604030504040204" pitchFamily="50" charset="-128"/>
                          <a:cs typeface="+mn-cs"/>
                        </a:rPr>
                        <a:t>D</a:t>
                      </a: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quare721 BT" panose="020B050402020206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避難場所</a:t>
                      </a: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代表</a:t>
                      </a:r>
                      <a:endParaRPr kumimoji="1" lang="ja-JP" altLang="en-US" sz="1050" b="0" spc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quare721 BT" panose="020B050402020206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quare721 BT" panose="020B050402020206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避難場所</a:t>
                      </a:r>
                      <a:endParaRPr kumimoji="1" lang="ja-JP" altLang="en-US" sz="1050" b="0" spc="0" dirty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kern="1200" dirty="0" smtClean="0">
                        <a:ln w="3175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Square721 BT" panose="020B0504020202060204" pitchFamily="34" charset="0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solidFill>
                              <a:srgbClr val="009900"/>
                            </a:solidFill>
                          </a:ln>
                          <a:solidFill>
                            <a:srgbClr val="0099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住所▸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spc="0" dirty="0">
                        <a:ln w="317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20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222" name="角丸四角形 221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角丸四角形 222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25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25" name="防災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60872"/>
              </p:ext>
            </p:extLst>
          </p:nvPr>
        </p:nvGraphicFramePr>
        <p:xfrm>
          <a:off x="7530238" y="1178860"/>
          <a:ext cx="4500000" cy="54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828000"/>
                <a:gridCol w="828000"/>
                <a:gridCol w="828000"/>
                <a:gridCol w="504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防災用品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必要量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不足量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完備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ja-JP" altLang="en-US" sz="105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ウェットティッシュ</a:t>
                      </a:r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トイレットペーパー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ペンチ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ハンマー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遮断レンチ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シャベル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err="1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てこ</a:t>
                      </a: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用棒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筆記用具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ノート・メモ帳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フタ付きポリバケツ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ゴミ袋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ほうき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ビニールシート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ブルーシート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簡易トイレ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ビニールテープ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4" name="防災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63601"/>
              </p:ext>
            </p:extLst>
          </p:nvPr>
        </p:nvGraphicFramePr>
        <p:xfrm>
          <a:off x="2820001" y="1178014"/>
          <a:ext cx="4500000" cy="54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828000"/>
                <a:gridCol w="828000"/>
                <a:gridCol w="828000"/>
                <a:gridCol w="504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防災用品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必要量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不足量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完備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ja-JP" altLang="en-US" sz="105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飲料水</a:t>
                      </a:r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生活用水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缶切り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食器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ガスコンロ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ガスボンベ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携帯ラジオ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電池（携帯ラジオ用）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懐中電灯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電池（懐中電灯用）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救急箱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笛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ヘルメット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防塵マスク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アイガード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作業用手袋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7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08" name="角丸四角形 107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9" name="角丸四角形 108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5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25" name="防災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37820"/>
              </p:ext>
            </p:extLst>
          </p:nvPr>
        </p:nvGraphicFramePr>
        <p:xfrm>
          <a:off x="7530238" y="1178860"/>
          <a:ext cx="4500000" cy="54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828000"/>
                <a:gridCol w="828000"/>
                <a:gridCol w="828000"/>
                <a:gridCol w="504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防災用品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必要量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不足量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完備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4" name="防災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62499"/>
              </p:ext>
            </p:extLst>
          </p:nvPr>
        </p:nvGraphicFramePr>
        <p:xfrm>
          <a:off x="2820001" y="1178014"/>
          <a:ext cx="4500000" cy="54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828000"/>
                <a:gridCol w="828000"/>
                <a:gridCol w="828000"/>
                <a:gridCol w="504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防災用品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必要量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不足量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完備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ja-JP" altLang="en-US" sz="105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カメラ</a:t>
                      </a:r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フィルム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電池（カメラ用）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フロアマップ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広域地図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拡声器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7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08" name="角丸四角形 107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9" name="角丸四角形 108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5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25" name="防災B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71234"/>
              </p:ext>
            </p:extLst>
          </p:nvPr>
        </p:nvGraphicFramePr>
        <p:xfrm>
          <a:off x="7530238" y="1178860"/>
          <a:ext cx="4500000" cy="54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828000"/>
                <a:gridCol w="828000"/>
                <a:gridCol w="828000"/>
                <a:gridCol w="504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防災用品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必要量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不足量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完備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4" name="防災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54663"/>
              </p:ext>
            </p:extLst>
          </p:nvPr>
        </p:nvGraphicFramePr>
        <p:xfrm>
          <a:off x="2820001" y="1178014"/>
          <a:ext cx="4500000" cy="54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828000"/>
                <a:gridCol w="828000"/>
                <a:gridCol w="828000"/>
                <a:gridCol w="504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防災用品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必要量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所持量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不足量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完備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  <a:endParaRPr kumimoji="1" lang="ja-JP" altLang="en-US" sz="12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  <a:alpha val="2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 smtClean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0" dirty="0" smtClean="0">
                          <a:ln w="3175"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7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08" name="角丸四角形 107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9" name="角丸四角形 108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5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35" name="連絡先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69265"/>
              </p:ext>
            </p:extLst>
          </p:nvPr>
        </p:nvGraphicFramePr>
        <p:xfrm>
          <a:off x="8358759" y="1370592"/>
          <a:ext cx="3708000" cy="344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/>
                <a:gridCol w="540000"/>
                <a:gridCol w="1872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氏名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続柄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02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7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7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78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0" name="避難場所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92771"/>
              </p:ext>
            </p:extLst>
          </p:nvPr>
        </p:nvGraphicFramePr>
        <p:xfrm>
          <a:off x="4282350" y="3223668"/>
          <a:ext cx="3659550" cy="29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550"/>
                <a:gridCol w="2664000"/>
              </a:tblGrid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集合場所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代表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ＭＡＰ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3" name="集合場所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593365"/>
              </p:ext>
            </p:extLst>
          </p:nvPr>
        </p:nvGraphicFramePr>
        <p:xfrm>
          <a:off x="4282350" y="1377879"/>
          <a:ext cx="365955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550"/>
                <a:gridCol w="2664000"/>
              </a:tblGrid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集合場所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987425" algn="l"/>
                        </a:tabLst>
                      </a:pP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rgbClr val="00CC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住所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代表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2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rgbClr val="C081FF">
                            <a:alpha val="0"/>
                          </a:srgb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風水害・地震・火災"/>
          <p:cNvGrpSpPr/>
          <p:nvPr/>
        </p:nvGrpSpPr>
        <p:grpSpPr>
          <a:xfrm>
            <a:off x="-69578" y="1687941"/>
            <a:ext cx="3897761" cy="4508242"/>
            <a:chOff x="-69578" y="1687941"/>
            <a:chExt cx="3897761" cy="4508242"/>
          </a:xfrm>
        </p:grpSpPr>
        <p:sp>
          <p:nvSpPr>
            <p:cNvPr id="70" name="正方形/長方形 69"/>
            <p:cNvSpPr/>
            <p:nvPr/>
          </p:nvSpPr>
          <p:spPr>
            <a:xfrm>
              <a:off x="516183" y="1687941"/>
              <a:ext cx="3312000" cy="1440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2" name="グループ化 91"/>
            <p:cNvGrpSpPr/>
            <p:nvPr/>
          </p:nvGrpSpPr>
          <p:grpSpPr>
            <a:xfrm>
              <a:off x="-64122" y="1760123"/>
              <a:ext cx="1142352" cy="540000"/>
              <a:chOff x="-64122" y="1760123"/>
              <a:chExt cx="1142352" cy="540000"/>
            </a:xfrm>
          </p:grpSpPr>
          <p:sp>
            <p:nvSpPr>
              <p:cNvPr id="85" name="ホームベース 84"/>
              <p:cNvSpPr/>
              <p:nvPr/>
            </p:nvSpPr>
            <p:spPr>
              <a:xfrm>
                <a:off x="-64122" y="1760123"/>
                <a:ext cx="1142352" cy="540000"/>
              </a:xfrm>
              <a:prstGeom prst="homePlate">
                <a:avLst>
                  <a:gd name="adj" fmla="val 18014"/>
                </a:avLst>
              </a:prstGeom>
              <a:gradFill>
                <a:gsLst>
                  <a:gs pos="100000">
                    <a:srgbClr val="0099FF"/>
                  </a:gs>
                  <a:gs pos="0">
                    <a:srgbClr val="0099FF">
                      <a:lumMod val="50000"/>
                    </a:srgbClr>
                  </a:gs>
                </a:gsLst>
                <a:lin ang="0" scaled="1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400" dirty="0" smtClean="0">
                    <a:ea typeface="ふみゴシック" panose="03000509000000000000" pitchFamily="65" charset="-128"/>
                  </a:rPr>
                  <a:t>風水害</a:t>
                </a:r>
                <a:endParaRPr kumimoji="1" lang="ja-JP" altLang="en-US" sz="1400" dirty="0">
                  <a:ea typeface="ふみゴシック" panose="03000509000000000000" pitchFamily="65" charset="-128"/>
                </a:endParaRPr>
              </a:p>
            </p:txBody>
          </p:sp>
          <p:pic>
            <p:nvPicPr>
              <p:cNvPr id="91" name="図 9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173" y="1895999"/>
                <a:ext cx="256054" cy="268247"/>
              </a:xfrm>
              <a:prstGeom prst="rect">
                <a:avLst/>
              </a:prstGeom>
            </p:spPr>
          </p:pic>
        </p:grpSp>
        <p:sp>
          <p:nvSpPr>
            <p:cNvPr id="95" name="正方形/長方形 94"/>
            <p:cNvSpPr/>
            <p:nvPr/>
          </p:nvSpPr>
          <p:spPr>
            <a:xfrm>
              <a:off x="516183" y="3221813"/>
              <a:ext cx="3312000" cy="1440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ホームベース 96"/>
            <p:cNvSpPr/>
            <p:nvPr/>
          </p:nvSpPr>
          <p:spPr>
            <a:xfrm>
              <a:off x="-64121" y="3293995"/>
              <a:ext cx="1142351" cy="540000"/>
            </a:xfrm>
            <a:prstGeom prst="homePlate">
              <a:avLst>
                <a:gd name="adj" fmla="val 18014"/>
              </a:avLst>
            </a:prstGeom>
            <a:gradFill>
              <a:gsLst>
                <a:gs pos="100000">
                  <a:srgbClr val="FFCC00"/>
                </a:gs>
                <a:gs pos="0">
                  <a:srgbClr val="FFCC00">
                    <a:lumMod val="50000"/>
                  </a:srgbClr>
                </a:gs>
              </a:gsLst>
              <a:lin ang="0" scaled="1"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ja-JP" altLang="en-US" sz="1400" dirty="0" smtClean="0">
                  <a:solidFill>
                    <a:schemeClr val="bg1"/>
                  </a:solidFill>
                  <a:ea typeface="ふみゴシック" panose="03000509000000000000" pitchFamily="65" charset="-128"/>
                </a:rPr>
                <a:t>地震</a:t>
              </a:r>
              <a:endParaRPr kumimoji="1" lang="ja-JP" altLang="en-US" sz="1400" dirty="0">
                <a:solidFill>
                  <a:schemeClr val="bg1"/>
                </a:solidFill>
                <a:ea typeface="ふみゴシック" panose="03000509000000000000" pitchFamily="65" charset="-128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510726" y="4755685"/>
              <a:ext cx="3312000" cy="1440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ホームベース 101"/>
            <p:cNvSpPr/>
            <p:nvPr/>
          </p:nvSpPr>
          <p:spPr>
            <a:xfrm>
              <a:off x="-69578" y="4827867"/>
              <a:ext cx="1142351" cy="540000"/>
            </a:xfrm>
            <a:prstGeom prst="homePlate">
              <a:avLst>
                <a:gd name="adj" fmla="val 18014"/>
              </a:avLst>
            </a:prstGeom>
            <a:gradFill>
              <a:gsLst>
                <a:gs pos="100000">
                  <a:srgbClr val="FF6600"/>
                </a:gs>
                <a:gs pos="0">
                  <a:srgbClr val="FF6600">
                    <a:lumMod val="50000"/>
                  </a:srgbClr>
                </a:gs>
              </a:gsLst>
              <a:lin ang="0" scaled="1"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400" dirty="0">
                  <a:solidFill>
                    <a:schemeClr val="bg1"/>
                  </a:solidFill>
                  <a:ea typeface="ふみゴシック" panose="03000509000000000000" pitchFamily="65" charset="-128"/>
                </a:rPr>
                <a:t>火災</a:t>
              </a:r>
              <a:endParaRPr kumimoji="1" lang="ja-JP" altLang="en-US" sz="1400" dirty="0">
                <a:solidFill>
                  <a:schemeClr val="bg1"/>
                </a:solidFill>
                <a:ea typeface="ふみゴシック" panose="03000509000000000000" pitchFamily="65" charset="-128"/>
              </a:endParaRPr>
            </a:p>
          </p:txBody>
        </p:sp>
        <p:pic>
          <p:nvPicPr>
            <p:cNvPr id="103" name="図 102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</a:blip>
            <a:srcRect l="23872" t="20218" r="27310" b="19889"/>
            <a:stretch/>
          </p:blipFill>
          <p:spPr>
            <a:xfrm>
              <a:off x="307480" y="4953867"/>
              <a:ext cx="224703" cy="288000"/>
            </a:xfrm>
            <a:prstGeom prst="rect">
              <a:avLst/>
            </a:prstGeom>
          </p:spPr>
        </p:pic>
        <p:pic>
          <p:nvPicPr>
            <p:cNvPr id="217" name="図 216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62" y="3437995"/>
              <a:ext cx="252000" cy="252000"/>
            </a:xfrm>
            <a:prstGeom prst="rect">
              <a:avLst/>
            </a:prstGeom>
          </p:spPr>
        </p:pic>
      </p:grpSp>
      <p:grpSp>
        <p:nvGrpSpPr>
          <p:cNvPr id="17" name="本人情報"/>
          <p:cNvGrpSpPr/>
          <p:nvPr/>
        </p:nvGrpSpPr>
        <p:grpSpPr>
          <a:xfrm>
            <a:off x="1856928" y="6381525"/>
            <a:ext cx="10044000" cy="396000"/>
            <a:chOff x="1856928" y="6381525"/>
            <a:chExt cx="10044000" cy="396000"/>
          </a:xfrm>
        </p:grpSpPr>
        <p:sp>
          <p:nvSpPr>
            <p:cNvPr id="349" name="氏名"/>
            <p:cNvSpPr/>
            <p:nvPr/>
          </p:nvSpPr>
          <p:spPr>
            <a:xfrm>
              <a:off x="1856928" y="6382842"/>
              <a:ext cx="1800000" cy="3946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50" name="角丸四角形 349"/>
            <p:cNvSpPr/>
            <p:nvPr/>
          </p:nvSpPr>
          <p:spPr>
            <a:xfrm>
              <a:off x="3728928" y="6381525"/>
              <a:ext cx="2520000" cy="3946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51" name="角丸四角形 350"/>
            <p:cNvSpPr/>
            <p:nvPr/>
          </p:nvSpPr>
          <p:spPr>
            <a:xfrm>
              <a:off x="6320928" y="6381525"/>
              <a:ext cx="2520000" cy="3946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54" name="角丸四角形 353"/>
            <p:cNvSpPr/>
            <p:nvPr/>
          </p:nvSpPr>
          <p:spPr>
            <a:xfrm>
              <a:off x="8912928" y="6381525"/>
              <a:ext cx="1800000" cy="3946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55" name="角丸四角形 354"/>
            <p:cNvSpPr/>
            <p:nvPr/>
          </p:nvSpPr>
          <p:spPr>
            <a:xfrm>
              <a:off x="10784928" y="6381525"/>
              <a:ext cx="1116000" cy="39468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1900029" y="6492007"/>
              <a:ext cx="457795" cy="173718"/>
              <a:chOff x="2402725" y="7047108"/>
              <a:chExt cx="457795" cy="173718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2402725" y="7047108"/>
                <a:ext cx="457795" cy="17371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2476231" y="7055393"/>
                <a:ext cx="310784" cy="157149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r>
                  <a:rPr lang="ja-JP" altLang="en-US" sz="105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氏名</a:t>
                </a:r>
              </a:p>
            </p:txBody>
          </p:sp>
        </p:grpSp>
        <p:grpSp>
          <p:nvGrpSpPr>
            <p:cNvPr id="221" name="グループ化 220"/>
            <p:cNvGrpSpPr/>
            <p:nvPr/>
          </p:nvGrpSpPr>
          <p:grpSpPr>
            <a:xfrm>
              <a:off x="3796870" y="6497188"/>
              <a:ext cx="457795" cy="173718"/>
              <a:chOff x="2402725" y="7047108"/>
              <a:chExt cx="457795" cy="173718"/>
            </a:xfrm>
          </p:grpSpPr>
          <p:sp>
            <p:nvSpPr>
              <p:cNvPr id="222" name="角丸四角形 221"/>
              <p:cNvSpPr/>
              <p:nvPr/>
            </p:nvSpPr>
            <p:spPr>
              <a:xfrm>
                <a:off x="2402725" y="7047108"/>
                <a:ext cx="457795" cy="17371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>
              <a:xfrm>
                <a:off x="2476231" y="7055393"/>
                <a:ext cx="310784" cy="157149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r>
                  <a:rPr lang="ja-JP" altLang="en-US" sz="105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居住地</a:t>
                </a:r>
              </a:p>
            </p:txBody>
          </p:sp>
        </p:grpSp>
        <p:grpSp>
          <p:nvGrpSpPr>
            <p:cNvPr id="224" name="グループ化 223"/>
            <p:cNvGrpSpPr/>
            <p:nvPr/>
          </p:nvGrpSpPr>
          <p:grpSpPr>
            <a:xfrm>
              <a:off x="6381109" y="6497188"/>
              <a:ext cx="648000" cy="173718"/>
              <a:chOff x="2402725" y="7047108"/>
              <a:chExt cx="457795" cy="173718"/>
            </a:xfrm>
          </p:grpSpPr>
          <p:sp>
            <p:nvSpPr>
              <p:cNvPr id="225" name="角丸四角形 224"/>
              <p:cNvSpPr/>
              <p:nvPr/>
            </p:nvSpPr>
            <p:spPr>
              <a:xfrm>
                <a:off x="2402725" y="7047108"/>
                <a:ext cx="457795" cy="17371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26" name="正方形/長方形 225"/>
              <p:cNvSpPr/>
              <p:nvPr/>
            </p:nvSpPr>
            <p:spPr>
              <a:xfrm>
                <a:off x="2476231" y="7055393"/>
                <a:ext cx="310784" cy="157149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r>
                  <a:rPr lang="ja-JP" altLang="en-US" sz="105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電話</a:t>
                </a:r>
                <a:r>
                  <a:rPr lang="ja-JP" altLang="en-US" sz="105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番号</a:t>
                </a:r>
              </a:p>
            </p:txBody>
          </p:sp>
        </p:grpSp>
        <p:grpSp>
          <p:nvGrpSpPr>
            <p:cNvPr id="227" name="グループ化 226"/>
            <p:cNvGrpSpPr/>
            <p:nvPr/>
          </p:nvGrpSpPr>
          <p:grpSpPr>
            <a:xfrm>
              <a:off x="8961746" y="6497188"/>
              <a:ext cx="648000" cy="173718"/>
              <a:chOff x="2402725" y="7047108"/>
              <a:chExt cx="457795" cy="173718"/>
            </a:xfrm>
          </p:grpSpPr>
          <p:sp>
            <p:nvSpPr>
              <p:cNvPr id="228" name="角丸四角形 227"/>
              <p:cNvSpPr/>
              <p:nvPr/>
            </p:nvSpPr>
            <p:spPr>
              <a:xfrm>
                <a:off x="2402725" y="7047108"/>
                <a:ext cx="457795" cy="17371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29" name="正方形/長方形 228"/>
              <p:cNvSpPr/>
              <p:nvPr/>
            </p:nvSpPr>
            <p:spPr>
              <a:xfrm>
                <a:off x="2476231" y="7055393"/>
                <a:ext cx="310784" cy="157149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r>
                  <a:rPr lang="ja-JP" altLang="en-US" sz="105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生年</a:t>
                </a:r>
                <a:r>
                  <a:rPr lang="ja-JP" altLang="en-US" sz="105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月日</a:t>
                </a:r>
              </a:p>
            </p:txBody>
          </p:sp>
        </p:grpSp>
        <p:grpSp>
          <p:nvGrpSpPr>
            <p:cNvPr id="230" name="グループ化 229"/>
            <p:cNvGrpSpPr/>
            <p:nvPr/>
          </p:nvGrpSpPr>
          <p:grpSpPr>
            <a:xfrm>
              <a:off x="10835756" y="6492007"/>
              <a:ext cx="457795" cy="173718"/>
              <a:chOff x="2402725" y="7047108"/>
              <a:chExt cx="457795" cy="173718"/>
            </a:xfrm>
          </p:grpSpPr>
          <p:sp>
            <p:nvSpPr>
              <p:cNvPr id="231" name="角丸四角形 230"/>
              <p:cNvSpPr/>
              <p:nvPr/>
            </p:nvSpPr>
            <p:spPr>
              <a:xfrm>
                <a:off x="2402725" y="7047108"/>
                <a:ext cx="457795" cy="17371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32" name="正方形/長方形 231"/>
              <p:cNvSpPr/>
              <p:nvPr/>
            </p:nvSpPr>
            <p:spPr>
              <a:xfrm>
                <a:off x="2476231" y="7055393"/>
                <a:ext cx="310784" cy="157149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r>
                  <a:rPr lang="ja-JP" altLang="en-US" sz="105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血液型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1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112" cy="6866500"/>
          </a:xfrm>
          <a:prstGeom prst="rect">
            <a:avLst/>
          </a:prstGeom>
        </p:spPr>
      </p:pic>
      <p:grpSp>
        <p:nvGrpSpPr>
          <p:cNvPr id="10" name="策定・運用・発動"/>
          <p:cNvGrpSpPr/>
          <p:nvPr/>
        </p:nvGrpSpPr>
        <p:grpSpPr>
          <a:xfrm>
            <a:off x="10367998" y="1050151"/>
            <a:ext cx="1621299" cy="5539164"/>
            <a:chOff x="10367998" y="1050151"/>
            <a:chExt cx="1621299" cy="553916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0369297" y="1050151"/>
              <a:ext cx="1620000" cy="432000"/>
              <a:chOff x="10369297" y="1014881"/>
              <a:chExt cx="1620000" cy="432000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10369297" y="1158881"/>
                <a:ext cx="1620000" cy="28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角丸四角形 127"/>
              <p:cNvSpPr/>
              <p:nvPr/>
            </p:nvSpPr>
            <p:spPr>
              <a:xfrm>
                <a:off x="11449297" y="1014881"/>
                <a:ext cx="540000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代表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30" name="グループ化 129"/>
            <p:cNvGrpSpPr/>
            <p:nvPr/>
          </p:nvGrpSpPr>
          <p:grpSpPr>
            <a:xfrm>
              <a:off x="10368000" y="1560901"/>
              <a:ext cx="1621297" cy="432914"/>
              <a:chOff x="10361027" y="1013967"/>
              <a:chExt cx="1621297" cy="432914"/>
            </a:xfrm>
          </p:grpSpPr>
          <p:sp>
            <p:nvSpPr>
              <p:cNvPr id="131" name="正方形/長方形 130"/>
              <p:cNvSpPr/>
              <p:nvPr/>
            </p:nvSpPr>
            <p:spPr>
              <a:xfrm>
                <a:off x="10361027" y="1158881"/>
                <a:ext cx="1621297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角丸四角形 131"/>
              <p:cNvSpPr/>
              <p:nvPr/>
            </p:nvSpPr>
            <p:spPr>
              <a:xfrm>
                <a:off x="11442324" y="1013967"/>
                <a:ext cx="540000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代行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66" name="グループ化 165"/>
            <p:cNvGrpSpPr/>
            <p:nvPr/>
          </p:nvGrpSpPr>
          <p:grpSpPr>
            <a:xfrm>
              <a:off x="10369296" y="2428950"/>
              <a:ext cx="1620000" cy="432000"/>
              <a:chOff x="10369297" y="1014881"/>
              <a:chExt cx="1620000" cy="432000"/>
            </a:xfrm>
          </p:grpSpPr>
          <p:sp>
            <p:nvSpPr>
              <p:cNvPr id="172" name="正方形/長方形 171"/>
              <p:cNvSpPr/>
              <p:nvPr/>
            </p:nvSpPr>
            <p:spPr>
              <a:xfrm>
                <a:off x="10369297" y="1158881"/>
                <a:ext cx="1620000" cy="28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角丸四角形 172"/>
              <p:cNvSpPr/>
              <p:nvPr/>
            </p:nvSpPr>
            <p:spPr>
              <a:xfrm>
                <a:off x="11449297" y="1014881"/>
                <a:ext cx="540000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代表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67" name="グループ化 166"/>
            <p:cNvGrpSpPr/>
            <p:nvPr/>
          </p:nvGrpSpPr>
          <p:grpSpPr>
            <a:xfrm>
              <a:off x="10367999" y="2939700"/>
              <a:ext cx="1621297" cy="432914"/>
              <a:chOff x="10361027" y="1013967"/>
              <a:chExt cx="1621297" cy="432914"/>
            </a:xfrm>
          </p:grpSpPr>
          <p:sp>
            <p:nvSpPr>
              <p:cNvPr id="170" name="正方形/長方形 169"/>
              <p:cNvSpPr/>
              <p:nvPr/>
            </p:nvSpPr>
            <p:spPr>
              <a:xfrm>
                <a:off x="10361027" y="1158881"/>
                <a:ext cx="1621297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角丸四角形 170"/>
              <p:cNvSpPr/>
              <p:nvPr/>
            </p:nvSpPr>
            <p:spPr>
              <a:xfrm>
                <a:off x="11442324" y="1013967"/>
                <a:ext cx="540000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代行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02" name="グループ化 201"/>
            <p:cNvGrpSpPr/>
            <p:nvPr/>
          </p:nvGrpSpPr>
          <p:grpSpPr>
            <a:xfrm>
              <a:off x="10367998" y="3451364"/>
              <a:ext cx="1621297" cy="432914"/>
              <a:chOff x="10361027" y="1013967"/>
              <a:chExt cx="1621297" cy="432914"/>
            </a:xfrm>
          </p:grpSpPr>
          <p:sp>
            <p:nvSpPr>
              <p:cNvPr id="204" name="正方形/長方形 203"/>
              <p:cNvSpPr/>
              <p:nvPr/>
            </p:nvSpPr>
            <p:spPr>
              <a:xfrm>
                <a:off x="10361027" y="1158881"/>
                <a:ext cx="1621297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角丸四角形 205"/>
              <p:cNvSpPr/>
              <p:nvPr/>
            </p:nvSpPr>
            <p:spPr>
              <a:xfrm>
                <a:off x="11259199" y="1013967"/>
                <a:ext cx="723125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 smtClean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連携・協力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07" name="正方形/長方形 206"/>
            <p:cNvSpPr/>
            <p:nvPr/>
          </p:nvSpPr>
          <p:spPr>
            <a:xfrm>
              <a:off x="10367998" y="3910839"/>
              <a:ext cx="1621297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1" name="グループ化 190"/>
            <p:cNvGrpSpPr/>
            <p:nvPr/>
          </p:nvGrpSpPr>
          <p:grpSpPr>
            <a:xfrm>
              <a:off x="10369296" y="4630816"/>
              <a:ext cx="1620000" cy="432000"/>
              <a:chOff x="10369297" y="1014881"/>
              <a:chExt cx="1620000" cy="432000"/>
            </a:xfrm>
          </p:grpSpPr>
          <p:sp>
            <p:nvSpPr>
              <p:cNvPr id="200" name="正方形/長方形 199"/>
              <p:cNvSpPr/>
              <p:nvPr/>
            </p:nvSpPr>
            <p:spPr>
              <a:xfrm>
                <a:off x="10369297" y="1158881"/>
                <a:ext cx="1620000" cy="28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角丸四角形 200"/>
              <p:cNvSpPr/>
              <p:nvPr/>
            </p:nvSpPr>
            <p:spPr>
              <a:xfrm>
                <a:off x="11449297" y="1014881"/>
                <a:ext cx="540000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代表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92" name="グループ化 191"/>
            <p:cNvGrpSpPr/>
            <p:nvPr/>
          </p:nvGrpSpPr>
          <p:grpSpPr>
            <a:xfrm>
              <a:off x="10367999" y="5141566"/>
              <a:ext cx="1621297" cy="432914"/>
              <a:chOff x="10361027" y="1013967"/>
              <a:chExt cx="1621297" cy="432914"/>
            </a:xfrm>
          </p:grpSpPr>
          <p:sp>
            <p:nvSpPr>
              <p:cNvPr id="198" name="正方形/長方形 197"/>
              <p:cNvSpPr/>
              <p:nvPr/>
            </p:nvSpPr>
            <p:spPr>
              <a:xfrm>
                <a:off x="10361027" y="1158881"/>
                <a:ext cx="1621297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角丸四角形 198"/>
              <p:cNvSpPr/>
              <p:nvPr/>
            </p:nvSpPr>
            <p:spPr>
              <a:xfrm>
                <a:off x="11194428" y="1013967"/>
                <a:ext cx="787896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 smtClean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従業員担当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10" name="グループ化 209"/>
            <p:cNvGrpSpPr/>
            <p:nvPr/>
          </p:nvGrpSpPr>
          <p:grpSpPr>
            <a:xfrm>
              <a:off x="10367999" y="5648013"/>
              <a:ext cx="1621297" cy="432914"/>
              <a:chOff x="10361027" y="1013967"/>
              <a:chExt cx="1621297" cy="432914"/>
            </a:xfrm>
          </p:grpSpPr>
          <p:sp>
            <p:nvSpPr>
              <p:cNvPr id="211" name="正方形/長方形 210"/>
              <p:cNvSpPr/>
              <p:nvPr/>
            </p:nvSpPr>
            <p:spPr>
              <a:xfrm>
                <a:off x="10361027" y="1158881"/>
                <a:ext cx="1621297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角丸四角形 211"/>
              <p:cNvSpPr/>
              <p:nvPr/>
            </p:nvSpPr>
            <p:spPr>
              <a:xfrm>
                <a:off x="10782948" y="1013967"/>
                <a:ext cx="1199376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 smtClean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顧客・協力会社担当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13" name="グループ化 212"/>
            <p:cNvGrpSpPr/>
            <p:nvPr/>
          </p:nvGrpSpPr>
          <p:grpSpPr>
            <a:xfrm>
              <a:off x="10367999" y="6156401"/>
              <a:ext cx="1621297" cy="432914"/>
              <a:chOff x="10361027" y="1013967"/>
              <a:chExt cx="1621297" cy="432914"/>
            </a:xfrm>
          </p:grpSpPr>
          <p:sp>
            <p:nvSpPr>
              <p:cNvPr id="214" name="正方形/長方形 213"/>
              <p:cNvSpPr/>
              <p:nvPr/>
            </p:nvSpPr>
            <p:spPr>
              <a:xfrm>
                <a:off x="10361027" y="1158881"/>
                <a:ext cx="1621297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角丸四角形 214"/>
              <p:cNvSpPr/>
              <p:nvPr/>
            </p:nvSpPr>
            <p:spPr>
              <a:xfrm>
                <a:off x="11034670" y="1013967"/>
                <a:ext cx="947654" cy="144000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900" dirty="0" smtClean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財務・資源担当</a:t>
                </a:r>
                <a:endParaRPr kumimoji="1" lang="ja-JP" altLang="en-US" sz="900" dirty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23" name="基本方針"/>
          <p:cNvGrpSpPr/>
          <p:nvPr/>
        </p:nvGrpSpPr>
        <p:grpSpPr>
          <a:xfrm>
            <a:off x="2768935" y="1451725"/>
            <a:ext cx="4785059" cy="5117747"/>
            <a:chOff x="2768935" y="1451725"/>
            <a:chExt cx="4785059" cy="5117747"/>
          </a:xfrm>
        </p:grpSpPr>
        <p:grpSp>
          <p:nvGrpSpPr>
            <p:cNvPr id="144" name="グループ化 143"/>
            <p:cNvGrpSpPr/>
            <p:nvPr/>
          </p:nvGrpSpPr>
          <p:grpSpPr>
            <a:xfrm>
              <a:off x="2768935" y="1908427"/>
              <a:ext cx="2244961" cy="1085747"/>
              <a:chOff x="2728295" y="1944277"/>
              <a:chExt cx="2244961" cy="108574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42" name="正方形/長方形 141"/>
              <p:cNvSpPr/>
              <p:nvPr/>
            </p:nvSpPr>
            <p:spPr>
              <a:xfrm>
                <a:off x="2728295" y="2130024"/>
                <a:ext cx="2244961" cy="90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chemeClr val="accent5"/>
                    </a:solidFill>
                  </a:ln>
                  <a:solidFill>
                    <a:schemeClr val="accent5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2729477" y="1944277"/>
                <a:ext cx="858185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従業員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45" name="グループ化 144"/>
            <p:cNvGrpSpPr/>
            <p:nvPr/>
          </p:nvGrpSpPr>
          <p:grpSpPr>
            <a:xfrm>
              <a:off x="2768935" y="3096150"/>
              <a:ext cx="2244961" cy="1085747"/>
              <a:chOff x="2728295" y="1944277"/>
              <a:chExt cx="2244961" cy="108574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46" name="正方形/長方形 145"/>
              <p:cNvSpPr/>
              <p:nvPr/>
            </p:nvSpPr>
            <p:spPr>
              <a:xfrm>
                <a:off x="2728295" y="2130024"/>
                <a:ext cx="2244961" cy="90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chemeClr val="accent5"/>
                    </a:solidFill>
                  </a:ln>
                  <a:solidFill>
                    <a:schemeClr val="accent5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7" name="正方形/長方形 146"/>
              <p:cNvSpPr/>
              <p:nvPr/>
            </p:nvSpPr>
            <p:spPr>
              <a:xfrm>
                <a:off x="2729477" y="1944277"/>
                <a:ext cx="858185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顧客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48" name="グループ化 147"/>
            <p:cNvGrpSpPr/>
            <p:nvPr/>
          </p:nvGrpSpPr>
          <p:grpSpPr>
            <a:xfrm>
              <a:off x="2768935" y="4284150"/>
              <a:ext cx="2244961" cy="1085747"/>
              <a:chOff x="2728295" y="1944277"/>
              <a:chExt cx="2244961" cy="108574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49" name="正方形/長方形 148"/>
              <p:cNvSpPr/>
              <p:nvPr/>
            </p:nvSpPr>
            <p:spPr>
              <a:xfrm>
                <a:off x="2728295" y="2130024"/>
                <a:ext cx="2244961" cy="90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chemeClr val="accent5"/>
                    </a:solidFill>
                  </a:ln>
                  <a:solidFill>
                    <a:schemeClr val="accent5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>
                <a:off x="2729477" y="1944277"/>
                <a:ext cx="858185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地域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51" name="グループ化 150"/>
            <p:cNvGrpSpPr/>
            <p:nvPr/>
          </p:nvGrpSpPr>
          <p:grpSpPr>
            <a:xfrm>
              <a:off x="2769440" y="5472150"/>
              <a:ext cx="2244961" cy="1085747"/>
              <a:chOff x="2728295" y="1944277"/>
              <a:chExt cx="2244961" cy="108574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52" name="正方形/長方形 151"/>
              <p:cNvSpPr/>
              <p:nvPr/>
            </p:nvSpPr>
            <p:spPr>
              <a:xfrm>
                <a:off x="2728295" y="2130024"/>
                <a:ext cx="2244961" cy="90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chemeClr val="accent5"/>
                    </a:solidFill>
                  </a:ln>
                  <a:solidFill>
                    <a:schemeClr val="accent5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2729477" y="1944277"/>
                <a:ext cx="858185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 smtClean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その</a:t>
                </a:r>
                <a:r>
                  <a:rPr lang="ja-JP" altLang="en-US" sz="1200" dirty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他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76" name="グループ化 175"/>
            <p:cNvGrpSpPr/>
            <p:nvPr/>
          </p:nvGrpSpPr>
          <p:grpSpPr>
            <a:xfrm>
              <a:off x="5308528" y="1451725"/>
              <a:ext cx="2244961" cy="941747"/>
              <a:chOff x="2728295" y="1944277"/>
              <a:chExt cx="2244961" cy="94174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6" name="正方形/長方形 185"/>
              <p:cNvSpPr/>
              <p:nvPr/>
            </p:nvSpPr>
            <p:spPr>
              <a:xfrm>
                <a:off x="2728295" y="2130024"/>
                <a:ext cx="2244961" cy="756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rgbClr val="FF6600"/>
                    </a:solidFill>
                  </a:ln>
                  <a:solidFill>
                    <a:srgbClr val="FF66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>
              <a:xfrm>
                <a:off x="2729476" y="1944277"/>
                <a:ext cx="1620000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 smtClean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企業</a:t>
                </a:r>
                <a:r>
                  <a:rPr lang="ja-JP" altLang="en-US" sz="1200" dirty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同士</a:t>
                </a:r>
                <a:r>
                  <a:rPr lang="ja-JP" altLang="en-US" sz="1200" dirty="0" smtClean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の助け合い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77" name="グループ化 176"/>
            <p:cNvGrpSpPr/>
            <p:nvPr/>
          </p:nvGrpSpPr>
          <p:grpSpPr>
            <a:xfrm>
              <a:off x="5308528" y="2495725"/>
              <a:ext cx="2244961" cy="941747"/>
              <a:chOff x="2728295" y="1944277"/>
              <a:chExt cx="2244961" cy="94174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4" name="正方形/長方形 183"/>
              <p:cNvSpPr/>
              <p:nvPr/>
            </p:nvSpPr>
            <p:spPr>
              <a:xfrm>
                <a:off x="2728295" y="2130024"/>
                <a:ext cx="2244961" cy="756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rgbClr val="FF6600"/>
                    </a:solidFill>
                  </a:ln>
                  <a:solidFill>
                    <a:srgbClr val="FF66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>
              <a:xfrm>
                <a:off x="2729476" y="1944277"/>
                <a:ext cx="1620000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 smtClean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商取引上のモラル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78" name="グループ化 177"/>
            <p:cNvGrpSpPr/>
            <p:nvPr/>
          </p:nvGrpSpPr>
          <p:grpSpPr>
            <a:xfrm>
              <a:off x="5308528" y="3539725"/>
              <a:ext cx="2244961" cy="941747"/>
              <a:chOff x="2728295" y="1944277"/>
              <a:chExt cx="2244961" cy="94174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2" name="正方形/長方形 181"/>
              <p:cNvSpPr/>
              <p:nvPr/>
            </p:nvSpPr>
            <p:spPr>
              <a:xfrm>
                <a:off x="2728295" y="2130024"/>
                <a:ext cx="2244961" cy="756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rgbClr val="FF6600"/>
                    </a:solidFill>
                  </a:ln>
                  <a:solidFill>
                    <a:srgbClr val="FF66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>
              <a:xfrm>
                <a:off x="2729476" y="1944277"/>
                <a:ext cx="1620000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地域</a:t>
                </a:r>
                <a:r>
                  <a:rPr lang="ja-JP" altLang="en-US" sz="1200" dirty="0" smtClean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への貢献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79" name="グループ化 178"/>
            <p:cNvGrpSpPr/>
            <p:nvPr/>
          </p:nvGrpSpPr>
          <p:grpSpPr>
            <a:xfrm>
              <a:off x="5309033" y="4583725"/>
              <a:ext cx="2244961" cy="941747"/>
              <a:chOff x="2728295" y="1944277"/>
              <a:chExt cx="2244961" cy="94174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正方形/長方形 179"/>
              <p:cNvSpPr/>
              <p:nvPr/>
            </p:nvSpPr>
            <p:spPr>
              <a:xfrm>
                <a:off x="2728295" y="2130024"/>
                <a:ext cx="2244961" cy="756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rgbClr val="FF6600"/>
                    </a:solidFill>
                  </a:ln>
                  <a:solidFill>
                    <a:srgbClr val="FF66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>
              <a:xfrm>
                <a:off x="2729476" y="1944277"/>
                <a:ext cx="1620000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 smtClean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公的支援制度の活用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94" name="グループ化 193"/>
            <p:cNvGrpSpPr/>
            <p:nvPr/>
          </p:nvGrpSpPr>
          <p:grpSpPr>
            <a:xfrm>
              <a:off x="5308527" y="5627725"/>
              <a:ext cx="2244961" cy="941747"/>
              <a:chOff x="2728295" y="1944277"/>
              <a:chExt cx="2244961" cy="941747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95" name="正方形/長方形 194"/>
              <p:cNvSpPr/>
              <p:nvPr/>
            </p:nvSpPr>
            <p:spPr>
              <a:xfrm>
                <a:off x="2728295" y="2130024"/>
                <a:ext cx="2244961" cy="756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 w="3175">
                    <a:solidFill>
                      <a:srgbClr val="FF6600"/>
                    </a:solidFill>
                  </a:ln>
                  <a:solidFill>
                    <a:srgbClr val="FF66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>
              <a:xfrm>
                <a:off x="2729476" y="1944277"/>
                <a:ext cx="1620000" cy="1729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200" dirty="0" smtClean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その</a:t>
                </a:r>
                <a:r>
                  <a:rPr lang="ja-JP" altLang="en-US" sz="1200" dirty="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他</a:t>
                </a:r>
                <a:endParaRPr kumimoji="1" lang="ja-JP" altLang="en-US" sz="1050" dirty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9" name="BCP CONTETS"/>
          <p:cNvGrpSpPr/>
          <p:nvPr/>
        </p:nvGrpSpPr>
        <p:grpSpPr>
          <a:xfrm>
            <a:off x="1569621" y="3558524"/>
            <a:ext cx="864001" cy="3154361"/>
            <a:chOff x="1569621" y="3558524"/>
            <a:chExt cx="864001" cy="3154361"/>
          </a:xfrm>
          <a:noFill/>
        </p:grpSpPr>
        <p:sp>
          <p:nvSpPr>
            <p:cNvPr id="22" name="角丸四角形 21"/>
            <p:cNvSpPr/>
            <p:nvPr/>
          </p:nvSpPr>
          <p:spPr>
            <a:xfrm>
              <a:off x="1569622" y="3558524"/>
              <a:ext cx="864000" cy="27436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444500" algn="r"/>
                </a:tabLst>
              </a:pPr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	P</a:t>
              </a:r>
              <a:r>
                <a:rPr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  <a:latin typeface="Square721 BT" panose="020B0504020202060204" pitchFamily="34" charset="0"/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1569622" y="4134524"/>
              <a:ext cx="864000" cy="27436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444500" algn="r"/>
                </a:tabLst>
              </a:pPr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	P</a:t>
              </a:r>
              <a:r>
                <a:rPr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  <a:latin typeface="Square721 BT" panose="020B0504020202060204" pitchFamily="34" charset="0"/>
              </a:endParaRP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1569622" y="4710524"/>
              <a:ext cx="864000" cy="27436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444500" algn="r"/>
                </a:tabLst>
              </a:pPr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	P</a:t>
              </a:r>
              <a:r>
                <a:rPr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  <a:latin typeface="Square721 BT" panose="020B0504020202060204" pitchFamily="34" charset="0"/>
              </a:endParaRPr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1569622" y="5286524"/>
              <a:ext cx="864000" cy="27436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444500" algn="r"/>
                </a:tabLst>
              </a:pPr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	P</a:t>
              </a:r>
              <a:r>
                <a:rPr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  <a:latin typeface="Square721 BT" panose="020B0504020202060204" pitchFamily="34" charset="0"/>
              </a:endParaRPr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1569622" y="5862524"/>
              <a:ext cx="864000" cy="27436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444500" algn="r"/>
                </a:tabLst>
              </a:pPr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	P</a:t>
              </a:r>
              <a:r>
                <a:rPr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  <a:latin typeface="Square721 BT" panose="020B0504020202060204" pitchFamily="34" charset="0"/>
              </a:endParaRPr>
            </a:p>
          </p:txBody>
        </p:sp>
        <p:sp>
          <p:nvSpPr>
            <p:cNvPr id="59" name="角丸四角形 58"/>
            <p:cNvSpPr/>
            <p:nvPr/>
          </p:nvSpPr>
          <p:spPr>
            <a:xfrm>
              <a:off x="1569621" y="6438524"/>
              <a:ext cx="864000" cy="274361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444500" algn="r"/>
                </a:tabLst>
              </a:pPr>
              <a:r>
                <a:rPr kumimoji="1"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	P</a:t>
              </a:r>
              <a:r>
                <a:rPr lang="en-US" altLang="ja-JP" dirty="0" smtClean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r>
                <a:rPr lang="en-US" altLang="ja-JP" dirty="0">
                  <a:solidFill>
                    <a:schemeClr val="bg1">
                      <a:lumMod val="50000"/>
                    </a:schemeClr>
                  </a:solidFill>
                  <a:latin typeface="Square721 BT" panose="020B0504020202060204" pitchFamily="34" charset="0"/>
                </a:rPr>
                <a:t>0</a:t>
              </a:r>
              <a:endParaRPr kumimoji="1" lang="ja-JP" altLang="en-US" dirty="0">
                <a:solidFill>
                  <a:schemeClr val="bg1">
                    <a:lumMod val="50000"/>
                  </a:schemeClr>
                </a:solidFill>
                <a:latin typeface="Square721 BT" panose="020B0504020202060204" pitchFamily="34" charset="0"/>
              </a:endParaRPr>
            </a:p>
          </p:txBody>
        </p:sp>
      </p:grpSp>
      <p:grpSp>
        <p:nvGrpSpPr>
          <p:cNvPr id="37" name="事業者・BCP代表・避難所"/>
          <p:cNvGrpSpPr/>
          <p:nvPr/>
        </p:nvGrpSpPr>
        <p:grpSpPr>
          <a:xfrm>
            <a:off x="25619" y="812016"/>
            <a:ext cx="2448001" cy="2365854"/>
            <a:chOff x="25619" y="763248"/>
            <a:chExt cx="2448001" cy="2365854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25620" y="763248"/>
              <a:ext cx="2448000" cy="504000"/>
              <a:chOff x="25620" y="684000"/>
              <a:chExt cx="2448000" cy="504000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25620" y="684000"/>
                <a:ext cx="2448000" cy="504000"/>
                <a:chOff x="25620" y="297658"/>
                <a:chExt cx="2448000" cy="504000"/>
              </a:xfrm>
            </p:grpSpPr>
            <p:sp>
              <p:nvSpPr>
                <p:cNvPr id="71" name="角丸四角形 70"/>
                <p:cNvSpPr/>
                <p:nvPr/>
              </p:nvSpPr>
              <p:spPr>
                <a:xfrm>
                  <a:off x="25620" y="297658"/>
                  <a:ext cx="2448000" cy="504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ct val="90000"/>
                    </a:lnSpc>
                  </a:pPr>
                  <a:endParaRPr kumimoji="1" lang="en-US" altLang="ja-JP" sz="900" dirty="0" smtClean="0">
                    <a:ln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" name="角丸四角形 71"/>
                <p:cNvSpPr/>
                <p:nvPr/>
              </p:nvSpPr>
              <p:spPr>
                <a:xfrm>
                  <a:off x="58418" y="369658"/>
                  <a:ext cx="5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ja-JP" altLang="en-US" sz="900" dirty="0">
                      <a:ln w="3175">
                        <a:solidFill>
                          <a:schemeClr val="bg1"/>
                        </a:solidFill>
                      </a:ln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事業者</a:t>
                  </a:r>
                  <a:endParaRPr kumimoji="1" lang="ja-JP" altLang="en-US" sz="900" dirty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cxnSp>
            <p:nvCxnSpPr>
              <p:cNvPr id="18" name="直線コネクタ 17"/>
              <p:cNvCxnSpPr/>
              <p:nvPr/>
            </p:nvCxnSpPr>
            <p:spPr>
              <a:xfrm>
                <a:off x="93621" y="973629"/>
                <a:ext cx="234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23" y="1005864"/>
                <a:ext cx="153193" cy="153193"/>
              </a:xfrm>
              <a:prstGeom prst="rect">
                <a:avLst/>
              </a:prstGeom>
            </p:spPr>
          </p:pic>
        </p:grpSp>
        <p:grpSp>
          <p:nvGrpSpPr>
            <p:cNvPr id="77" name="グループ化 76"/>
            <p:cNvGrpSpPr/>
            <p:nvPr/>
          </p:nvGrpSpPr>
          <p:grpSpPr>
            <a:xfrm>
              <a:off x="25620" y="1301520"/>
              <a:ext cx="2448000" cy="504000"/>
              <a:chOff x="25620" y="684000"/>
              <a:chExt cx="2448000" cy="504000"/>
            </a:xfrm>
          </p:grpSpPr>
          <p:grpSp>
            <p:nvGrpSpPr>
              <p:cNvPr id="78" name="グループ化 77"/>
              <p:cNvGrpSpPr/>
              <p:nvPr/>
            </p:nvGrpSpPr>
            <p:grpSpPr>
              <a:xfrm>
                <a:off x="25620" y="684000"/>
                <a:ext cx="2448000" cy="504000"/>
                <a:chOff x="25620" y="297658"/>
                <a:chExt cx="2448000" cy="504000"/>
              </a:xfrm>
            </p:grpSpPr>
            <p:sp>
              <p:nvSpPr>
                <p:cNvPr id="83" name="角丸四角形 82"/>
                <p:cNvSpPr/>
                <p:nvPr/>
              </p:nvSpPr>
              <p:spPr>
                <a:xfrm>
                  <a:off x="25620" y="297658"/>
                  <a:ext cx="2448000" cy="504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ct val="90000"/>
                    </a:lnSpc>
                  </a:pPr>
                  <a:endParaRPr kumimoji="1" lang="en-US" altLang="ja-JP" sz="900" dirty="0" smtClean="0">
                    <a:ln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" name="角丸四角形 83"/>
                <p:cNvSpPr/>
                <p:nvPr/>
              </p:nvSpPr>
              <p:spPr>
                <a:xfrm>
                  <a:off x="58418" y="369658"/>
                  <a:ext cx="720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ja-JP" sz="900" dirty="0" smtClean="0">
                      <a:ln w="3175">
                        <a:solidFill>
                          <a:schemeClr val="bg1"/>
                        </a:solidFill>
                      </a:ln>
                      <a:latin typeface="Square721 BT" panose="020B0504020202060204" pitchFamily="34" charset="0"/>
                      <a:ea typeface="Meiryo UI" panose="020B0604030504040204" pitchFamily="50" charset="-128"/>
                    </a:rPr>
                    <a:t>BCP</a:t>
                  </a:r>
                  <a:r>
                    <a:rPr lang="ja-JP" altLang="en-US" sz="900" dirty="0" smtClean="0">
                      <a:ln w="3175">
                        <a:solidFill>
                          <a:schemeClr val="bg1"/>
                        </a:solidFill>
                      </a:ln>
                      <a:latin typeface="Square721 BT" panose="020B0504020202060204" pitchFamily="34" charset="0"/>
                      <a:ea typeface="Meiryo UI" panose="020B0604030504040204" pitchFamily="50" charset="-128"/>
                    </a:rPr>
                    <a:t>代表</a:t>
                  </a:r>
                  <a:endParaRPr kumimoji="1" lang="ja-JP" altLang="en-US" sz="900" dirty="0">
                    <a:ln w="3175">
                      <a:solidFill>
                        <a:schemeClr val="bg1"/>
                      </a:solidFill>
                    </a:ln>
                    <a:latin typeface="Square721 BT" panose="020B0504020202060204" pitchFamily="34" charset="0"/>
                    <a:ea typeface="Meiryo UI" panose="020B0604030504040204" pitchFamily="50" charset="-128"/>
                  </a:endParaRPr>
                </a:p>
              </p:txBody>
            </p:sp>
          </p:grpSp>
          <p:cxnSp>
            <p:nvCxnSpPr>
              <p:cNvPr id="79" name="直線コネクタ 78"/>
              <p:cNvCxnSpPr/>
              <p:nvPr/>
            </p:nvCxnSpPr>
            <p:spPr>
              <a:xfrm>
                <a:off x="93621" y="973629"/>
                <a:ext cx="234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図 7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23" y="1005864"/>
                <a:ext cx="153193" cy="153193"/>
              </a:xfrm>
              <a:prstGeom prst="rect">
                <a:avLst/>
              </a:prstGeom>
            </p:spPr>
          </p:pic>
        </p:grpSp>
        <p:grpSp>
          <p:nvGrpSpPr>
            <p:cNvPr id="165" name="グループ化 164"/>
            <p:cNvGrpSpPr/>
            <p:nvPr/>
          </p:nvGrpSpPr>
          <p:grpSpPr>
            <a:xfrm>
              <a:off x="25619" y="1838736"/>
              <a:ext cx="2448000" cy="1290366"/>
              <a:chOff x="25619" y="1832640"/>
              <a:chExt cx="2448000" cy="1290366"/>
            </a:xfrm>
          </p:grpSpPr>
          <p:grpSp>
            <p:nvGrpSpPr>
              <p:cNvPr id="168" name="グループ化 167"/>
              <p:cNvGrpSpPr/>
              <p:nvPr/>
            </p:nvGrpSpPr>
            <p:grpSpPr>
              <a:xfrm>
                <a:off x="25619" y="1832640"/>
                <a:ext cx="2448000" cy="1290366"/>
                <a:chOff x="25620" y="684000"/>
                <a:chExt cx="2448000" cy="1290366"/>
              </a:xfrm>
            </p:grpSpPr>
            <p:grpSp>
              <p:nvGrpSpPr>
                <p:cNvPr id="208" name="グループ化 207"/>
                <p:cNvGrpSpPr/>
                <p:nvPr/>
              </p:nvGrpSpPr>
              <p:grpSpPr>
                <a:xfrm>
                  <a:off x="25620" y="684000"/>
                  <a:ext cx="2448000" cy="1290366"/>
                  <a:chOff x="25620" y="297658"/>
                  <a:chExt cx="2448000" cy="1290366"/>
                </a:xfrm>
              </p:grpSpPr>
              <p:sp>
                <p:nvSpPr>
                  <p:cNvPr id="241" name="角丸四角形 240"/>
                  <p:cNvSpPr/>
                  <p:nvPr/>
                </p:nvSpPr>
                <p:spPr>
                  <a:xfrm>
                    <a:off x="25620" y="297658"/>
                    <a:ext cx="2448000" cy="1290366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bg1"/>
                  </a:solidFill>
                  <a:ln>
                    <a:solidFill>
                      <a:srgbClr val="00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>
                      <a:lnSpc>
                        <a:spcPct val="90000"/>
                      </a:lnSpc>
                    </a:pPr>
                    <a:endParaRPr kumimoji="1" lang="en-US" altLang="ja-JP" sz="900" dirty="0" smtClean="0">
                      <a:ln w="3175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242" name="角丸四角形 241"/>
                  <p:cNvSpPr/>
                  <p:nvPr/>
                </p:nvSpPr>
                <p:spPr>
                  <a:xfrm>
                    <a:off x="58418" y="369658"/>
                    <a:ext cx="576001" cy="144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99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ja-JP" altLang="en-US" sz="900" dirty="0" smtClean="0">
                        <a:ln w="3175">
                          <a:solidFill>
                            <a:schemeClr val="bg1"/>
                          </a:solidFill>
                        </a:ln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避難所</a:t>
                    </a:r>
                    <a:endParaRPr kumimoji="1" lang="ja-JP" altLang="en-US" sz="900" dirty="0">
                      <a:ln w="3175">
                        <a:solidFill>
                          <a:schemeClr val="bg1"/>
                        </a:solidFill>
                      </a:ln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cxnSp>
              <p:nvCxnSpPr>
                <p:cNvPr id="209" name="直線コネクタ 208"/>
                <p:cNvCxnSpPr/>
                <p:nvPr/>
              </p:nvCxnSpPr>
              <p:spPr>
                <a:xfrm>
                  <a:off x="93621" y="973629"/>
                  <a:ext cx="2340000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角丸四角形 168"/>
              <p:cNvSpPr/>
              <p:nvPr/>
            </p:nvSpPr>
            <p:spPr>
              <a:xfrm>
                <a:off x="107382" y="2187494"/>
                <a:ext cx="1537835" cy="865032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kumimoji="1" lang="en-US" altLang="ja-JP" sz="1050" dirty="0" smtClean="0">
                    <a:ln w="3175"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quare721 BT" panose="020B0504020202060204" pitchFamily="34" charset="0"/>
                    <a:ea typeface="Meiryo UI" panose="020B0604030504040204" pitchFamily="50" charset="-128"/>
                  </a:rPr>
                  <a:t>MAP</a:t>
                </a:r>
              </a:p>
            </p:txBody>
          </p:sp>
          <p:sp>
            <p:nvSpPr>
              <p:cNvPr id="174" name="角丸四角形 173"/>
              <p:cNvSpPr/>
              <p:nvPr/>
            </p:nvSpPr>
            <p:spPr>
              <a:xfrm>
                <a:off x="1667278" y="2184832"/>
                <a:ext cx="119404" cy="432000"/>
              </a:xfrm>
              <a:prstGeom prst="roundRect">
                <a:avLst>
                  <a:gd name="adj" fmla="val 0"/>
                </a:avLst>
              </a:prstGeom>
              <a:solidFill>
                <a:srgbClr val="0099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800" dirty="0" smtClean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代</a:t>
                </a:r>
                <a:endParaRPr lang="en-US" altLang="ja-JP" sz="8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ja-JP" altLang="en-US" sz="800" dirty="0" smtClean="0">
                    <a:ln w="3175">
                      <a:solidFill>
                        <a:schemeClr val="bg1"/>
                      </a:solidFill>
                    </a:ln>
                    <a:latin typeface="Meiryo UI" panose="020B0604030504040204" pitchFamily="50" charset="-128"/>
                    <a:ea typeface="Meiryo UI" panose="020B0604030504040204" pitchFamily="50" charset="-128"/>
                  </a:rPr>
                  <a:t>表</a:t>
                </a:r>
                <a:endParaRPr lang="en-US" altLang="ja-JP" sz="8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8" name="角丸四角形 187"/>
              <p:cNvSpPr/>
              <p:nvPr/>
            </p:nvSpPr>
            <p:spPr>
              <a:xfrm>
                <a:off x="1667278" y="2621819"/>
                <a:ext cx="119404" cy="432000"/>
              </a:xfrm>
              <a:prstGeom prst="roundRect">
                <a:avLst>
                  <a:gd name="adj" fmla="val 0"/>
                </a:avLst>
              </a:prstGeom>
              <a:solidFill>
                <a:srgbClr val="0099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altLang="ja-JP" sz="8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pic>
            <p:nvPicPr>
              <p:cNvPr id="193" name="図 192"/>
              <p:cNvPicPr>
                <a:picLocks noChangeAspect="1"/>
              </p:cNvPicPr>
              <p:nvPr/>
            </p:nvPicPr>
            <p:blipFill>
              <a:blip r:embed="rId6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  <a14:imgEffect>
                          <a14:artisticCrisscrossEtching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7368" y="2795187"/>
                <a:ext cx="123033" cy="123033"/>
              </a:xfrm>
              <a:prstGeom prst="rect">
                <a:avLst/>
              </a:prstGeom>
            </p:spPr>
          </p:pic>
        </p:grpSp>
      </p:grpSp>
      <p:grpSp>
        <p:nvGrpSpPr>
          <p:cNvPr id="13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69" name="角丸四角形 68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9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aphicFrame>
        <p:nvGraphicFramePr>
          <p:cNvPr id="322" name="避難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89213"/>
              </p:ext>
            </p:extLst>
          </p:nvPr>
        </p:nvGraphicFramePr>
        <p:xfrm>
          <a:off x="7601421" y="4474069"/>
          <a:ext cx="43920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避難所代表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25000"/>
                      </a:srgb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集合場所代表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98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業務代表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2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災害情報代表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1" name="避難"/>
          <p:cNvSpPr/>
          <p:nvPr/>
        </p:nvSpPr>
        <p:spPr>
          <a:xfrm>
            <a:off x="7601421" y="4136962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</a:t>
            </a:r>
            <a:r>
              <a:rPr lang="ja-JP" altLang="en-US" sz="1400" i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23" name="保険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33640"/>
              </p:ext>
            </p:extLst>
          </p:nvPr>
        </p:nvGraphicFramePr>
        <p:xfrm>
          <a:off x="7601421" y="1149252"/>
          <a:ext cx="4392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保険Ｎｏ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保険代理店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33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5" name="保険"/>
          <p:cNvSpPr/>
          <p:nvPr/>
        </p:nvSpPr>
        <p:spPr>
          <a:xfrm>
            <a:off x="7601421" y="811284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保険</a:t>
            </a:r>
            <a:r>
              <a:rPr lang="ja-JP" altLang="en-US" sz="1400" i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07" name="BCP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57226"/>
              </p:ext>
            </p:extLst>
          </p:nvPr>
        </p:nvGraphicFramePr>
        <p:xfrm>
          <a:off x="2989696" y="4474069"/>
          <a:ext cx="43920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ＢＣＰ代表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策定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運用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発動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spc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4" name="BCP"/>
          <p:cNvSpPr/>
          <p:nvPr/>
        </p:nvSpPr>
        <p:spPr>
          <a:xfrm>
            <a:off x="2989696" y="4136962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ＢＣ</a:t>
            </a: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Ｐ</a:t>
            </a:r>
            <a:r>
              <a:rPr lang="ja-JP" altLang="en-US" sz="1400" i="1" dirty="0" smtClean="0">
                <a:solidFill>
                  <a:schemeClr val="bg1"/>
                </a:soli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299" name="事業者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43781"/>
              </p:ext>
            </p:extLst>
          </p:nvPr>
        </p:nvGraphicFramePr>
        <p:xfrm>
          <a:off x="2989696" y="1149252"/>
          <a:ext cx="4392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番号名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105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98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105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1" name="事業者"/>
          <p:cNvSpPr/>
          <p:nvPr/>
        </p:nvSpPr>
        <p:spPr>
          <a:xfrm>
            <a:off x="2989696" y="811284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事業者</a:t>
            </a:r>
            <a:r>
              <a:rPr lang="ja-JP" altLang="en-US" sz="1400" i="1" dirty="0" smtClean="0">
                <a:solidFill>
                  <a:schemeClr val="bg1"/>
                </a:soli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pSp>
        <p:nvGrpSpPr>
          <p:cNvPr id="109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110" name="角丸四角形 109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1" name="角丸四角形 110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32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3" name="従業員・表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63169"/>
              </p:ext>
            </p:extLst>
          </p:nvPr>
        </p:nvGraphicFramePr>
        <p:xfrm>
          <a:off x="7601421" y="1152657"/>
          <a:ext cx="4392000" cy="559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従業員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従業員名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98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700" b="0" kern="120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従業員・表Ａ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09948"/>
              </p:ext>
            </p:extLst>
          </p:nvPr>
        </p:nvGraphicFramePr>
        <p:xfrm>
          <a:off x="2986543" y="1149252"/>
          <a:ext cx="4392000" cy="559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従業員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従業員名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98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700" b="0" kern="120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2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404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1" name="従業員"/>
          <p:cNvSpPr/>
          <p:nvPr/>
        </p:nvSpPr>
        <p:spPr>
          <a:xfrm>
            <a:off x="2989696" y="811284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従業員</a:t>
            </a:r>
            <a:r>
              <a:rPr lang="ja-JP" altLang="en-US" sz="1400" i="1" dirty="0" smtClean="0">
                <a:solidFill>
                  <a:schemeClr val="bg1"/>
                </a:soli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pSp>
        <p:nvGrpSpPr>
          <p:cNvPr id="74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75" name="角丸四角形 74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3" name="角丸四角形 122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5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8" name="顧客・表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10571"/>
              </p:ext>
            </p:extLst>
          </p:nvPr>
        </p:nvGraphicFramePr>
        <p:xfrm>
          <a:off x="7601421" y="1165749"/>
          <a:ext cx="4392000" cy="54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顧客Ｎｏ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顧客名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r>
                        <a:rPr kumimoji="1" lang="en-US" altLang="ja-JP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700" b="0" kern="120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顧客・表Ａ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31759"/>
              </p:ext>
            </p:extLst>
          </p:nvPr>
        </p:nvGraphicFramePr>
        <p:xfrm>
          <a:off x="2986543" y="1149252"/>
          <a:ext cx="4392000" cy="54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顧客Ｎｏ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顧客名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700" b="0" kern="120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1" name="顧客"/>
          <p:cNvSpPr/>
          <p:nvPr/>
        </p:nvSpPr>
        <p:spPr>
          <a:xfrm>
            <a:off x="2989696" y="811284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顧客</a:t>
            </a:r>
            <a:r>
              <a:rPr lang="ja-JP" altLang="en-US" sz="1400" i="1" dirty="0" smtClean="0">
                <a:solidFill>
                  <a:schemeClr val="bg1"/>
                </a:soli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pSp>
        <p:nvGrpSpPr>
          <p:cNvPr id="74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75" name="角丸四角形 74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3" name="角丸四角形 122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0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8" name="中核事業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46320"/>
              </p:ext>
            </p:extLst>
          </p:nvPr>
        </p:nvGraphicFramePr>
        <p:xfrm>
          <a:off x="7601421" y="1165749"/>
          <a:ext cx="4392000" cy="54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700" b="0" kern="120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0" name="中核事業"/>
          <p:cNvSpPr/>
          <p:nvPr/>
        </p:nvSpPr>
        <p:spPr>
          <a:xfrm>
            <a:off x="7601421" y="811284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中核</a:t>
            </a: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</a:t>
            </a:r>
            <a:r>
              <a:rPr lang="ja-JP" altLang="en-US" sz="1400" i="1" dirty="0" smtClean="0">
                <a:solidFill>
                  <a:schemeClr val="bg1"/>
                </a:soli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102" name="主要組織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81859"/>
              </p:ext>
            </p:extLst>
          </p:nvPr>
        </p:nvGraphicFramePr>
        <p:xfrm>
          <a:off x="2986543" y="1149252"/>
          <a:ext cx="4392000" cy="54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組織Ｎｏ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組織名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700" b="0" kern="120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1" name="主要組織"/>
          <p:cNvSpPr/>
          <p:nvPr/>
        </p:nvSpPr>
        <p:spPr>
          <a:xfrm>
            <a:off x="2989696" y="811284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主要</a:t>
            </a: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組織</a:t>
            </a:r>
            <a:r>
              <a:rPr lang="ja-JP" altLang="en-US" sz="1400" i="1" dirty="0" smtClean="0">
                <a:solidFill>
                  <a:schemeClr val="bg1"/>
                </a:soli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pSp>
        <p:nvGrpSpPr>
          <p:cNvPr id="49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50" name="角丸四角形 49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1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1" name="ボトルネック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06607"/>
              </p:ext>
            </p:extLst>
          </p:nvPr>
        </p:nvGraphicFramePr>
        <p:xfrm>
          <a:off x="7603200" y="4482393"/>
          <a:ext cx="4392000" cy="21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資源Ｎｏ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資源名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CC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" name="ボトルネック"/>
          <p:cNvSpPr/>
          <p:nvPr/>
        </p:nvSpPr>
        <p:spPr>
          <a:xfrm>
            <a:off x="7603200" y="4144425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ボトルネック</a:t>
            </a:r>
            <a:r>
              <a:rPr lang="ja-JP" altLang="en-US" sz="1400" i="1" dirty="0" smtClean="0">
                <a:solidFill>
                  <a:schemeClr val="bg1"/>
                </a:soli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88" name="供給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34491"/>
              </p:ext>
            </p:extLst>
          </p:nvPr>
        </p:nvGraphicFramePr>
        <p:xfrm>
          <a:off x="7601421" y="1165749"/>
          <a:ext cx="4392000" cy="28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拠点Ｎｏ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拠点名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99FF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0" name="供給"/>
          <p:cNvSpPr/>
          <p:nvPr/>
        </p:nvSpPr>
        <p:spPr>
          <a:xfrm>
            <a:off x="7601421" y="811284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供給</a:t>
            </a:r>
            <a:r>
              <a:rPr lang="ja-JP" altLang="en-US" sz="1400" i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102" name="資源・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0719"/>
              </p:ext>
            </p:extLst>
          </p:nvPr>
        </p:nvGraphicFramePr>
        <p:xfrm>
          <a:off x="2986543" y="1149252"/>
          <a:ext cx="4392000" cy="5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152000"/>
                <a:gridCol w="2520000"/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拠点Ｎｏ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拠点名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5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05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/>
                      <a:endParaRPr lang="ja-JP" altLang="en-US" sz="9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98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>
                        <a:alpha val="25098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CC">
                          <a:alpha val="25098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1" name="資源"/>
          <p:cNvSpPr/>
          <p:nvPr/>
        </p:nvSpPr>
        <p:spPr>
          <a:xfrm>
            <a:off x="2989696" y="811284"/>
            <a:ext cx="2262742" cy="25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16200000" scaled="1"/>
            <a:tileRect/>
          </a:gradFill>
          <a:ln w="25400">
            <a:gradFill flip="none" rotWithShape="1">
              <a:gsLst>
                <a:gs pos="40000">
                  <a:schemeClr val="bg1">
                    <a:lumMod val="65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</a:gsLst>
              <a:lin ang="2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47788" algn="l"/>
              </a:tabLst>
            </a:pPr>
            <a:r>
              <a:rPr lang="ja-JP" altLang="en-US" sz="1400" i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資源</a:t>
            </a:r>
            <a:r>
              <a:rPr lang="ja-JP" altLang="en-US" sz="1400" i="1" dirty="0" smtClean="0">
                <a:solidFill>
                  <a:schemeClr val="bg1"/>
                </a:soli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　</a:t>
            </a:r>
            <a:r>
              <a:rPr lang="en-US" altLang="ja-JP" sz="1400" i="1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80000">
                      <a:schemeClr val="accent5"/>
                    </a:gs>
                  </a:gsLst>
                  <a:lin ang="16200000" scaled="1"/>
                  <a:tileRect/>
                </a:gradFill>
                <a:latin typeface="チェックポイント★リベンジ" panose="02000600000000000000" pitchFamily="2" charset="-128"/>
                <a:ea typeface="チェックポイント★リベンジ" panose="02000600000000000000" pitchFamily="2" charset="-128"/>
              </a:rPr>
              <a:t>	</a:t>
            </a:r>
            <a:r>
              <a:rPr lang="ja-JP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 </a:t>
            </a:r>
            <a:r>
              <a:rPr lang="en-US" altLang="ja-JP" sz="1400" dirty="0" smtClean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P0</a:t>
            </a:r>
            <a:r>
              <a:rPr lang="en-US" altLang="ja-JP" sz="1400" dirty="0">
                <a:solidFill>
                  <a:schemeClr val="bg1"/>
                </a:solidFill>
                <a:latin typeface="Square721 BT" panose="020B0504020202060204" pitchFamily="34" charset="0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solidFill>
                <a:schemeClr val="bg1"/>
              </a:solidFill>
              <a:latin typeface="Square721 BT" panose="020B0504020202060204" pitchFamily="34" charset="0"/>
              <a:ea typeface="HGP創英角ｺﾞｼｯｸUB" panose="020B0900000000000000" pitchFamily="50" charset="-128"/>
            </a:endParaRPr>
          </a:p>
        </p:txBody>
      </p:sp>
      <p:grpSp>
        <p:nvGrpSpPr>
          <p:cNvPr id="52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53" name="角丸四角形 52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5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72" name="事業者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10665"/>
              </p:ext>
            </p:extLst>
          </p:nvPr>
        </p:nvGraphicFramePr>
        <p:xfrm>
          <a:off x="2820001" y="1174269"/>
          <a:ext cx="9252000" cy="51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165"/>
                <a:gridCol w="2759372"/>
                <a:gridCol w="1217373"/>
                <a:gridCol w="1826045"/>
                <a:gridCol w="1826045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番号名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電話番号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タイプ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対応策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400" b="0" dirty="0" smtClean="0">
                          <a:ln w="3175">
                            <a:noFill/>
                          </a:ln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関連業務</a:t>
                      </a:r>
                      <a:endParaRPr kumimoji="1" lang="en-US" altLang="ja-JP" sz="1400" b="0" dirty="0" smtClean="0">
                        <a:ln w="3175">
                          <a:noFill/>
                        </a:ln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spc="0" dirty="0" smtClean="0">
                          <a:ln w="3175">
                            <a:noFill/>
                          </a:ln>
                          <a:solidFill>
                            <a:schemeClr val="accent5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　</a:t>
                      </a:r>
                      <a:endParaRPr kumimoji="1" lang="en-US" altLang="ja-JP" sz="2000" b="0" spc="0" dirty="0" smtClean="0">
                        <a:ln w="3175">
                          <a:noFill/>
                        </a:ln>
                        <a:solidFill>
                          <a:schemeClr val="accent5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spc="0" dirty="0">
                        <a:ln w="317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9" name="改訂日"/>
          <p:cNvGrpSpPr/>
          <p:nvPr/>
        </p:nvGrpSpPr>
        <p:grpSpPr>
          <a:xfrm>
            <a:off x="25620" y="256944"/>
            <a:ext cx="2448000" cy="288000"/>
            <a:chOff x="25620" y="297658"/>
            <a:chExt cx="2448000" cy="288000"/>
          </a:xfrm>
        </p:grpSpPr>
        <p:sp>
          <p:nvSpPr>
            <p:cNvPr id="90" name="角丸四角形 89"/>
            <p:cNvSpPr/>
            <p:nvPr/>
          </p:nvSpPr>
          <p:spPr>
            <a:xfrm>
              <a:off x="25620" y="297658"/>
              <a:ext cx="2448000" cy="288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</a:pPr>
              <a:r>
                <a:rPr lang="ja-JP" altLang="en-US" sz="900" dirty="0" smtClean="0"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月　　　　　日</a:t>
              </a:r>
              <a:endParaRPr kumimoji="1" lang="ja-JP" altLang="en-US" sz="9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1" name="角丸四角形 90"/>
            <p:cNvSpPr/>
            <p:nvPr/>
          </p:nvSpPr>
          <p:spPr>
            <a:xfrm>
              <a:off x="58418" y="369658"/>
              <a:ext cx="576000" cy="144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900" dirty="0" smtClean="0">
                  <a:ln w="3175">
                    <a:solidFill>
                      <a:schemeClr val="bg1"/>
                    </a:solidFill>
                  </a:ln>
                  <a:latin typeface="Meiryo UI" panose="020B0604030504040204" pitchFamily="50" charset="-128"/>
                  <a:ea typeface="Meiryo UI" panose="020B0604030504040204" pitchFamily="50" charset="-128"/>
                </a:rPr>
                <a:t>改訂日</a:t>
              </a:r>
              <a:endParaRPr kumimoji="1" lang="ja-JP" altLang="en-US" sz="900" dirty="0">
                <a:ln w="3175"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6" name="ページ番号"/>
          <p:cNvSpPr/>
          <p:nvPr/>
        </p:nvSpPr>
        <p:spPr>
          <a:xfrm>
            <a:off x="11831997" y="6498000"/>
            <a:ext cx="360000" cy="360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Square721 BT" panose="020B0504020202060204" pitchFamily="34" charset="0"/>
              </a:rPr>
              <a:t>00</a:t>
            </a:r>
            <a:endParaRPr kumimoji="1" lang="ja-JP" altLang="en-US" sz="1000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991</Words>
  <Application>Microsoft Office PowerPoint</Application>
  <PresentationFormat>ワイド画面</PresentationFormat>
  <Paragraphs>731</Paragraphs>
  <Slides>26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7" baseType="lpstr">
      <vt:lpstr>HGP創英角ｺﾞｼｯｸUB</vt:lpstr>
      <vt:lpstr>HGP明朝E</vt:lpstr>
      <vt:lpstr>Meiryo UI</vt:lpstr>
      <vt:lpstr>ＭＳ Ｐゴシック</vt:lpstr>
      <vt:lpstr>チェックポイント★リベンジ</vt:lpstr>
      <vt:lpstr>ふみゴシック</vt:lpstr>
      <vt:lpstr>Arial</vt:lpstr>
      <vt:lpstr>Calibri</vt:lpstr>
      <vt:lpstr>Calibri Light</vt:lpstr>
      <vt:lpstr>Square721 BT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加藤裕之</dc:creator>
  <cp:lastModifiedBy>加藤裕之</cp:lastModifiedBy>
  <cp:revision>1893</cp:revision>
  <dcterms:created xsi:type="dcterms:W3CDTF">2020-03-08T03:05:10Z</dcterms:created>
  <dcterms:modified xsi:type="dcterms:W3CDTF">2020-08-01T06:52:57Z</dcterms:modified>
</cp:coreProperties>
</file>