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86" r:id="rId3"/>
    <p:sldId id="256" r:id="rId4"/>
    <p:sldId id="259" r:id="rId5"/>
    <p:sldId id="260" r:id="rId6"/>
    <p:sldId id="280" r:id="rId7"/>
    <p:sldId id="281" r:id="rId8"/>
    <p:sldId id="282" r:id="rId9"/>
    <p:sldId id="283" r:id="rId10"/>
    <p:sldId id="263" r:id="rId11"/>
    <p:sldId id="264" r:id="rId12"/>
    <p:sldId id="266" r:id="rId13"/>
    <p:sldId id="267" r:id="rId14"/>
    <p:sldId id="268" r:id="rId15"/>
    <p:sldId id="269" r:id="rId16"/>
    <p:sldId id="270" r:id="rId17"/>
    <p:sldId id="271" r:id="rId18"/>
    <p:sldId id="277" r:id="rId19"/>
    <p:sldId id="278" r:id="rId20"/>
    <p:sldId id="265" r:id="rId21"/>
    <p:sldId id="272" r:id="rId22"/>
    <p:sldId id="273" r:id="rId23"/>
    <p:sldId id="274" r:id="rId24"/>
    <p:sldId id="275" r:id="rId25"/>
    <p:sldId id="279" r:id="rId26"/>
    <p:sldId id="285" r:id="rId27"/>
    <p:sldId id="284" r:id="rId2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FFCC00"/>
    <a:srgbClr val="FF6600"/>
    <a:srgbClr val="0099FF"/>
    <a:srgbClr val="009900"/>
    <a:srgbClr val="00CCFF"/>
    <a:srgbClr val="000000"/>
    <a:srgbClr val="5F933B"/>
    <a:srgbClr val="C56524"/>
    <a:srgbClr val="3A9A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09" autoAdjust="0"/>
    <p:restoredTop sz="95226" autoAdjust="0"/>
  </p:normalViewPr>
  <p:slideViewPr>
    <p:cSldViewPr snapToGrid="0">
      <p:cViewPr varScale="1">
        <p:scale>
          <a:sx n="85" d="100"/>
          <a:sy n="85" d="100"/>
        </p:scale>
        <p:origin x="749" y="72"/>
      </p:cViewPr>
      <p:guideLst/>
    </p:cSldViewPr>
  </p:slideViewPr>
  <p:notesTextViewPr>
    <p:cViewPr>
      <p:scale>
        <a:sx n="400" d="100"/>
        <a:sy n="4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DB4F1B-512D-44D9-BCA6-6B135C38E366}" type="datetimeFigureOut">
              <a:rPr kumimoji="1" lang="ja-JP" altLang="en-US" smtClean="0"/>
              <a:t>2020/7/27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966AF5-9686-400C-8D54-13D5449F380A}" type="slidenum">
              <a:rPr kumimoji="1" lang="ja-JP" altLang="en-US" smtClean="0"/>
              <a:t>‹#›</a:t>
            </a:fld>
            <a:endParaRPr kumimoji="1" lang="ja-JP" altLang="en-US"/>
          </a:p>
        </p:txBody>
      </p:sp>
    </p:spTree>
    <p:extLst>
      <p:ext uri="{BB962C8B-B14F-4D97-AF65-F5344CB8AC3E}">
        <p14:creationId xmlns:p14="http://schemas.microsoft.com/office/powerpoint/2010/main" val="10922032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9966AF5-9686-400C-8D54-13D5449F380A}" type="slidenum">
              <a:rPr kumimoji="1" lang="ja-JP" altLang="en-US" smtClean="0"/>
              <a:t>4</a:t>
            </a:fld>
            <a:endParaRPr kumimoji="1" lang="ja-JP" altLang="en-US"/>
          </a:p>
        </p:txBody>
      </p:sp>
    </p:spTree>
    <p:extLst>
      <p:ext uri="{BB962C8B-B14F-4D97-AF65-F5344CB8AC3E}">
        <p14:creationId xmlns:p14="http://schemas.microsoft.com/office/powerpoint/2010/main" val="19781297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9966AF5-9686-400C-8D54-13D5449F380A}" type="slidenum">
              <a:rPr kumimoji="1" lang="ja-JP" altLang="en-US" smtClean="0"/>
              <a:t>13</a:t>
            </a:fld>
            <a:endParaRPr kumimoji="1" lang="ja-JP" altLang="en-US"/>
          </a:p>
        </p:txBody>
      </p:sp>
    </p:spTree>
    <p:extLst>
      <p:ext uri="{BB962C8B-B14F-4D97-AF65-F5344CB8AC3E}">
        <p14:creationId xmlns:p14="http://schemas.microsoft.com/office/powerpoint/2010/main" val="2450558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9966AF5-9686-400C-8D54-13D5449F380A}" type="slidenum">
              <a:rPr kumimoji="1" lang="ja-JP" altLang="en-US" smtClean="0"/>
              <a:t>14</a:t>
            </a:fld>
            <a:endParaRPr kumimoji="1" lang="ja-JP" altLang="en-US"/>
          </a:p>
        </p:txBody>
      </p:sp>
    </p:spTree>
    <p:extLst>
      <p:ext uri="{BB962C8B-B14F-4D97-AF65-F5344CB8AC3E}">
        <p14:creationId xmlns:p14="http://schemas.microsoft.com/office/powerpoint/2010/main" val="4551272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9966AF5-9686-400C-8D54-13D5449F380A}" type="slidenum">
              <a:rPr kumimoji="1" lang="ja-JP" altLang="en-US" smtClean="0"/>
              <a:t>15</a:t>
            </a:fld>
            <a:endParaRPr kumimoji="1" lang="ja-JP" altLang="en-US"/>
          </a:p>
        </p:txBody>
      </p:sp>
    </p:spTree>
    <p:extLst>
      <p:ext uri="{BB962C8B-B14F-4D97-AF65-F5344CB8AC3E}">
        <p14:creationId xmlns:p14="http://schemas.microsoft.com/office/powerpoint/2010/main" val="27320601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9966AF5-9686-400C-8D54-13D5449F380A}" type="slidenum">
              <a:rPr kumimoji="1" lang="ja-JP" altLang="en-US" smtClean="0"/>
              <a:t>16</a:t>
            </a:fld>
            <a:endParaRPr kumimoji="1" lang="ja-JP" altLang="en-US"/>
          </a:p>
        </p:txBody>
      </p:sp>
    </p:spTree>
    <p:extLst>
      <p:ext uri="{BB962C8B-B14F-4D97-AF65-F5344CB8AC3E}">
        <p14:creationId xmlns:p14="http://schemas.microsoft.com/office/powerpoint/2010/main" val="30487356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9966AF5-9686-400C-8D54-13D5449F380A}" type="slidenum">
              <a:rPr kumimoji="1" lang="ja-JP" altLang="en-US" smtClean="0"/>
              <a:t>17</a:t>
            </a:fld>
            <a:endParaRPr kumimoji="1" lang="ja-JP" altLang="en-US"/>
          </a:p>
        </p:txBody>
      </p:sp>
    </p:spTree>
    <p:extLst>
      <p:ext uri="{BB962C8B-B14F-4D97-AF65-F5344CB8AC3E}">
        <p14:creationId xmlns:p14="http://schemas.microsoft.com/office/powerpoint/2010/main" val="19671799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9966AF5-9686-400C-8D54-13D5449F380A}" type="slidenum">
              <a:rPr kumimoji="1" lang="ja-JP" altLang="en-US" smtClean="0"/>
              <a:t>18</a:t>
            </a:fld>
            <a:endParaRPr kumimoji="1" lang="ja-JP" altLang="en-US"/>
          </a:p>
        </p:txBody>
      </p:sp>
    </p:spTree>
    <p:extLst>
      <p:ext uri="{BB962C8B-B14F-4D97-AF65-F5344CB8AC3E}">
        <p14:creationId xmlns:p14="http://schemas.microsoft.com/office/powerpoint/2010/main" val="14083928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9966AF5-9686-400C-8D54-13D5449F380A}" type="slidenum">
              <a:rPr kumimoji="1" lang="ja-JP" altLang="en-US" smtClean="0"/>
              <a:t>19</a:t>
            </a:fld>
            <a:endParaRPr kumimoji="1" lang="ja-JP" altLang="en-US"/>
          </a:p>
        </p:txBody>
      </p:sp>
    </p:spTree>
    <p:extLst>
      <p:ext uri="{BB962C8B-B14F-4D97-AF65-F5344CB8AC3E}">
        <p14:creationId xmlns:p14="http://schemas.microsoft.com/office/powerpoint/2010/main" val="1171102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9966AF5-9686-400C-8D54-13D5449F380A}" type="slidenum">
              <a:rPr kumimoji="1" lang="ja-JP" altLang="en-US" smtClean="0"/>
              <a:t>20</a:t>
            </a:fld>
            <a:endParaRPr kumimoji="1" lang="ja-JP" altLang="en-US"/>
          </a:p>
        </p:txBody>
      </p:sp>
    </p:spTree>
    <p:extLst>
      <p:ext uri="{BB962C8B-B14F-4D97-AF65-F5344CB8AC3E}">
        <p14:creationId xmlns:p14="http://schemas.microsoft.com/office/powerpoint/2010/main" val="14469111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9966AF5-9686-400C-8D54-13D5449F380A}" type="slidenum">
              <a:rPr kumimoji="1" lang="ja-JP" altLang="en-US" smtClean="0"/>
              <a:t>21</a:t>
            </a:fld>
            <a:endParaRPr kumimoji="1" lang="ja-JP" altLang="en-US"/>
          </a:p>
        </p:txBody>
      </p:sp>
    </p:spTree>
    <p:extLst>
      <p:ext uri="{BB962C8B-B14F-4D97-AF65-F5344CB8AC3E}">
        <p14:creationId xmlns:p14="http://schemas.microsoft.com/office/powerpoint/2010/main" val="9403321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9966AF5-9686-400C-8D54-13D5449F380A}" type="slidenum">
              <a:rPr kumimoji="1" lang="ja-JP" altLang="en-US" smtClean="0"/>
              <a:t>22</a:t>
            </a:fld>
            <a:endParaRPr kumimoji="1" lang="ja-JP" altLang="en-US"/>
          </a:p>
        </p:txBody>
      </p:sp>
    </p:spTree>
    <p:extLst>
      <p:ext uri="{BB962C8B-B14F-4D97-AF65-F5344CB8AC3E}">
        <p14:creationId xmlns:p14="http://schemas.microsoft.com/office/powerpoint/2010/main" val="2505609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9966AF5-9686-400C-8D54-13D5449F380A}" type="slidenum">
              <a:rPr kumimoji="1" lang="ja-JP" altLang="en-US" smtClean="0"/>
              <a:t>5</a:t>
            </a:fld>
            <a:endParaRPr kumimoji="1" lang="ja-JP" altLang="en-US"/>
          </a:p>
        </p:txBody>
      </p:sp>
    </p:spTree>
    <p:extLst>
      <p:ext uri="{BB962C8B-B14F-4D97-AF65-F5344CB8AC3E}">
        <p14:creationId xmlns:p14="http://schemas.microsoft.com/office/powerpoint/2010/main" val="3493855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9966AF5-9686-400C-8D54-13D5449F380A}" type="slidenum">
              <a:rPr kumimoji="1" lang="ja-JP" altLang="en-US" smtClean="0"/>
              <a:t>23</a:t>
            </a:fld>
            <a:endParaRPr kumimoji="1" lang="ja-JP" altLang="en-US"/>
          </a:p>
        </p:txBody>
      </p:sp>
    </p:spTree>
    <p:extLst>
      <p:ext uri="{BB962C8B-B14F-4D97-AF65-F5344CB8AC3E}">
        <p14:creationId xmlns:p14="http://schemas.microsoft.com/office/powerpoint/2010/main" val="12252052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9966AF5-9686-400C-8D54-13D5449F380A}" type="slidenum">
              <a:rPr kumimoji="1" lang="ja-JP" altLang="en-US" smtClean="0"/>
              <a:t>24</a:t>
            </a:fld>
            <a:endParaRPr kumimoji="1" lang="ja-JP" altLang="en-US"/>
          </a:p>
        </p:txBody>
      </p:sp>
    </p:spTree>
    <p:extLst>
      <p:ext uri="{BB962C8B-B14F-4D97-AF65-F5344CB8AC3E}">
        <p14:creationId xmlns:p14="http://schemas.microsoft.com/office/powerpoint/2010/main" val="26384188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9966AF5-9686-400C-8D54-13D5449F380A}" type="slidenum">
              <a:rPr kumimoji="1" lang="ja-JP" altLang="en-US" smtClean="0"/>
              <a:t>25</a:t>
            </a:fld>
            <a:endParaRPr kumimoji="1" lang="ja-JP" altLang="en-US"/>
          </a:p>
        </p:txBody>
      </p:sp>
    </p:spTree>
    <p:extLst>
      <p:ext uri="{BB962C8B-B14F-4D97-AF65-F5344CB8AC3E}">
        <p14:creationId xmlns:p14="http://schemas.microsoft.com/office/powerpoint/2010/main" val="26431459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9966AF5-9686-400C-8D54-13D5449F380A}" type="slidenum">
              <a:rPr kumimoji="1" lang="ja-JP" altLang="en-US" smtClean="0"/>
              <a:t>26</a:t>
            </a:fld>
            <a:endParaRPr kumimoji="1" lang="ja-JP" altLang="en-US"/>
          </a:p>
        </p:txBody>
      </p:sp>
    </p:spTree>
    <p:extLst>
      <p:ext uri="{BB962C8B-B14F-4D97-AF65-F5344CB8AC3E}">
        <p14:creationId xmlns:p14="http://schemas.microsoft.com/office/powerpoint/2010/main" val="21538983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9966AF5-9686-400C-8D54-13D5449F380A}" type="slidenum">
              <a:rPr kumimoji="1" lang="ja-JP" altLang="en-US" smtClean="0"/>
              <a:t>27</a:t>
            </a:fld>
            <a:endParaRPr kumimoji="1" lang="ja-JP" altLang="en-US"/>
          </a:p>
        </p:txBody>
      </p:sp>
    </p:spTree>
    <p:extLst>
      <p:ext uri="{BB962C8B-B14F-4D97-AF65-F5344CB8AC3E}">
        <p14:creationId xmlns:p14="http://schemas.microsoft.com/office/powerpoint/2010/main" val="3401879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9966AF5-9686-400C-8D54-13D5449F380A}" type="slidenum">
              <a:rPr kumimoji="1" lang="ja-JP" altLang="en-US" smtClean="0"/>
              <a:t>6</a:t>
            </a:fld>
            <a:endParaRPr kumimoji="1" lang="ja-JP" altLang="en-US"/>
          </a:p>
        </p:txBody>
      </p:sp>
    </p:spTree>
    <p:extLst>
      <p:ext uri="{BB962C8B-B14F-4D97-AF65-F5344CB8AC3E}">
        <p14:creationId xmlns:p14="http://schemas.microsoft.com/office/powerpoint/2010/main" val="1668583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9966AF5-9686-400C-8D54-13D5449F380A}" type="slidenum">
              <a:rPr kumimoji="1" lang="ja-JP" altLang="en-US" smtClean="0"/>
              <a:t>7</a:t>
            </a:fld>
            <a:endParaRPr kumimoji="1" lang="ja-JP" altLang="en-US"/>
          </a:p>
        </p:txBody>
      </p:sp>
    </p:spTree>
    <p:extLst>
      <p:ext uri="{BB962C8B-B14F-4D97-AF65-F5344CB8AC3E}">
        <p14:creationId xmlns:p14="http://schemas.microsoft.com/office/powerpoint/2010/main" val="2358326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9966AF5-9686-400C-8D54-13D5449F380A}" type="slidenum">
              <a:rPr kumimoji="1" lang="ja-JP" altLang="en-US" smtClean="0"/>
              <a:t>8</a:t>
            </a:fld>
            <a:endParaRPr kumimoji="1" lang="ja-JP" altLang="en-US"/>
          </a:p>
        </p:txBody>
      </p:sp>
    </p:spTree>
    <p:extLst>
      <p:ext uri="{BB962C8B-B14F-4D97-AF65-F5344CB8AC3E}">
        <p14:creationId xmlns:p14="http://schemas.microsoft.com/office/powerpoint/2010/main" val="3279868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9966AF5-9686-400C-8D54-13D5449F380A}" type="slidenum">
              <a:rPr kumimoji="1" lang="ja-JP" altLang="en-US" smtClean="0"/>
              <a:t>9</a:t>
            </a:fld>
            <a:endParaRPr kumimoji="1" lang="ja-JP" altLang="en-US"/>
          </a:p>
        </p:txBody>
      </p:sp>
    </p:spTree>
    <p:extLst>
      <p:ext uri="{BB962C8B-B14F-4D97-AF65-F5344CB8AC3E}">
        <p14:creationId xmlns:p14="http://schemas.microsoft.com/office/powerpoint/2010/main" val="1243966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9966AF5-9686-400C-8D54-13D5449F380A}" type="slidenum">
              <a:rPr kumimoji="1" lang="ja-JP" altLang="en-US" smtClean="0"/>
              <a:t>10</a:t>
            </a:fld>
            <a:endParaRPr kumimoji="1" lang="ja-JP" altLang="en-US"/>
          </a:p>
        </p:txBody>
      </p:sp>
    </p:spTree>
    <p:extLst>
      <p:ext uri="{BB962C8B-B14F-4D97-AF65-F5344CB8AC3E}">
        <p14:creationId xmlns:p14="http://schemas.microsoft.com/office/powerpoint/2010/main" val="3774644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9966AF5-9686-400C-8D54-13D5449F380A}" type="slidenum">
              <a:rPr kumimoji="1" lang="ja-JP" altLang="en-US" smtClean="0"/>
              <a:t>11</a:t>
            </a:fld>
            <a:endParaRPr kumimoji="1" lang="ja-JP" altLang="en-US"/>
          </a:p>
        </p:txBody>
      </p:sp>
    </p:spTree>
    <p:extLst>
      <p:ext uri="{BB962C8B-B14F-4D97-AF65-F5344CB8AC3E}">
        <p14:creationId xmlns:p14="http://schemas.microsoft.com/office/powerpoint/2010/main" val="14354371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9966AF5-9686-400C-8D54-13D5449F380A}" type="slidenum">
              <a:rPr kumimoji="1" lang="ja-JP" altLang="en-US" smtClean="0"/>
              <a:t>12</a:t>
            </a:fld>
            <a:endParaRPr kumimoji="1" lang="ja-JP" altLang="en-US"/>
          </a:p>
        </p:txBody>
      </p:sp>
    </p:spTree>
    <p:extLst>
      <p:ext uri="{BB962C8B-B14F-4D97-AF65-F5344CB8AC3E}">
        <p14:creationId xmlns:p14="http://schemas.microsoft.com/office/powerpoint/2010/main" val="1715678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25CB111-1A3E-4BB1-A0FB-C81E79B818F7}" type="datetimeFigureOut">
              <a:rPr kumimoji="1" lang="ja-JP" altLang="en-US" smtClean="0"/>
              <a:t>2020/7/27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2A0770-C9C2-4175-A326-CB5B8EC4CC04}" type="slidenum">
              <a:rPr kumimoji="1" lang="ja-JP" altLang="en-US" smtClean="0"/>
              <a:t>‹#›</a:t>
            </a:fld>
            <a:endParaRPr kumimoji="1" lang="ja-JP" altLang="en-US"/>
          </a:p>
        </p:txBody>
      </p:sp>
    </p:spTree>
    <p:extLst>
      <p:ext uri="{BB962C8B-B14F-4D97-AF65-F5344CB8AC3E}">
        <p14:creationId xmlns:p14="http://schemas.microsoft.com/office/powerpoint/2010/main" val="3124720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5CB111-1A3E-4BB1-A0FB-C81E79B818F7}" type="datetimeFigureOut">
              <a:rPr kumimoji="1" lang="ja-JP" altLang="en-US" smtClean="0"/>
              <a:t>2020/7/27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2A0770-C9C2-4175-A326-CB5B8EC4CC04}" type="slidenum">
              <a:rPr kumimoji="1" lang="ja-JP" altLang="en-US" smtClean="0"/>
              <a:t>‹#›</a:t>
            </a:fld>
            <a:endParaRPr kumimoji="1" lang="ja-JP" altLang="en-US"/>
          </a:p>
        </p:txBody>
      </p:sp>
    </p:spTree>
    <p:extLst>
      <p:ext uri="{BB962C8B-B14F-4D97-AF65-F5344CB8AC3E}">
        <p14:creationId xmlns:p14="http://schemas.microsoft.com/office/powerpoint/2010/main" val="352235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5CB111-1A3E-4BB1-A0FB-C81E79B818F7}" type="datetimeFigureOut">
              <a:rPr kumimoji="1" lang="ja-JP" altLang="en-US" smtClean="0"/>
              <a:t>2020/7/27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2A0770-C9C2-4175-A326-CB5B8EC4CC04}" type="slidenum">
              <a:rPr kumimoji="1" lang="ja-JP" altLang="en-US" smtClean="0"/>
              <a:t>‹#›</a:t>
            </a:fld>
            <a:endParaRPr kumimoji="1" lang="ja-JP" altLang="en-US"/>
          </a:p>
        </p:txBody>
      </p:sp>
    </p:spTree>
    <p:extLst>
      <p:ext uri="{BB962C8B-B14F-4D97-AF65-F5344CB8AC3E}">
        <p14:creationId xmlns:p14="http://schemas.microsoft.com/office/powerpoint/2010/main" val="1214958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5CB111-1A3E-4BB1-A0FB-C81E79B818F7}" type="datetimeFigureOut">
              <a:rPr kumimoji="1" lang="ja-JP" altLang="en-US" smtClean="0"/>
              <a:t>2020/7/27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2A0770-C9C2-4175-A326-CB5B8EC4CC04}" type="slidenum">
              <a:rPr kumimoji="1" lang="ja-JP" altLang="en-US" smtClean="0"/>
              <a:t>‹#›</a:t>
            </a:fld>
            <a:endParaRPr kumimoji="1" lang="ja-JP" altLang="en-US"/>
          </a:p>
        </p:txBody>
      </p:sp>
    </p:spTree>
    <p:extLst>
      <p:ext uri="{BB962C8B-B14F-4D97-AF65-F5344CB8AC3E}">
        <p14:creationId xmlns:p14="http://schemas.microsoft.com/office/powerpoint/2010/main" val="357942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25CB111-1A3E-4BB1-A0FB-C81E79B818F7}" type="datetimeFigureOut">
              <a:rPr kumimoji="1" lang="ja-JP" altLang="en-US" smtClean="0"/>
              <a:t>2020/7/27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2A0770-C9C2-4175-A326-CB5B8EC4CC04}" type="slidenum">
              <a:rPr kumimoji="1" lang="ja-JP" altLang="en-US" smtClean="0"/>
              <a:t>‹#›</a:t>
            </a:fld>
            <a:endParaRPr kumimoji="1" lang="ja-JP" altLang="en-US"/>
          </a:p>
        </p:txBody>
      </p:sp>
    </p:spTree>
    <p:extLst>
      <p:ext uri="{BB962C8B-B14F-4D97-AF65-F5344CB8AC3E}">
        <p14:creationId xmlns:p14="http://schemas.microsoft.com/office/powerpoint/2010/main" val="3758951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25CB111-1A3E-4BB1-A0FB-C81E79B818F7}" type="datetimeFigureOut">
              <a:rPr kumimoji="1" lang="ja-JP" altLang="en-US" smtClean="0"/>
              <a:t>2020/7/27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22A0770-C9C2-4175-A326-CB5B8EC4CC04}" type="slidenum">
              <a:rPr kumimoji="1" lang="ja-JP" altLang="en-US" smtClean="0"/>
              <a:t>‹#›</a:t>
            </a:fld>
            <a:endParaRPr kumimoji="1" lang="ja-JP" altLang="en-US"/>
          </a:p>
        </p:txBody>
      </p:sp>
    </p:spTree>
    <p:extLst>
      <p:ext uri="{BB962C8B-B14F-4D97-AF65-F5344CB8AC3E}">
        <p14:creationId xmlns:p14="http://schemas.microsoft.com/office/powerpoint/2010/main" val="3177196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25CB111-1A3E-4BB1-A0FB-C81E79B818F7}" type="datetimeFigureOut">
              <a:rPr kumimoji="1" lang="ja-JP" altLang="en-US" smtClean="0"/>
              <a:t>2020/7/27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22A0770-C9C2-4175-A326-CB5B8EC4CC04}" type="slidenum">
              <a:rPr kumimoji="1" lang="ja-JP" altLang="en-US" smtClean="0"/>
              <a:t>‹#›</a:t>
            </a:fld>
            <a:endParaRPr kumimoji="1" lang="ja-JP" altLang="en-US"/>
          </a:p>
        </p:txBody>
      </p:sp>
    </p:spTree>
    <p:extLst>
      <p:ext uri="{BB962C8B-B14F-4D97-AF65-F5344CB8AC3E}">
        <p14:creationId xmlns:p14="http://schemas.microsoft.com/office/powerpoint/2010/main" val="3066973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25CB111-1A3E-4BB1-A0FB-C81E79B818F7}" type="datetimeFigureOut">
              <a:rPr kumimoji="1" lang="ja-JP" altLang="en-US" smtClean="0"/>
              <a:t>2020/7/27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22A0770-C9C2-4175-A326-CB5B8EC4CC04}" type="slidenum">
              <a:rPr kumimoji="1" lang="ja-JP" altLang="en-US" smtClean="0"/>
              <a:t>‹#›</a:t>
            </a:fld>
            <a:endParaRPr kumimoji="1" lang="ja-JP" altLang="en-US"/>
          </a:p>
        </p:txBody>
      </p:sp>
    </p:spTree>
    <p:extLst>
      <p:ext uri="{BB962C8B-B14F-4D97-AF65-F5344CB8AC3E}">
        <p14:creationId xmlns:p14="http://schemas.microsoft.com/office/powerpoint/2010/main" val="387946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25CB111-1A3E-4BB1-A0FB-C81E79B818F7}" type="datetimeFigureOut">
              <a:rPr kumimoji="1" lang="ja-JP" altLang="en-US" smtClean="0"/>
              <a:t>2020/7/27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22A0770-C9C2-4175-A326-CB5B8EC4CC04}" type="slidenum">
              <a:rPr kumimoji="1" lang="ja-JP" altLang="en-US" smtClean="0"/>
              <a:t>‹#›</a:t>
            </a:fld>
            <a:endParaRPr kumimoji="1" lang="ja-JP" altLang="en-US"/>
          </a:p>
        </p:txBody>
      </p:sp>
    </p:spTree>
    <p:extLst>
      <p:ext uri="{BB962C8B-B14F-4D97-AF65-F5344CB8AC3E}">
        <p14:creationId xmlns:p14="http://schemas.microsoft.com/office/powerpoint/2010/main" val="3120461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25CB111-1A3E-4BB1-A0FB-C81E79B818F7}" type="datetimeFigureOut">
              <a:rPr kumimoji="1" lang="ja-JP" altLang="en-US" smtClean="0"/>
              <a:t>2020/7/27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22A0770-C9C2-4175-A326-CB5B8EC4CC04}" type="slidenum">
              <a:rPr kumimoji="1" lang="ja-JP" altLang="en-US" smtClean="0"/>
              <a:t>‹#›</a:t>
            </a:fld>
            <a:endParaRPr kumimoji="1" lang="ja-JP" altLang="en-US"/>
          </a:p>
        </p:txBody>
      </p:sp>
    </p:spTree>
    <p:extLst>
      <p:ext uri="{BB962C8B-B14F-4D97-AF65-F5344CB8AC3E}">
        <p14:creationId xmlns:p14="http://schemas.microsoft.com/office/powerpoint/2010/main" val="356268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25CB111-1A3E-4BB1-A0FB-C81E79B818F7}" type="datetimeFigureOut">
              <a:rPr kumimoji="1" lang="ja-JP" altLang="en-US" smtClean="0"/>
              <a:t>2020/7/27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22A0770-C9C2-4175-A326-CB5B8EC4CC04}" type="slidenum">
              <a:rPr kumimoji="1" lang="ja-JP" altLang="en-US" smtClean="0"/>
              <a:t>‹#›</a:t>
            </a:fld>
            <a:endParaRPr kumimoji="1" lang="ja-JP" altLang="en-US"/>
          </a:p>
        </p:txBody>
      </p:sp>
    </p:spTree>
    <p:extLst>
      <p:ext uri="{BB962C8B-B14F-4D97-AF65-F5344CB8AC3E}">
        <p14:creationId xmlns:p14="http://schemas.microsoft.com/office/powerpoint/2010/main" val="440008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5CB111-1A3E-4BB1-A0FB-C81E79B818F7}" type="datetimeFigureOut">
              <a:rPr kumimoji="1" lang="ja-JP" altLang="en-US" smtClean="0"/>
              <a:t>2020/7/27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2A0770-C9C2-4175-A326-CB5B8EC4CC04}" type="slidenum">
              <a:rPr kumimoji="1" lang="ja-JP" altLang="en-US" smtClean="0"/>
              <a:t>‹#›</a:t>
            </a:fld>
            <a:endParaRPr kumimoji="1" lang="ja-JP" altLang="en-US"/>
          </a:p>
        </p:txBody>
      </p:sp>
    </p:spTree>
    <p:extLst>
      <p:ext uri="{BB962C8B-B14F-4D97-AF65-F5344CB8AC3E}">
        <p14:creationId xmlns:p14="http://schemas.microsoft.com/office/powerpoint/2010/main" val="4236223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microsoft.com/office/2007/relationships/hdphoto" Target="../media/hdphoto3.wdp"/><Relationship Id="rId5" Type="http://schemas.openxmlformats.org/officeDocument/2006/relationships/image" Target="../media/image11.png"/><Relationship Id="rId4" Type="http://schemas.microsoft.com/office/2007/relationships/hdphoto" Target="../media/hdphoto2.wdp"/></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microsoft.com/office/2007/relationships/hdphoto" Target="../media/hdphoto2.wdp"/></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microsoft.com/office/2007/relationships/hdphoto" Target="../media/hdphoto2.wdp"/></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microsoft.com/office/2007/relationships/hdphoto" Target="../media/hdphoto2.wdp"/></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microsoft.com/office/2007/relationships/hdphoto" Target="../media/hdphoto2.wdp"/></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microsoft.com/office/2007/relationships/hdphoto" Target="../media/hdphoto2.wdp"/></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microsoft.com/office/2007/relationships/hdphoto" Target="../media/hdphoto2.wdp"/></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microsoft.com/office/2007/relationships/hdphoto" Target="../media/hdphoto2.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microsoft.com/office/2007/relationships/hdphoto" Target="../media/hdphoto2.wdp"/></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microsoft.com/office/2007/relationships/hdphoto" Target="../media/hdphoto2.wdp"/></Relationships>
</file>

<file path=ppt/slides/_rels/slide22.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4.png"/><Relationship Id="rId7" Type="http://schemas.openxmlformats.org/officeDocument/2006/relationships/image" Target="../media/image17.pn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3.png"/><Relationship Id="rId10" Type="http://schemas.openxmlformats.org/officeDocument/2006/relationships/image" Target="../media/image19.png"/><Relationship Id="rId4" Type="http://schemas.openxmlformats.org/officeDocument/2006/relationships/image" Target="../media/image15.png"/><Relationship Id="rId9" Type="http://schemas.microsoft.com/office/2007/relationships/hdphoto" Target="../media/hdphoto2.wdp"/></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image" Target="../media/image27.png"/><Relationship Id="rId3" Type="http://schemas.openxmlformats.org/officeDocument/2006/relationships/image" Target="../media/image21.png"/><Relationship Id="rId7" Type="http://schemas.openxmlformats.org/officeDocument/2006/relationships/image" Target="../media/image16.png"/><Relationship Id="rId12" Type="http://schemas.microsoft.com/office/2007/relationships/hdphoto" Target="../media/hdphoto4.wdp"/><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22.png"/><Relationship Id="rId11" Type="http://schemas.openxmlformats.org/officeDocument/2006/relationships/image" Target="../media/image26.png"/><Relationship Id="rId5" Type="http://schemas.openxmlformats.org/officeDocument/2006/relationships/image" Target="../media/image3.png"/><Relationship Id="rId15" Type="http://schemas.openxmlformats.org/officeDocument/2006/relationships/image" Target="../media/image29.png"/><Relationship Id="rId10" Type="http://schemas.openxmlformats.org/officeDocument/2006/relationships/image" Target="../media/image25.png"/><Relationship Id="rId4" Type="http://schemas.microsoft.com/office/2007/relationships/hdphoto" Target="../media/hdphoto2.wdp"/><Relationship Id="rId9" Type="http://schemas.openxmlformats.org/officeDocument/2006/relationships/image" Target="../media/image24.png"/><Relationship Id="rId14" Type="http://schemas.openxmlformats.org/officeDocument/2006/relationships/image" Target="../media/image28.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png"/><Relationship Id="rId5" Type="http://schemas.microsoft.com/office/2007/relationships/hdphoto" Target="../media/hdphoto1.wdp"/><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8.png"/><Relationship Id="rId4" Type="http://schemas.microsoft.com/office/2007/relationships/hdphoto" Target="../media/hdphoto2.wdp"/></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2.wdp"/></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2.wdp"/></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2.wdp"/></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microsoft.com/office/2007/relationships/hdphoto" Target="../media/hdphoto2.wdp"/></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0" y="-10159"/>
            <a:ext cx="4461286" cy="105055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9"/>
          <p:cNvGrpSpPr/>
          <p:nvPr/>
        </p:nvGrpSpPr>
        <p:grpSpPr>
          <a:xfrm>
            <a:off x="6131497" y="5027197"/>
            <a:ext cx="6060503" cy="1005840"/>
            <a:chOff x="6131497" y="3344941"/>
            <a:chExt cx="6060503" cy="1005840"/>
          </a:xfrm>
        </p:grpSpPr>
        <p:sp>
          <p:nvSpPr>
            <p:cNvPr id="8" name="正方形/長方形 7"/>
            <p:cNvSpPr/>
            <p:nvPr/>
          </p:nvSpPr>
          <p:spPr>
            <a:xfrm>
              <a:off x="6131497" y="3344941"/>
              <a:ext cx="6060503" cy="100584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0296385" y="3493918"/>
              <a:ext cx="1723549" cy="707886"/>
            </a:xfrm>
            <a:prstGeom prst="rect">
              <a:avLst/>
            </a:prstGeom>
            <a:noFill/>
          </p:spPr>
          <p:txBody>
            <a:bodyPr wrap="none" rtlCol="0">
              <a:spAutoFit/>
            </a:bodyPr>
            <a:lstStyle/>
            <a:p>
              <a:r>
                <a:rPr kumimoji="1" lang="ja-JP" altLang="en-US" sz="2000" dirty="0" smtClean="0">
                  <a:solidFill>
                    <a:schemeClr val="bg1"/>
                  </a:solidFill>
                  <a:ea typeface="ふみゴシック" panose="03000509000000000000" pitchFamily="65" charset="-128"/>
                </a:rPr>
                <a:t>両面印刷</a:t>
              </a:r>
              <a:endParaRPr kumimoji="1" lang="en-US" altLang="ja-JP" sz="2000" dirty="0" smtClean="0">
                <a:solidFill>
                  <a:schemeClr val="bg1"/>
                </a:solidFill>
                <a:ea typeface="ふみゴシック" panose="03000509000000000000" pitchFamily="65" charset="-128"/>
              </a:endParaRPr>
            </a:p>
            <a:p>
              <a:r>
                <a:rPr kumimoji="1" lang="ja-JP" altLang="en-US" sz="2000" dirty="0" smtClean="0">
                  <a:solidFill>
                    <a:schemeClr val="bg1"/>
                  </a:solidFill>
                  <a:ea typeface="ふみゴシック" panose="03000509000000000000" pitchFamily="65" charset="-128"/>
                </a:rPr>
                <a:t>してください</a:t>
              </a:r>
              <a:endParaRPr kumimoji="1" lang="ja-JP" altLang="en-US" sz="2000" dirty="0">
                <a:solidFill>
                  <a:schemeClr val="bg1"/>
                </a:solidFill>
                <a:ea typeface="ふみゴシック" panose="03000509000000000000" pitchFamily="65" charset="-128"/>
              </a:endParaRPr>
            </a:p>
          </p:txBody>
        </p:sp>
      </p:grpSp>
      <p:sp>
        <p:nvSpPr>
          <p:cNvPr id="2" name="テキスト ボックス 1"/>
          <p:cNvSpPr txBox="1"/>
          <p:nvPr/>
        </p:nvSpPr>
        <p:spPr>
          <a:xfrm>
            <a:off x="1" y="142557"/>
            <a:ext cx="4465320" cy="707886"/>
          </a:xfrm>
          <a:prstGeom prst="rect">
            <a:avLst/>
          </a:prstGeom>
          <a:noFill/>
        </p:spPr>
        <p:txBody>
          <a:bodyPr wrap="square" rtlCol="0">
            <a:spAutoFit/>
          </a:bodyPr>
          <a:lstStyle/>
          <a:p>
            <a:pPr algn="ctr"/>
            <a:r>
              <a:rPr kumimoji="1" lang="ja-JP" altLang="en-US" sz="4000" dirty="0" smtClean="0">
                <a:solidFill>
                  <a:schemeClr val="bg1"/>
                </a:solidFill>
                <a:ea typeface="ふみゴシック" panose="03000509000000000000" pitchFamily="65" charset="-128"/>
              </a:rPr>
              <a:t>目次（編集用）</a:t>
            </a:r>
            <a:endParaRPr kumimoji="1" lang="ja-JP" altLang="en-US" sz="4000" dirty="0">
              <a:solidFill>
                <a:schemeClr val="bg1"/>
              </a:solidFill>
              <a:ea typeface="ふみゴシック" panose="03000509000000000000" pitchFamily="65" charset="-128"/>
            </a:endParaRPr>
          </a:p>
        </p:txBody>
      </p:sp>
      <p:sp>
        <p:nvSpPr>
          <p:cNvPr id="3" name="正方形/長方形 2"/>
          <p:cNvSpPr/>
          <p:nvPr/>
        </p:nvSpPr>
        <p:spPr>
          <a:xfrm>
            <a:off x="4465321" y="1"/>
            <a:ext cx="7726678" cy="1050558"/>
          </a:xfrm>
          <a:prstGeom prst="rect">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87861" y="247296"/>
            <a:ext cx="586768" cy="535648"/>
          </a:xfrm>
          <a:prstGeom prst="rect">
            <a:avLst/>
          </a:prstGeom>
        </p:spPr>
      </p:pic>
      <p:sp>
        <p:nvSpPr>
          <p:cNvPr id="5" name="テキスト ボックス 4"/>
          <p:cNvSpPr txBox="1"/>
          <p:nvPr/>
        </p:nvSpPr>
        <p:spPr>
          <a:xfrm>
            <a:off x="5537200" y="325225"/>
            <a:ext cx="6650764" cy="400110"/>
          </a:xfrm>
          <a:prstGeom prst="rect">
            <a:avLst/>
          </a:prstGeom>
          <a:noFill/>
        </p:spPr>
        <p:txBody>
          <a:bodyPr wrap="square" rtlCol="0">
            <a:spAutoFit/>
          </a:bodyPr>
          <a:lstStyle/>
          <a:p>
            <a:r>
              <a:rPr kumimoji="1" lang="ja-JP" altLang="en-US" sz="2000" dirty="0" smtClean="0">
                <a:latin typeface="HGP創英角ｺﾞｼｯｸUB" panose="020B0900000000000000" pitchFamily="50" charset="-128"/>
                <a:ea typeface="ふみゴシック" panose="03000509000000000000" pitchFamily="65" charset="-128"/>
              </a:rPr>
              <a:t>このスライドは</a:t>
            </a:r>
            <a:r>
              <a:rPr kumimoji="1" lang="ja-JP" altLang="en-US" sz="2000" spc="-300" dirty="0" smtClean="0">
                <a:latin typeface="HGP創英角ｺﾞｼｯｸUB" panose="020B0900000000000000" pitchFamily="50" charset="-128"/>
                <a:ea typeface="ふみゴシック" panose="03000509000000000000" pitchFamily="65" charset="-128"/>
              </a:rPr>
              <a:t>ＢＣＰ</a:t>
            </a:r>
            <a:r>
              <a:rPr kumimoji="1" lang="ja-JP" altLang="en-US" sz="2000" dirty="0" smtClean="0">
                <a:latin typeface="HGP創英角ｺﾞｼｯｸUB" panose="020B0900000000000000" pitchFamily="50" charset="-128"/>
                <a:ea typeface="ふみゴシック" panose="03000509000000000000" pitchFamily="65" charset="-128"/>
              </a:rPr>
              <a:t>のページに入れないでください</a:t>
            </a:r>
            <a:endParaRPr kumimoji="1" lang="ja-JP" altLang="en-US" sz="2000" dirty="0">
              <a:latin typeface="HGP創英角ｺﾞｼｯｸUB" panose="020B0900000000000000" pitchFamily="50" charset="-128"/>
              <a:ea typeface="ふみゴシック" panose="03000509000000000000" pitchFamily="65" charset="-128"/>
            </a:endParaRPr>
          </a:p>
        </p:txBody>
      </p:sp>
      <p:sp>
        <p:nvSpPr>
          <p:cNvPr id="6" name="テキスト ボックス 5"/>
          <p:cNvSpPr txBox="1"/>
          <p:nvPr/>
        </p:nvSpPr>
        <p:spPr>
          <a:xfrm>
            <a:off x="215258" y="1184610"/>
            <a:ext cx="5824030" cy="5016758"/>
          </a:xfrm>
          <a:prstGeom prst="rect">
            <a:avLst/>
          </a:prstGeom>
          <a:noFill/>
        </p:spPr>
        <p:txBody>
          <a:bodyPr wrap="none" rtlCol="0">
            <a:spAutoFit/>
          </a:bodyPr>
          <a:lstStyle/>
          <a:p>
            <a:r>
              <a:rPr kumimoji="1"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スライド２・・・表紙</a:t>
            </a:r>
            <a:endParaRPr kumimoji="1"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endParaRPr kumimoji="1"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r>
              <a:rPr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スライド３・・・</a:t>
            </a:r>
            <a:r>
              <a:rPr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１</a:t>
            </a:r>
            <a:r>
              <a:rPr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基本情報</a:t>
            </a:r>
            <a:endParaRPr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endParaRPr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r>
              <a:rPr kumimoji="1"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スライド４・・・</a:t>
            </a:r>
            <a:r>
              <a:rPr kumimoji="1"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kumimoji="1"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２</a:t>
            </a:r>
            <a:r>
              <a:rPr kumimoji="1"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kumimoji="1"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連絡先（事業者・ＢＣＰ・保険・避難）</a:t>
            </a:r>
            <a:endParaRPr kumimoji="1"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r>
              <a:rPr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スライド５・・・</a:t>
            </a:r>
            <a:r>
              <a:rPr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lang="ja-JP" altLang="en-US"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２</a:t>
            </a:r>
            <a:r>
              <a:rPr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連絡先（従業員）</a:t>
            </a:r>
            <a:endParaRPr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r>
              <a:rPr kumimoji="1"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スライド６・・・</a:t>
            </a:r>
            <a:r>
              <a:rPr kumimoji="1"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lang="ja-JP" altLang="en-US"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２</a:t>
            </a:r>
            <a:r>
              <a:rPr kumimoji="1"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kumimoji="1"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連絡先（顧客）</a:t>
            </a:r>
            <a:endParaRPr kumimoji="1"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r>
              <a:rPr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スライド７・・・</a:t>
            </a:r>
            <a:r>
              <a:rPr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２</a:t>
            </a:r>
            <a:r>
              <a:rPr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連絡先（主要組織・中核事業）</a:t>
            </a:r>
            <a:endParaRPr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r>
              <a:rPr kumimoji="1"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スライド８・・・</a:t>
            </a:r>
            <a:r>
              <a:rPr kumimoji="1"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kumimoji="1"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２</a:t>
            </a:r>
            <a:r>
              <a:rPr kumimoji="1"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kumimoji="1"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連絡先（資源・ボトルネック・供給）</a:t>
            </a:r>
            <a:endParaRPr kumimoji="1"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endParaRPr kumimoji="1"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r>
              <a:rPr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スライド９・・・</a:t>
            </a:r>
            <a:r>
              <a:rPr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３</a:t>
            </a:r>
            <a:r>
              <a:rPr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会社・従業員（事業者データ）</a:t>
            </a:r>
            <a:endParaRPr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r>
              <a:rPr kumimoji="1"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スライド１０・・・</a:t>
            </a:r>
            <a:r>
              <a:rPr kumimoji="1"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kumimoji="1"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３</a:t>
            </a:r>
            <a:r>
              <a:rPr kumimoji="1"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kumimoji="1"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会社・従業員（従業員データ）</a:t>
            </a:r>
            <a:endParaRPr kumimoji="1"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endParaRPr kumimoji="1"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r>
              <a:rPr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スライド１１・・・</a:t>
            </a:r>
            <a:r>
              <a:rPr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lang="ja-JP" altLang="en-US"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４</a:t>
            </a:r>
            <a:r>
              <a:rPr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顧客・取引（顧客データ）</a:t>
            </a:r>
            <a:endParaRPr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r>
              <a:rPr kumimoji="1"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スライド１２・・・</a:t>
            </a:r>
            <a:r>
              <a:rPr kumimoji="1"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kumimoji="1"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４</a:t>
            </a:r>
            <a:r>
              <a:rPr kumimoji="1"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kumimoji="1"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顧客</a:t>
            </a:r>
            <a:r>
              <a:rPr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・取引（主要組織データ）</a:t>
            </a:r>
            <a:endParaRPr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r>
              <a:rPr kumimoji="1"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スライド１３・・・</a:t>
            </a:r>
            <a:r>
              <a:rPr kumimoji="1"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kumimoji="1"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４</a:t>
            </a:r>
            <a:r>
              <a:rPr kumimoji="1"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kumimoji="1"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顧客・取引（中核事業データ）</a:t>
            </a:r>
            <a:endParaRPr kumimoji="1"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sp>
        <p:nvSpPr>
          <p:cNvPr id="7" name="テキスト ボックス 6"/>
          <p:cNvSpPr txBox="1"/>
          <p:nvPr/>
        </p:nvSpPr>
        <p:spPr>
          <a:xfrm>
            <a:off x="6131497" y="1184610"/>
            <a:ext cx="6056466" cy="4708981"/>
          </a:xfrm>
          <a:prstGeom prst="rect">
            <a:avLst/>
          </a:prstGeom>
          <a:noFill/>
        </p:spPr>
        <p:txBody>
          <a:bodyPr wrap="none" rtlCol="0">
            <a:spAutoFit/>
          </a:bodyPr>
          <a:lstStyle/>
          <a:p>
            <a:r>
              <a:rPr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スライド</a:t>
            </a:r>
            <a:r>
              <a:rPr lang="ja-JP" altLang="en-US"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１４・・・</a:t>
            </a:r>
            <a:r>
              <a:rPr lang="en-US" altLang="ja-JP"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lang="ja-JP" altLang="en-US"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５</a:t>
            </a:r>
            <a:r>
              <a:rPr lang="en-US" altLang="ja-JP"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lang="ja-JP" altLang="en-US"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資源・供給（資源データＳＴＥＰ１・２）</a:t>
            </a:r>
            <a:endParaRPr lang="en-US" altLang="ja-JP"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r>
              <a:rPr lang="ja-JP" altLang="en-US"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スライド１５・・・</a:t>
            </a:r>
            <a:r>
              <a:rPr lang="en-US" altLang="ja-JP"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lang="ja-JP" altLang="en-US"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５</a:t>
            </a:r>
            <a:r>
              <a:rPr lang="en-US" altLang="ja-JP"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lang="ja-JP" altLang="en-US"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資源・供給（資源データＳＴＥＰ３）</a:t>
            </a:r>
            <a:endParaRPr lang="en-US" altLang="ja-JP"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r>
              <a:rPr lang="ja-JP" altLang="en-US"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スライド１６・・・</a:t>
            </a:r>
            <a:r>
              <a:rPr lang="en-US" altLang="ja-JP"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lang="ja-JP" altLang="en-US"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５</a:t>
            </a:r>
            <a:r>
              <a:rPr lang="en-US" altLang="ja-JP"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lang="ja-JP" altLang="en-US"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資源・供給（資源データＳＴＥＰ４・５）</a:t>
            </a:r>
            <a:endParaRPr lang="en-US" altLang="ja-JP"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r>
              <a:rPr lang="ja-JP" altLang="en-US"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スライド１７・・・</a:t>
            </a:r>
            <a:r>
              <a:rPr lang="en-US" altLang="ja-JP"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lang="ja-JP" altLang="en-US"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５</a:t>
            </a:r>
            <a:r>
              <a:rPr lang="en-US" altLang="ja-JP"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lang="ja-JP" altLang="en-US"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資源・供給（ボトルネックデータ）</a:t>
            </a:r>
            <a:endParaRPr lang="en-US" altLang="ja-JP"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r>
              <a:rPr lang="ja-JP" altLang="en-US"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スライド１８・・・</a:t>
            </a:r>
            <a:r>
              <a:rPr lang="en-US" altLang="ja-JP"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lang="ja-JP" altLang="en-US"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５</a:t>
            </a:r>
            <a:r>
              <a:rPr lang="en-US" altLang="ja-JP"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lang="ja-JP" altLang="en-US"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資源・供給（供給データ）</a:t>
            </a:r>
            <a:endParaRPr lang="en-US" altLang="ja-JP"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endParaRPr lang="en-US" altLang="ja-JP" sz="20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r>
              <a:rPr kumimoji="1"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スライド１９・・・</a:t>
            </a:r>
            <a:r>
              <a:rPr kumimoji="1"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kumimoji="1"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６</a:t>
            </a:r>
            <a:r>
              <a:rPr kumimoji="1"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kumimoji="1"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避難・防災（保険データ）</a:t>
            </a:r>
            <a:endParaRPr kumimoji="1"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r>
              <a:rPr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スライド２０・・・</a:t>
            </a:r>
            <a:r>
              <a:rPr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６</a:t>
            </a:r>
            <a:r>
              <a:rPr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避難・防災（投資データ）</a:t>
            </a:r>
            <a:endParaRPr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r>
              <a:rPr kumimoji="1"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スライド２１・・・</a:t>
            </a:r>
            <a:r>
              <a:rPr kumimoji="1"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kumimoji="1"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６</a:t>
            </a:r>
            <a:r>
              <a:rPr kumimoji="1"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kumimoji="1"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避難・防災（避難データ）</a:t>
            </a:r>
            <a:endParaRPr kumimoji="1"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r>
              <a:rPr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スライド２２・・・</a:t>
            </a:r>
            <a:r>
              <a:rPr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６</a:t>
            </a:r>
            <a:r>
              <a:rPr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避難・防災（防災データＡ）</a:t>
            </a:r>
            <a:endParaRPr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r>
              <a:rPr kumimoji="1"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スライド２３・・・</a:t>
            </a:r>
            <a:r>
              <a:rPr kumimoji="1"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kumimoji="1"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６</a:t>
            </a:r>
            <a:r>
              <a:rPr kumimoji="1"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kumimoji="1"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避難・防災（防災データＢ）</a:t>
            </a:r>
            <a:endParaRPr kumimoji="1"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r>
              <a:rPr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スライド２４・・・</a:t>
            </a:r>
            <a:r>
              <a:rPr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６</a:t>
            </a:r>
            <a:r>
              <a:rPr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a:t>
            </a:r>
            <a:r>
              <a:rPr lang="ja-JP" altLang="en-US"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避難・防災（防災データＦＲＥＥ）</a:t>
            </a:r>
            <a:endParaRPr lang="en-US" altLang="ja-JP" sz="20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endParaRPr lang="en-US" altLang="ja-JP" sz="2000" dirty="0" smtClean="0">
              <a:solidFill>
                <a:schemeClr val="bg1"/>
              </a:solidFill>
              <a:latin typeface="HGP創英角ｺﾞｼｯｸUB" panose="020B0900000000000000" pitchFamily="50" charset="-128"/>
              <a:ea typeface="HGP創英角ｺﾞｼｯｸUB" panose="020B0900000000000000" pitchFamily="50" charset="-128"/>
            </a:endParaRPr>
          </a:p>
          <a:p>
            <a:r>
              <a:rPr kumimoji="1" lang="ja-JP" altLang="en-US" sz="2000" dirty="0" smtClean="0">
                <a:solidFill>
                  <a:schemeClr val="bg1"/>
                </a:solidFill>
                <a:latin typeface="HGP創英角ｺﾞｼｯｸUB" panose="020B0900000000000000" pitchFamily="50" charset="-128"/>
                <a:ea typeface="HGP創英角ｺﾞｼｯｸUB" panose="020B0900000000000000" pitchFamily="50" charset="-128"/>
              </a:rPr>
              <a:t>スライド２５・・・避難カード（裏面）</a:t>
            </a:r>
            <a:endParaRPr kumimoji="1" lang="en-US" altLang="ja-JP" sz="2000" dirty="0" smtClean="0">
              <a:solidFill>
                <a:schemeClr val="bg1"/>
              </a:solidFill>
              <a:latin typeface="HGP創英角ｺﾞｼｯｸUB" panose="020B0900000000000000" pitchFamily="50" charset="-128"/>
              <a:ea typeface="HGP創英角ｺﾞｼｯｸUB" panose="020B0900000000000000" pitchFamily="50" charset="-128"/>
            </a:endParaRPr>
          </a:p>
          <a:p>
            <a:r>
              <a:rPr lang="ja-JP" altLang="en-US" sz="2000" dirty="0" smtClean="0">
                <a:solidFill>
                  <a:schemeClr val="bg1"/>
                </a:solidFill>
                <a:latin typeface="HGP創英角ｺﾞｼｯｸUB" panose="020B0900000000000000" pitchFamily="50" charset="-128"/>
                <a:ea typeface="HGP創英角ｺﾞｼｯｸUB" panose="020B0900000000000000" pitchFamily="50" charset="-128"/>
              </a:rPr>
              <a:t>スライド２６・・・避難カード（表面）</a:t>
            </a:r>
            <a:endParaRPr kumimoji="1" lang="en-US" altLang="ja-JP" sz="2000" dirty="0" smtClean="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3" name="正方形/長方形 12"/>
          <p:cNvSpPr/>
          <p:nvPr/>
        </p:nvSpPr>
        <p:spPr>
          <a:xfrm>
            <a:off x="6131497" y="6233163"/>
            <a:ext cx="5435664" cy="624837"/>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2000" dirty="0" smtClean="0">
                <a:ln w="3175">
                  <a:solidFill>
                    <a:schemeClr val="bg1"/>
                  </a:solidFill>
                </a:ln>
                <a:latin typeface="Meiryo UI" panose="020B0604030504040204" pitchFamily="50" charset="-128"/>
                <a:ea typeface="Meiryo UI" panose="020B0604030504040204" pitchFamily="50" charset="-128"/>
                <a:sym typeface="Wingdings 3" panose="05040102010807070707" pitchFamily="18" charset="2"/>
              </a:rPr>
              <a:t>各ページ右下のページ番号を編集してください </a:t>
            </a:r>
            <a:r>
              <a:rPr lang="en-US" altLang="ja-JP" sz="2000" dirty="0" smtClean="0">
                <a:ln w="3175">
                  <a:solidFill>
                    <a:schemeClr val="bg1"/>
                  </a:solidFill>
                </a:ln>
                <a:latin typeface="Meiryo UI" panose="020B0604030504040204" pitchFamily="50" charset="-128"/>
                <a:ea typeface="Meiryo UI" panose="020B0604030504040204" pitchFamily="50" charset="-128"/>
                <a:sym typeface="Wingdings 3" panose="05040102010807070707" pitchFamily="18" charset="2"/>
              </a:rPr>
              <a:t></a:t>
            </a:r>
            <a:endParaRPr kumimoji="1" lang="ja-JP" altLang="en-US" sz="2000" dirty="0">
              <a:ln w="3175">
                <a:solidFill>
                  <a:schemeClr val="bg1"/>
                </a:solidFill>
              </a:ln>
              <a:latin typeface="Meiryo UI" panose="020B0604030504040204" pitchFamily="50" charset="-128"/>
              <a:ea typeface="Meiryo UI" panose="020B0604030504040204" pitchFamily="50" charset="-128"/>
            </a:endParaRPr>
          </a:p>
        </p:txBody>
      </p:sp>
      <p:pic>
        <p:nvPicPr>
          <p:cNvPr id="14" name="図 13"/>
          <p:cNvPicPr>
            <a:picLocks noChangeAspect="1"/>
          </p:cNvPicPr>
          <p:nvPr/>
        </p:nvPicPr>
        <p:blipFill>
          <a:blip r:embed="rId3"/>
          <a:stretch>
            <a:fillRect/>
          </a:stretch>
        </p:blipFill>
        <p:spPr>
          <a:xfrm>
            <a:off x="11481274" y="6233163"/>
            <a:ext cx="786452" cy="676715"/>
          </a:xfrm>
          <a:prstGeom prst="rect">
            <a:avLst/>
          </a:prstGeom>
        </p:spPr>
      </p:pic>
    </p:spTree>
    <p:extLst>
      <p:ext uri="{BB962C8B-B14F-4D97-AF65-F5344CB8AC3E}">
        <p14:creationId xmlns:p14="http://schemas.microsoft.com/office/powerpoint/2010/main" val="3648904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p:cNvGrpSpPr/>
          <p:nvPr/>
        </p:nvGrpSpPr>
        <p:grpSpPr>
          <a:xfrm>
            <a:off x="2537447" y="-57699"/>
            <a:ext cx="9693742" cy="876879"/>
            <a:chOff x="2521408" y="-21553"/>
            <a:chExt cx="9672475" cy="876879"/>
          </a:xfrm>
        </p:grpSpPr>
        <p:sp>
          <p:nvSpPr>
            <p:cNvPr id="2" name="ホームベース 1"/>
            <p:cNvSpPr/>
            <p:nvPr/>
          </p:nvSpPr>
          <p:spPr>
            <a:xfrm>
              <a:off x="2521408" y="104548"/>
              <a:ext cx="4842000" cy="648000"/>
            </a:xfrm>
            <a:prstGeom prst="homePlate">
              <a:avLst/>
            </a:prstGeom>
            <a:solidFill>
              <a:schemeClr val="accent5"/>
            </a:solidFill>
            <a:ln w="63500">
              <a:gradFill flip="none" rotWithShape="1">
                <a:gsLst>
                  <a:gs pos="70000">
                    <a:schemeClr val="bg1">
                      <a:lumMod val="75000"/>
                    </a:schemeClr>
                  </a:gs>
                  <a:gs pos="40000">
                    <a:schemeClr val="bg1"/>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2521408" y="24329"/>
              <a:ext cx="1176381" cy="830997"/>
            </a:xfrm>
            <a:prstGeom prst="rect">
              <a:avLst/>
            </a:prstGeom>
            <a:noFill/>
          </p:spPr>
          <p:txBody>
            <a:bodyPr wrap="none" rtlCol="0">
              <a:spAutoFit/>
            </a:bodyPr>
            <a:lstStyle/>
            <a:p>
              <a:r>
                <a:rPr kumimoji="1" lang="en-US" altLang="ja-JP" sz="4800" b="1" dirty="0" smtClean="0">
                  <a:solidFill>
                    <a:schemeClr val="bg1"/>
                  </a:solidFill>
                  <a:latin typeface="Arial" panose="020B0604020202020204" pitchFamily="34" charset="0"/>
                  <a:cs typeface="Arial" panose="020B0604020202020204" pitchFamily="34" charset="0"/>
                </a:rPr>
                <a:t>BCP</a:t>
              </a:r>
              <a:endParaRPr kumimoji="1" lang="ja-JP" altLang="en-US" sz="4800" b="1" dirty="0">
                <a:solidFill>
                  <a:schemeClr val="bg1"/>
                </a:solidFill>
                <a:latin typeface="Arial" panose="020B0604020202020204" pitchFamily="34" charset="0"/>
                <a:cs typeface="Arial" panose="020B0604020202020204" pitchFamily="34" charset="0"/>
              </a:endParaRPr>
            </a:p>
          </p:txBody>
        </p:sp>
        <p:sp>
          <p:nvSpPr>
            <p:cNvPr id="16" name="ホームベース 15"/>
            <p:cNvSpPr/>
            <p:nvPr/>
          </p:nvSpPr>
          <p:spPr>
            <a:xfrm flipH="1">
              <a:off x="7351883" y="104548"/>
              <a:ext cx="4842000" cy="648000"/>
            </a:xfrm>
            <a:prstGeom prst="homePlate">
              <a:avLst/>
            </a:prstGeom>
            <a:solidFill>
              <a:schemeClr val="tx1">
                <a:lumMod val="75000"/>
                <a:lumOff val="25000"/>
              </a:schemeClr>
            </a:solidFill>
            <a:ln w="63500">
              <a:gradFill flip="none" rotWithShape="1">
                <a:gsLst>
                  <a:gs pos="40000">
                    <a:schemeClr val="accent1">
                      <a:lumMod val="5000"/>
                      <a:lumOff val="95000"/>
                    </a:schemeClr>
                  </a:gs>
                  <a:gs pos="70000">
                    <a:schemeClr val="bg1">
                      <a:lumMod val="75000"/>
                    </a:scheme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9101048" y="121818"/>
              <a:ext cx="2492694" cy="584775"/>
            </a:xfrm>
            <a:prstGeom prst="rect">
              <a:avLst/>
            </a:prstGeom>
            <a:noFill/>
          </p:spPr>
          <p:txBody>
            <a:bodyPr wrap="square" rtlCol="0">
              <a:spAutoFit/>
            </a:bodyPr>
            <a:lstStyle/>
            <a:p>
              <a:pPr algn="r"/>
              <a:r>
                <a:rPr lang="ja-JP" altLang="en-US" sz="3200" dirty="0" smtClean="0">
                  <a:solidFill>
                    <a:schemeClr val="bg1"/>
                  </a:solidFill>
                  <a:latin typeface="HGP創英角ｺﾞｼｯｸUB" panose="020B0900000000000000" pitchFamily="50" charset="-128"/>
                  <a:ea typeface="HGP創英角ｺﾞｼｯｸUB" panose="020B0900000000000000" pitchFamily="50" charset="-128"/>
                </a:rPr>
                <a:t>会社・従業員</a:t>
              </a:r>
              <a:endPar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67" name="テキスト ボックス 66"/>
            <p:cNvSpPr txBox="1"/>
            <p:nvPr/>
          </p:nvSpPr>
          <p:spPr>
            <a:xfrm>
              <a:off x="11510535" y="-21553"/>
              <a:ext cx="669890" cy="830997"/>
            </a:xfrm>
            <a:prstGeom prst="rect">
              <a:avLst/>
            </a:prstGeom>
            <a:noFill/>
          </p:spPr>
          <p:txBody>
            <a:bodyPr wrap="square" rtlCol="0">
              <a:spAutoFit/>
            </a:bodyPr>
            <a:lstStyle/>
            <a:p>
              <a:pPr algn="ctr"/>
              <a:r>
                <a:rPr lang="ja-JP" altLang="en-US" sz="4800" dirty="0">
                  <a:solidFill>
                    <a:schemeClr val="bg1"/>
                  </a:solidFill>
                  <a:latin typeface="HGP創英角ｺﾞｼｯｸUB" panose="020B0900000000000000" pitchFamily="50" charset="-128"/>
                  <a:ea typeface="HGP創英角ｺﾞｼｯｸUB" panose="020B0900000000000000" pitchFamily="50" charset="-128"/>
                </a:rPr>
                <a:t>３</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6" name="正方形/長方形 5"/>
          <p:cNvSpPr/>
          <p:nvPr/>
        </p:nvSpPr>
        <p:spPr>
          <a:xfrm>
            <a:off x="0" y="-21552"/>
            <a:ext cx="2551888" cy="6879552"/>
          </a:xfrm>
          <a:prstGeom prst="rect">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9"/>
          <p:cNvGrpSpPr/>
          <p:nvPr/>
        </p:nvGrpSpPr>
        <p:grpSpPr>
          <a:xfrm>
            <a:off x="0" y="3427177"/>
            <a:ext cx="2251471" cy="3403220"/>
            <a:chOff x="0" y="1053600"/>
            <a:chExt cx="2251471" cy="3403220"/>
          </a:xfrm>
        </p:grpSpPr>
        <p:grpSp>
          <p:nvGrpSpPr>
            <p:cNvPr id="23" name="グループ化 22"/>
            <p:cNvGrpSpPr/>
            <p:nvPr/>
          </p:nvGrpSpPr>
          <p:grpSpPr>
            <a:xfrm>
              <a:off x="0" y="1053600"/>
              <a:ext cx="2251471" cy="523220"/>
              <a:chOff x="-20335" y="1287374"/>
              <a:chExt cx="2251471" cy="523220"/>
            </a:xfrm>
          </p:grpSpPr>
          <p:sp>
            <p:nvSpPr>
              <p:cNvPr id="20" name="正方形/長方形 19"/>
              <p:cNvSpPr/>
              <p:nvPr/>
            </p:nvSpPr>
            <p:spPr>
              <a:xfrm>
                <a:off x="-20335" y="1356157"/>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rgbClr val="595959"/>
                    </a:solidFill>
                    <a:latin typeface="HGP創英角ｺﾞｼｯｸUB" panose="020B0900000000000000" pitchFamily="50" charset="-128"/>
                    <a:ea typeface="HGP創英角ｺﾞｼｯｸUB" panose="020B0900000000000000" pitchFamily="50" charset="-128"/>
                  </a:rPr>
                  <a:t>	</a:t>
                </a:r>
                <a:r>
                  <a:rPr kumimoji="1" lang="ja-JP" altLang="en-US" sz="1200" dirty="0" smtClean="0">
                    <a:solidFill>
                      <a:srgbClr val="595959"/>
                    </a:solidFill>
                    <a:latin typeface="HGP創英角ｺﾞｼｯｸUB" panose="020B0900000000000000" pitchFamily="50" charset="-128"/>
                    <a:ea typeface="HGP創英角ｺﾞｼｯｸUB" panose="020B0900000000000000" pitchFamily="50" charset="-128"/>
                  </a:rPr>
                  <a:t>基本情報</a:t>
                </a:r>
                <a:endParaRPr kumimoji="1" lang="ja-JP" altLang="en-US" sz="1200" dirty="0">
                  <a:solidFill>
                    <a:srgbClr val="595959"/>
                  </a:solidFill>
                  <a:latin typeface="HGP創英角ｺﾞｼｯｸUB" panose="020B0900000000000000" pitchFamily="50" charset="-128"/>
                  <a:ea typeface="HGP創英角ｺﾞｼｯｸUB" panose="020B0900000000000000" pitchFamily="50" charset="-128"/>
                </a:endParaRPr>
              </a:p>
            </p:txBody>
          </p:sp>
          <p:sp>
            <p:nvSpPr>
              <p:cNvPr id="21" name="テキスト ボックス 20"/>
              <p:cNvSpPr txBox="1"/>
              <p:nvPr/>
            </p:nvSpPr>
            <p:spPr>
              <a:xfrm>
                <a:off x="36000" y="1287374"/>
                <a:ext cx="453970" cy="523220"/>
              </a:xfrm>
              <a:prstGeom prst="rect">
                <a:avLst/>
              </a:prstGeom>
              <a:noFill/>
            </p:spPr>
            <p:txBody>
              <a:bodyPr wrap="none" rtlCol="0">
                <a:spAutoFit/>
              </a:bodyPr>
              <a:lstStyle/>
              <a:p>
                <a:r>
                  <a:rPr kumimoji="1" lang="ja-JP" altLang="en-US" sz="2800" dirty="0" smtClean="0">
                    <a:solidFill>
                      <a:srgbClr val="595959"/>
                    </a:solidFill>
                    <a:latin typeface="HGP創英角ｺﾞｼｯｸUB" panose="020B0900000000000000" pitchFamily="50" charset="-128"/>
                    <a:ea typeface="HGP創英角ｺﾞｼｯｸUB" panose="020B0900000000000000" pitchFamily="50" charset="-128"/>
                  </a:rPr>
                  <a:t>１</a:t>
                </a:r>
                <a:endParaRPr kumimoji="1" lang="ja-JP" altLang="en-US" sz="2800" dirty="0">
                  <a:solidFill>
                    <a:srgbClr val="595959"/>
                  </a:solidFill>
                  <a:latin typeface="HGP創英角ｺﾞｼｯｸUB" panose="020B0900000000000000" pitchFamily="50" charset="-128"/>
                  <a:ea typeface="HGP創英角ｺﾞｼｯｸUB" panose="020B0900000000000000" pitchFamily="50" charset="-128"/>
                </a:endParaRPr>
              </a:p>
            </p:txBody>
          </p:sp>
        </p:grpSp>
        <p:sp>
          <p:nvSpPr>
            <p:cNvPr id="28" name="テキスト ボックス 27"/>
            <p:cNvSpPr txBox="1"/>
            <p:nvPr/>
          </p:nvSpPr>
          <p:spPr>
            <a:xfrm>
              <a:off x="114043" y="1485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33" name="正方形/長方形 32"/>
            <p:cNvSpPr/>
            <p:nvPr/>
          </p:nvSpPr>
          <p:spPr>
            <a:xfrm>
              <a:off x="0" y="1698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連絡先</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34" name="テキスト ボックス 33"/>
            <p:cNvSpPr txBox="1"/>
            <p:nvPr/>
          </p:nvSpPr>
          <p:spPr>
            <a:xfrm>
              <a:off x="56335" y="1629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２</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32" name="テキスト ボックス 31"/>
            <p:cNvSpPr txBox="1"/>
            <p:nvPr/>
          </p:nvSpPr>
          <p:spPr>
            <a:xfrm>
              <a:off x="114043" y="2061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39" name="正方形/長方形 38"/>
            <p:cNvSpPr/>
            <p:nvPr/>
          </p:nvSpPr>
          <p:spPr>
            <a:xfrm>
              <a:off x="0" y="2274383"/>
              <a:ext cx="2251471" cy="41168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bg1"/>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bg1"/>
                  </a:solidFill>
                  <a:latin typeface="HGP創英角ｺﾞｼｯｸUB" panose="020B0900000000000000" pitchFamily="50" charset="-128"/>
                  <a:ea typeface="HGP創英角ｺﾞｼｯｸUB" panose="020B0900000000000000" pitchFamily="50" charset="-128"/>
                </a:rPr>
                <a:t>会社・従業員</a:t>
              </a:r>
              <a:endParaRPr lang="en-US" altLang="ja-JP" sz="1200" dirty="0" smtClean="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0" name="テキスト ボックス 39"/>
            <p:cNvSpPr txBox="1"/>
            <p:nvPr/>
          </p:nvSpPr>
          <p:spPr>
            <a:xfrm>
              <a:off x="56335" y="2205600"/>
              <a:ext cx="453970" cy="523220"/>
            </a:xfrm>
            <a:prstGeom prst="rect">
              <a:avLst/>
            </a:prstGeom>
            <a:noFill/>
          </p:spPr>
          <p:txBody>
            <a:bodyPr wrap="none" rtlCol="0">
              <a:spAutoFit/>
            </a:bodyPr>
            <a:lstStyle/>
            <a:p>
              <a:r>
                <a:rPr lang="ja-JP" altLang="en-US" sz="2800" dirty="0" smtClean="0">
                  <a:solidFill>
                    <a:schemeClr val="bg1"/>
                  </a:solidFill>
                  <a:latin typeface="HGP創英角ｺﾞｼｯｸUB" panose="020B0900000000000000" pitchFamily="50" charset="-128"/>
                  <a:ea typeface="HGP創英角ｺﾞｼｯｸUB" panose="020B0900000000000000" pitchFamily="50" charset="-128"/>
                </a:rPr>
                <a:t>３</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8" name="テキスト ボックス 37"/>
            <p:cNvSpPr txBox="1"/>
            <p:nvPr/>
          </p:nvSpPr>
          <p:spPr>
            <a:xfrm>
              <a:off x="114043" y="2637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45" name="正方形/長方形 44"/>
            <p:cNvSpPr/>
            <p:nvPr/>
          </p:nvSpPr>
          <p:spPr>
            <a:xfrm>
              <a:off x="0" y="2850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顧客・</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取引</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46" name="テキスト ボックス 45"/>
            <p:cNvSpPr txBox="1"/>
            <p:nvPr/>
          </p:nvSpPr>
          <p:spPr>
            <a:xfrm>
              <a:off x="56335" y="2781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４</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44" name="テキスト ボックス 43"/>
            <p:cNvSpPr txBox="1"/>
            <p:nvPr/>
          </p:nvSpPr>
          <p:spPr>
            <a:xfrm>
              <a:off x="114043" y="3213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51" name="正方形/長方形 50"/>
            <p:cNvSpPr/>
            <p:nvPr/>
          </p:nvSpPr>
          <p:spPr>
            <a:xfrm>
              <a:off x="0" y="3426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資源</a:t>
              </a:r>
              <a:r>
                <a:rPr kumimoji="1"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供給</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52" name="テキスト ボックス 51"/>
            <p:cNvSpPr txBox="1"/>
            <p:nvPr/>
          </p:nvSpPr>
          <p:spPr>
            <a:xfrm>
              <a:off x="56335" y="3357600"/>
              <a:ext cx="453970" cy="523220"/>
            </a:xfrm>
            <a:prstGeom prst="rect">
              <a:avLst/>
            </a:prstGeom>
            <a:noFill/>
          </p:spPr>
          <p:txBody>
            <a:bodyPr wrap="none" rtlCol="0">
              <a:spAutoFit/>
            </a:bodyPr>
            <a:lstStyle/>
            <a:p>
              <a:r>
                <a:rPr kumimoji="1"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５</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50" name="テキスト ボックス 49"/>
            <p:cNvSpPr txBox="1"/>
            <p:nvPr/>
          </p:nvSpPr>
          <p:spPr>
            <a:xfrm>
              <a:off x="114043" y="3789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57" name="正方形/長方形 56"/>
            <p:cNvSpPr/>
            <p:nvPr/>
          </p:nvSpPr>
          <p:spPr>
            <a:xfrm>
              <a:off x="0" y="4002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避難・防災</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58" name="テキスト ボックス 57"/>
            <p:cNvSpPr txBox="1"/>
            <p:nvPr/>
          </p:nvSpPr>
          <p:spPr>
            <a:xfrm>
              <a:off x="56335" y="3933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６</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grpSp>
      <p:cxnSp>
        <p:nvCxnSpPr>
          <p:cNvPr id="98" name="直線コネクタ 97"/>
          <p:cNvCxnSpPr/>
          <p:nvPr/>
        </p:nvCxnSpPr>
        <p:spPr>
          <a:xfrm>
            <a:off x="2551888" y="-44999"/>
            <a:ext cx="0" cy="6902999"/>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graphicFrame>
        <p:nvGraphicFramePr>
          <p:cNvPr id="272" name="表 271"/>
          <p:cNvGraphicFramePr>
            <a:graphicFrameLocks noGrp="1"/>
          </p:cNvGraphicFramePr>
          <p:nvPr>
            <p:extLst>
              <p:ext uri="{D42A27DB-BD31-4B8C-83A1-F6EECF244321}">
                <p14:modId xmlns:p14="http://schemas.microsoft.com/office/powerpoint/2010/main" val="3943815274"/>
              </p:ext>
            </p:extLst>
          </p:nvPr>
        </p:nvGraphicFramePr>
        <p:xfrm>
          <a:off x="2820001" y="1174269"/>
          <a:ext cx="9252002" cy="5148000"/>
        </p:xfrm>
        <a:graphic>
          <a:graphicData uri="http://schemas.openxmlformats.org/drawingml/2006/table">
            <a:tbl>
              <a:tblPr firstRow="1" bandRow="1">
                <a:tableStyleId>{5C22544A-7EE6-4342-B048-85BDC9FD1C3A}</a:tableStyleId>
              </a:tblPr>
              <a:tblGrid>
                <a:gridCol w="1440002"/>
                <a:gridCol w="2448000"/>
                <a:gridCol w="1080000"/>
                <a:gridCol w="1044000"/>
                <a:gridCol w="1620000"/>
                <a:gridCol w="1620000"/>
              </a:tblGrid>
              <a:tr h="540000">
                <a:tc>
                  <a:txBody>
                    <a:bodyPr/>
                    <a:lstStyle/>
                    <a:p>
                      <a:pPr algn="ct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番号名</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accent5"/>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solidFill>
                      <a:schemeClr val="accent5"/>
                    </a:solidFill>
                  </a:tcPr>
                </a:tc>
                <a:tc>
                  <a:txBody>
                    <a:bodyPr/>
                    <a:lstStyle/>
                    <a:p>
                      <a:pPr algn="ctr">
                        <a:lnSpc>
                          <a:spcPct val="100000"/>
                        </a:lnSpc>
                      </a:pP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solidFill>
                      <a:schemeClr val="accent5"/>
                    </a:solidFill>
                  </a:tcPr>
                </a:tc>
                <a:tc>
                  <a:txBody>
                    <a:bodyPr/>
                    <a:lstStyle/>
                    <a:p>
                      <a:pPr algn="ct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タイプ</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solidFill>
                      <a:schemeClr val="accent5"/>
                    </a:solidFill>
                  </a:tcPr>
                </a:tc>
                <a:tc>
                  <a:txBody>
                    <a:bodyPr/>
                    <a:lstStyle/>
                    <a:p>
                      <a:pPr algn="ct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重要度</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solidFill>
                      <a:schemeClr val="accent5"/>
                    </a:solidFill>
                  </a:tcPr>
                </a:tc>
                <a:tc>
                  <a:txBody>
                    <a:bodyPr/>
                    <a:lstStyle/>
                    <a:p>
                      <a:pPr algn="ct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対応策</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solidFill>
                      <a:schemeClr val="accent5"/>
                    </a:solidFill>
                  </a:tcPr>
                </a:tc>
                <a:tc>
                  <a:txBody>
                    <a:bodyPr/>
                    <a:lstStyle/>
                    <a:p>
                      <a:pPr algn="ct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関連業務</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solidFill>
                      <a:schemeClr val="accent5"/>
                    </a:solidFill>
                  </a:tcPr>
                </a:tc>
              </a:tr>
              <a:tr h="576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accent5"/>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rgbClr val="FFFF00">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rPr>
                        <a:t>　　　</a:t>
                      </a:r>
                      <a:endParaRPr kumimoji="1" lang="en-US" altLang="ja-JP"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rgbClr val="FFFF00">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rgbClr val="FFFF00">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rgbClr val="FFFF00">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rgbClr val="FFFF00">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rgbClr val="FFFF00">
                        <a:alpha val="25098"/>
                      </a:srgbClr>
                    </a:solidFill>
                  </a:tcPr>
                </a:tc>
              </a:tr>
              <a:tr h="576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accent5"/>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rPr>
                        <a:t>　　　　</a:t>
                      </a:r>
                      <a:endParaRPr kumimoji="1" lang="en-US" altLang="ja-JP"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r>
              <a:tr h="576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accent5"/>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rPr>
                        <a:t>　　　</a:t>
                      </a:r>
                      <a:endParaRPr kumimoji="1" lang="en-US" altLang="ja-JP"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accent5">
                        <a:lumMod val="20000"/>
                        <a:lumOff val="80000"/>
                      </a:schemeClr>
                    </a:solidFill>
                  </a:tcPr>
                </a:tc>
              </a:tr>
              <a:tr h="576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accent5"/>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rPr>
                        <a:t>　　</a:t>
                      </a:r>
                      <a:endParaRPr kumimoji="1" lang="en-US" altLang="ja-JP"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r>
              <a:tr h="576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accent5"/>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rPr>
                        <a:t>　　　</a:t>
                      </a:r>
                      <a:endParaRPr kumimoji="1" lang="en-US" altLang="ja-JP"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accent5">
                        <a:lumMod val="20000"/>
                        <a:lumOff val="80000"/>
                      </a:schemeClr>
                    </a:solidFill>
                  </a:tcPr>
                </a:tc>
              </a:tr>
              <a:tr h="576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accent5"/>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rPr>
                        <a:t>　　　　</a:t>
                      </a:r>
                      <a:endParaRPr kumimoji="1" lang="en-US" altLang="ja-JP"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r>
              <a:tr h="576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accent5"/>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rPr>
                        <a:t>　　　　</a:t>
                      </a:r>
                      <a:endParaRPr kumimoji="1" lang="en-US" altLang="ja-JP"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accent5">
                        <a:lumMod val="20000"/>
                        <a:lumOff val="80000"/>
                      </a:schemeClr>
                    </a:solidFill>
                  </a:tcPr>
                </a:tc>
              </a:tr>
              <a:tr h="576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accent5"/>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rPr>
                        <a:t>　　　</a:t>
                      </a:r>
                      <a:endParaRPr kumimoji="1" lang="en-US" altLang="ja-JP"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lumMod val="95000"/>
                      </a:schemeClr>
                    </a:solidFill>
                  </a:tcPr>
                </a:tc>
              </a:tr>
            </a:tbl>
          </a:graphicData>
        </a:graphic>
      </p:graphicFrame>
      <p:pic>
        <p:nvPicPr>
          <p:cNvPr id="4" name="図 3"/>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5187370" y="1208864"/>
            <a:ext cx="448444" cy="448444"/>
          </a:xfrm>
          <a:prstGeom prst="rect">
            <a:avLst/>
          </a:prstGeom>
        </p:spPr>
      </p:pic>
      <p:grpSp>
        <p:nvGrpSpPr>
          <p:cNvPr id="9" name="グループ化 8"/>
          <p:cNvGrpSpPr/>
          <p:nvPr/>
        </p:nvGrpSpPr>
        <p:grpSpPr>
          <a:xfrm>
            <a:off x="2762080" y="6378417"/>
            <a:ext cx="8847646" cy="369332"/>
            <a:chOff x="2762080" y="6338661"/>
            <a:chExt cx="8847646" cy="369332"/>
          </a:xfrm>
        </p:grpSpPr>
        <p:pic>
          <p:nvPicPr>
            <p:cNvPr id="282" name="図 281"/>
            <p:cNvPicPr>
              <a:picLocks noChangeAspect="1"/>
            </p:cNvPicPr>
            <p:nvPr/>
          </p:nvPicPr>
          <p:blipFill>
            <a:blip r:embed="rId5" cstate="print">
              <a:extLst>
                <a:ext uri="{BEBA8EAE-BF5A-486C-A8C5-ECC9F3942E4B}">
                  <a14:imgProps xmlns:a14="http://schemas.microsoft.com/office/drawing/2010/main">
                    <a14:imgLayer r:embed="rId6">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2762080" y="6401577"/>
              <a:ext cx="250452" cy="250036"/>
            </a:xfrm>
            <a:prstGeom prst="rect">
              <a:avLst/>
            </a:prstGeom>
          </p:spPr>
        </p:pic>
        <p:sp>
          <p:nvSpPr>
            <p:cNvPr id="8" name="テキスト ボックス 7"/>
            <p:cNvSpPr txBox="1"/>
            <p:nvPr/>
          </p:nvSpPr>
          <p:spPr>
            <a:xfrm>
              <a:off x="3004485" y="6338661"/>
              <a:ext cx="8605241" cy="369332"/>
            </a:xfrm>
            <a:prstGeom prst="rect">
              <a:avLst/>
            </a:prstGeom>
            <a:noFill/>
          </p:spPr>
          <p:txBody>
            <a:bodyPr wrap="none" rtlCol="0">
              <a:spAutoFit/>
            </a:bodyPr>
            <a:lstStyle/>
            <a:p>
              <a:r>
                <a:rPr lang="en-US" altLang="ja-JP" sz="90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90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rPr>
                <a:t>タイプ</a:t>
              </a:r>
              <a:r>
                <a:rPr lang="en-US" altLang="ja-JP" sz="90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90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rPr>
                <a:t>とは、内線・外線・フリーダイヤル・</a:t>
              </a:r>
              <a:r>
                <a:rPr lang="en-US" altLang="ja-JP" sz="90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rPr>
                <a:t>FAX</a:t>
              </a:r>
              <a:r>
                <a:rPr lang="ja-JP" altLang="en-US" sz="90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rPr>
                <a:t>・携帯電話などの区分。</a:t>
              </a:r>
              <a:r>
                <a:rPr lang="en-US" altLang="ja-JP" sz="90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90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rPr>
                <a:t>重要度</a:t>
              </a:r>
              <a:r>
                <a:rPr lang="en-US" altLang="ja-JP" sz="90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90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rPr>
                <a:t>とは、中核事業の継続に関する重要度の高さを評価。</a:t>
              </a:r>
              <a:endParaRPr lang="en-US" altLang="ja-JP" sz="90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a:p>
              <a:r>
                <a:rPr lang="en-US" altLang="ja-JP" sz="90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90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rPr>
                <a:t>対応策</a:t>
              </a:r>
              <a:r>
                <a:rPr lang="en-US" altLang="ja-JP" sz="90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90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rPr>
                <a:t>とは、重要度が高い場合の対応策。たとえば、事業復旧場所への転送や、新たな電話番号を登録するなどがある。</a:t>
              </a:r>
              <a:r>
                <a:rPr lang="en-US" altLang="ja-JP" sz="90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90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rPr>
                <a:t>関連業務</a:t>
              </a:r>
              <a:r>
                <a:rPr lang="en-US" altLang="ja-JP" sz="90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90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rPr>
                <a:t>とは、当該電話番号に関連する社内重要業務。</a:t>
              </a:r>
              <a:endParaRPr kumimoji="1" lang="ja-JP" altLang="en-US" sz="900" dirty="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p:txBody>
        </p:sp>
      </p:grpSp>
      <p:sp>
        <p:nvSpPr>
          <p:cNvPr id="7" name="角丸四角形 6"/>
          <p:cNvSpPr/>
          <p:nvPr/>
        </p:nvSpPr>
        <p:spPr>
          <a:xfrm>
            <a:off x="2792323" y="784913"/>
            <a:ext cx="1800000" cy="288000"/>
          </a:xfrm>
          <a:prstGeom prst="roundRect">
            <a:avLst>
              <a:gd name="adj" fmla="val 50000"/>
            </a:avLst>
          </a:prstGeom>
          <a:gradFill flip="none" rotWithShape="1">
            <a:gsLst>
              <a:gs pos="0">
                <a:schemeClr val="tx1">
                  <a:lumMod val="50000"/>
                  <a:lumOff val="50000"/>
                </a:schemeClr>
              </a:gs>
              <a:gs pos="75000">
                <a:schemeClr val="tx1">
                  <a:lumMod val="75000"/>
                  <a:lumOff val="25000"/>
                </a:schemeClr>
              </a:gs>
            </a:gsLst>
            <a:lin ang="16200000" scaled="1"/>
            <a:tileRect/>
          </a:gradFill>
          <a:ln w="25400">
            <a:gradFill flip="none" rotWithShape="1">
              <a:gsLst>
                <a:gs pos="40000">
                  <a:schemeClr val="bg1">
                    <a:lumMod val="65000"/>
                  </a:schemeClr>
                </a:gs>
                <a:gs pos="60000">
                  <a:schemeClr val="tx1">
                    <a:lumMod val="65000"/>
                    <a:lumOff val="35000"/>
                  </a:schemeClr>
                </a:gs>
              </a:gsLst>
              <a:lin ang="2400000" scaled="0"/>
              <a:tileRect/>
            </a:gradFill>
          </a:ln>
          <a:effectLst>
            <a:glow rad="38100">
              <a:schemeClr val="accent5"/>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i="1" dirty="0" smtClean="0">
                <a:gradFill flip="none" rotWithShape="1">
                  <a:gsLst>
                    <a:gs pos="0">
                      <a:schemeClr val="accent5">
                        <a:lumMod val="20000"/>
                        <a:lumOff val="80000"/>
                      </a:schemeClr>
                    </a:gs>
                    <a:gs pos="80000">
                      <a:schemeClr val="accent5"/>
                    </a:gs>
                  </a:gsLst>
                  <a:lin ang="16200000" scaled="1"/>
                  <a:tileRect/>
                </a:gradFill>
                <a:latin typeface="チェックポイント★リベンジ" panose="02000600000000000000" pitchFamily="2" charset="-128"/>
                <a:ea typeface="チェックポイント★リベンジ" panose="02000600000000000000" pitchFamily="2" charset="-128"/>
              </a:rPr>
              <a:t>事業者データ</a:t>
            </a:r>
            <a:endParaRPr kumimoji="1" lang="ja-JP" altLang="en-US" sz="1600" i="1" dirty="0">
              <a:gradFill flip="none" rotWithShape="1">
                <a:gsLst>
                  <a:gs pos="0">
                    <a:schemeClr val="accent5">
                      <a:lumMod val="20000"/>
                      <a:lumOff val="80000"/>
                    </a:schemeClr>
                  </a:gs>
                  <a:gs pos="80000">
                    <a:schemeClr val="accent5"/>
                  </a:gs>
                </a:gsLst>
                <a:lin ang="16200000" scaled="1"/>
                <a:tileRect/>
              </a:gradFill>
              <a:latin typeface="チェックポイント★リベンジ" panose="02000600000000000000" pitchFamily="2" charset="-128"/>
              <a:ea typeface="チェックポイント★リベンジ" panose="02000600000000000000" pitchFamily="2" charset="-128"/>
            </a:endParaRPr>
          </a:p>
        </p:txBody>
      </p:sp>
      <p:sp>
        <p:nvSpPr>
          <p:cNvPr id="120" name="正方形/長方形 119"/>
          <p:cNvSpPr/>
          <p:nvPr/>
        </p:nvSpPr>
        <p:spPr>
          <a:xfrm>
            <a:off x="4592323" y="884265"/>
            <a:ext cx="7478650" cy="253916"/>
          </a:xfrm>
          <a:prstGeom prst="rect">
            <a:avLst/>
          </a:prstGeom>
        </p:spPr>
        <p:txBody>
          <a:bodyPr wrap="square">
            <a:spAutoFit/>
          </a:bodyPr>
          <a:lstStyle/>
          <a:p>
            <a:r>
              <a:rPr lang="en-US" altLang="ja-JP" sz="1050" dirty="0" smtClean="0">
                <a:ln w="3175">
                  <a:solidFill>
                    <a:schemeClr val="accent5"/>
                  </a:solidFill>
                </a:ln>
                <a:solidFill>
                  <a:schemeClr val="accent5"/>
                </a:solidFill>
                <a:latin typeface="Square721 BT" panose="020B0504020202060204" pitchFamily="34" charset="0"/>
                <a:ea typeface="Meiryo UI" panose="020B0604030504040204" pitchFamily="50" charset="-128"/>
              </a:rPr>
              <a:t>BCP</a:t>
            </a:r>
            <a:r>
              <a:rPr lang="ja-JP" altLang="en-US" sz="1050" dirty="0" smtClean="0">
                <a:ln w="3175">
                  <a:solidFill>
                    <a:schemeClr val="accent5"/>
                  </a:solidFill>
                </a:ln>
                <a:solidFill>
                  <a:schemeClr val="accent5"/>
                </a:solidFill>
                <a:latin typeface="Square721 BT" panose="020B0504020202060204" pitchFamily="34" charset="0"/>
                <a:ea typeface="Meiryo UI" panose="020B0604030504040204" pitchFamily="50" charset="-128"/>
              </a:rPr>
              <a:t>発動時において、中核事業の復旧・継続のために不可欠な、当社が所有する電話番号は以下のものがある。</a:t>
            </a:r>
            <a:endParaRPr lang="en-US" altLang="ja-JP" sz="1050" dirty="0">
              <a:ln w="3175">
                <a:solidFill>
                  <a:schemeClr val="accent5"/>
                </a:solidFill>
              </a:ln>
              <a:solidFill>
                <a:schemeClr val="accent5"/>
              </a:solidFill>
              <a:latin typeface="Square721 BT" panose="020B0504020202060204" pitchFamily="34" charset="0"/>
              <a:ea typeface="Meiryo UI" panose="020B0604030504040204" pitchFamily="50" charset="-128"/>
            </a:endParaRPr>
          </a:p>
        </p:txBody>
      </p:sp>
      <p:sp>
        <p:nvSpPr>
          <p:cNvPr id="85" name="テキスト ボックス 84"/>
          <p:cNvSpPr txBox="1"/>
          <p:nvPr/>
        </p:nvSpPr>
        <p:spPr>
          <a:xfrm>
            <a:off x="3889965" y="234404"/>
            <a:ext cx="2309610" cy="338554"/>
          </a:xfrm>
          <a:prstGeom prst="rect">
            <a:avLst/>
          </a:prstGeom>
          <a:noFill/>
        </p:spPr>
        <p:txBody>
          <a:bodyPr wrap="square" rtlCol="0">
            <a:spAutoFit/>
          </a:bodyPr>
          <a:lstStyle/>
          <a:p>
            <a:r>
              <a:rPr kumimoji="1" lang="zh-TW" altLang="en-US" sz="1600" dirty="0" smtClean="0">
                <a:ln w="3175">
                  <a:solidFill>
                    <a:schemeClr val="bg1"/>
                  </a:solidFill>
                </a:ln>
                <a:solidFill>
                  <a:schemeClr val="bg1"/>
                </a:solidFill>
                <a:latin typeface="Meiryo UI" panose="020B0604030504040204" pitchFamily="50" charset="-128"/>
                <a:ea typeface="Meiryo UI" panose="020B0604030504040204" pitchFamily="50" charset="-128"/>
              </a:rPr>
              <a:t>事業継続計画</a:t>
            </a:r>
            <a:endParaRPr kumimoji="1" lang="ja-JP" altLang="en-US" sz="1600" dirty="0">
              <a:ln w="3175">
                <a:solidFill>
                  <a:schemeClr val="bg1"/>
                </a:solidFill>
              </a:ln>
              <a:solidFill>
                <a:schemeClr val="bg1"/>
              </a:solidFill>
              <a:latin typeface="Meiryo UI" panose="020B0604030504040204" pitchFamily="50" charset="-128"/>
              <a:ea typeface="Meiryo UI" panose="020B0604030504040204" pitchFamily="50" charset="-128"/>
            </a:endParaRPr>
          </a:p>
        </p:txBody>
      </p:sp>
      <p:sp>
        <p:nvSpPr>
          <p:cNvPr id="86" name="正方形/長方形 85"/>
          <p:cNvSpPr/>
          <p:nvPr/>
        </p:nvSpPr>
        <p:spPr>
          <a:xfrm>
            <a:off x="11831997" y="6498000"/>
            <a:ext cx="360000" cy="360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latin typeface="Square721 BT" panose="020B0504020202060204" pitchFamily="34" charset="0"/>
              </a:rPr>
              <a:t>00</a:t>
            </a:r>
            <a:endParaRPr kumimoji="1" lang="ja-JP" altLang="en-US" sz="1000" dirty="0">
              <a:latin typeface="Square721 BT" panose="020B0504020202060204" pitchFamily="34" charset="0"/>
            </a:endParaRPr>
          </a:p>
        </p:txBody>
      </p:sp>
      <p:sp>
        <p:nvSpPr>
          <p:cNvPr id="87" name="正方形/長方形 86"/>
          <p:cNvSpPr/>
          <p:nvPr/>
        </p:nvSpPr>
        <p:spPr>
          <a:xfrm>
            <a:off x="25620" y="3263150"/>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latin typeface="Square721 BT" panose="020B0504020202060204" pitchFamily="34" charset="0"/>
                <a:cs typeface="Arial" panose="020B0604020202020204" pitchFamily="34" charset="0"/>
              </a:rPr>
              <a:t>BCP </a:t>
            </a:r>
            <a:r>
              <a:rPr lang="en-US" altLang="ja-JP" sz="1200" dirty="0" smtClean="0">
                <a:latin typeface="Square721 BT" panose="020B0504020202060204" pitchFamily="34" charset="0"/>
                <a:cs typeface="Arial" panose="020B0604020202020204" pitchFamily="34" charset="0"/>
              </a:rPr>
              <a:t>C</a:t>
            </a:r>
            <a:r>
              <a:rPr lang="en-US" altLang="ja-JP" sz="1200" dirty="0">
                <a:latin typeface="Square721 BT" panose="020B0504020202060204" pitchFamily="34" charset="0"/>
                <a:cs typeface="Arial" panose="020B0604020202020204" pitchFamily="34" charset="0"/>
              </a:rPr>
              <a:t>ONTENTS</a:t>
            </a:r>
            <a:endParaRPr kumimoji="1" lang="ja-JP" altLang="en-US" sz="1200" dirty="0">
              <a:latin typeface="Square721 BT" panose="020B0504020202060204" pitchFamily="34" charset="0"/>
              <a:cs typeface="Arial" panose="020B0604020202020204" pitchFamily="34" charset="0"/>
            </a:endParaRPr>
          </a:p>
        </p:txBody>
      </p:sp>
      <p:sp>
        <p:nvSpPr>
          <p:cNvPr id="88" name="正方形/長方形 87"/>
          <p:cNvSpPr/>
          <p:nvPr/>
        </p:nvSpPr>
        <p:spPr>
          <a:xfrm>
            <a:off x="25620" y="28566"/>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latin typeface="Square721 BT" panose="020B0504020202060204" pitchFamily="34" charset="0"/>
                <a:cs typeface="Arial" panose="020B0604020202020204" pitchFamily="34" charset="0"/>
              </a:rPr>
              <a:t>BCP</a:t>
            </a:r>
            <a:r>
              <a:rPr lang="ja-JP" altLang="en-US" sz="1200" dirty="0">
                <a:latin typeface="Square721 BT" panose="020B0504020202060204" pitchFamily="34" charset="0"/>
                <a:cs typeface="Arial" panose="020B0604020202020204" pitchFamily="34" charset="0"/>
              </a:rPr>
              <a:t> </a:t>
            </a:r>
            <a:r>
              <a:rPr lang="en-US" altLang="ja-JP" sz="1200" dirty="0" smtClean="0">
                <a:latin typeface="Square721 BT" panose="020B0504020202060204" pitchFamily="34" charset="0"/>
                <a:cs typeface="Arial" panose="020B0604020202020204" pitchFamily="34" charset="0"/>
              </a:rPr>
              <a:t>DATA</a:t>
            </a:r>
            <a:endParaRPr kumimoji="1" lang="ja-JP" altLang="en-US" sz="1200" dirty="0">
              <a:latin typeface="Square721 BT" panose="020B0504020202060204" pitchFamily="34" charset="0"/>
              <a:cs typeface="Arial" panose="020B0604020202020204" pitchFamily="34" charset="0"/>
            </a:endParaRPr>
          </a:p>
        </p:txBody>
      </p:sp>
      <p:grpSp>
        <p:nvGrpSpPr>
          <p:cNvPr id="89" name="グループ化 88"/>
          <p:cNvGrpSpPr/>
          <p:nvPr/>
        </p:nvGrpSpPr>
        <p:grpSpPr>
          <a:xfrm>
            <a:off x="25620" y="256944"/>
            <a:ext cx="2448000" cy="288000"/>
            <a:chOff x="25620" y="297658"/>
            <a:chExt cx="2448000" cy="288000"/>
          </a:xfrm>
        </p:grpSpPr>
        <p:sp>
          <p:nvSpPr>
            <p:cNvPr id="90" name="角丸四角形 89"/>
            <p:cNvSpPr/>
            <p:nvPr/>
          </p:nvSpPr>
          <p:spPr>
            <a:xfrm>
              <a:off x="25620" y="297658"/>
              <a:ext cx="2448000" cy="288000"/>
            </a:xfrm>
            <a:prstGeom prst="roundRect">
              <a:avLst>
                <a:gd name="adj" fmla="val 0"/>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r>
                <a:rPr lang="ja-JP" altLang="en-US" sz="900" dirty="0" smtClean="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rPr>
                <a:t>年　　　　　月　　　　　日</a:t>
              </a:r>
              <a:endParaRPr kumimoji="1" lang="ja-JP" altLang="en-US" sz="900" dirty="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91" name="角丸四角形 90"/>
            <p:cNvSpPr/>
            <p:nvPr/>
          </p:nvSpPr>
          <p:spPr>
            <a:xfrm>
              <a:off x="58418" y="369658"/>
              <a:ext cx="576000" cy="144000"/>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kumimoji="1" lang="ja-JP" altLang="en-US" sz="900" dirty="0" smtClean="0">
                  <a:ln w="3175">
                    <a:solidFill>
                      <a:schemeClr val="bg1"/>
                    </a:solidFill>
                  </a:ln>
                  <a:latin typeface="Meiryo UI" panose="020B0604030504040204" pitchFamily="50" charset="-128"/>
                  <a:ea typeface="Meiryo UI" panose="020B0604030504040204" pitchFamily="50" charset="-128"/>
                </a:rPr>
                <a:t>改訂日</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grpSp>
        <p:nvGrpSpPr>
          <p:cNvPr id="276" name="グループ化 275"/>
          <p:cNvGrpSpPr/>
          <p:nvPr/>
        </p:nvGrpSpPr>
        <p:grpSpPr>
          <a:xfrm flipH="1" flipV="1">
            <a:off x="2473622" y="953770"/>
            <a:ext cx="513611" cy="1077228"/>
            <a:chOff x="2217128" y="1370029"/>
            <a:chExt cx="841690" cy="1074427"/>
          </a:xfrm>
        </p:grpSpPr>
        <p:grpSp>
          <p:nvGrpSpPr>
            <p:cNvPr id="277" name="グループ化 276"/>
            <p:cNvGrpSpPr/>
            <p:nvPr/>
          </p:nvGrpSpPr>
          <p:grpSpPr>
            <a:xfrm>
              <a:off x="2217128" y="1370029"/>
              <a:ext cx="471966" cy="1074427"/>
              <a:chOff x="2236323" y="1370029"/>
              <a:chExt cx="471966" cy="1074427"/>
            </a:xfrm>
          </p:grpSpPr>
          <p:cxnSp>
            <p:nvCxnSpPr>
              <p:cNvPr id="279" name="直線コネクタ 278"/>
              <p:cNvCxnSpPr/>
              <p:nvPr/>
            </p:nvCxnSpPr>
            <p:spPr>
              <a:xfrm flipV="1">
                <a:off x="2236323" y="1397059"/>
                <a:ext cx="471966" cy="0"/>
              </a:xfrm>
              <a:prstGeom prst="line">
                <a:avLst/>
              </a:prstGeom>
              <a:ln w="57150">
                <a:solidFill>
                  <a:schemeClr val="accent5"/>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0" name="直線コネクタ 279"/>
              <p:cNvCxnSpPr/>
              <p:nvPr/>
            </p:nvCxnSpPr>
            <p:spPr>
              <a:xfrm flipH="1">
                <a:off x="2676815" y="1370029"/>
                <a:ext cx="2242" cy="1074427"/>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grpSp>
        <p:cxnSp>
          <p:nvCxnSpPr>
            <p:cNvPr id="278" name="直線コネクタ 277"/>
            <p:cNvCxnSpPr/>
            <p:nvPr/>
          </p:nvCxnSpPr>
          <p:spPr>
            <a:xfrm>
              <a:off x="2627546" y="2417892"/>
              <a:ext cx="431272" cy="0"/>
            </a:xfrm>
            <a:prstGeom prst="line">
              <a:avLst/>
            </a:prstGeom>
            <a:ln w="57150">
              <a:solidFill>
                <a:schemeClr val="accent5"/>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74" name="テキスト ボックス 73"/>
          <p:cNvSpPr txBox="1"/>
          <p:nvPr/>
        </p:nvSpPr>
        <p:spPr>
          <a:xfrm>
            <a:off x="2586487" y="1999248"/>
            <a:ext cx="292388" cy="3865202"/>
          </a:xfrm>
          <a:prstGeom prst="rect">
            <a:avLst/>
          </a:prstGeom>
          <a:noFill/>
        </p:spPr>
        <p:txBody>
          <a:bodyPr vert="eaVert" wrap="square" rtlCol="0">
            <a:spAutoFit/>
          </a:bodyPr>
          <a:lstStyle/>
          <a:p>
            <a:r>
              <a:rPr lang="ja-JP" altLang="en-US" sz="700" dirty="0" smtClean="0">
                <a:ln w="3175">
                  <a:solidFill>
                    <a:schemeClr val="accent5"/>
                  </a:solidFill>
                </a:ln>
                <a:solidFill>
                  <a:schemeClr val="accent5"/>
                </a:solidFill>
                <a:latin typeface="Square721 BT" panose="020B0504020202060204" pitchFamily="34" charset="0"/>
                <a:ea typeface="Meiryo UI" panose="020B0604030504040204" pitchFamily="50" charset="-128"/>
              </a:rPr>
              <a:t>先頭行には事業者の最も重要な番号を記入し、</a:t>
            </a:r>
            <a:r>
              <a:rPr lang="en-US" altLang="ja-JP" sz="700" dirty="0" smtClean="0">
                <a:ln w="3175">
                  <a:solidFill>
                    <a:schemeClr val="accent5"/>
                  </a:solidFill>
                </a:ln>
                <a:solidFill>
                  <a:schemeClr val="accent5"/>
                </a:solidFill>
                <a:latin typeface="Square721 BT" panose="020B0504020202060204" pitchFamily="34" charset="0"/>
                <a:ea typeface="Meiryo UI" panose="020B0604030504040204" pitchFamily="50" charset="-128"/>
              </a:rPr>
              <a:t>BCP DATA</a:t>
            </a:r>
            <a:r>
              <a:rPr lang="ja-JP" altLang="en-US" sz="700" dirty="0" smtClean="0">
                <a:ln w="3175">
                  <a:solidFill>
                    <a:schemeClr val="accent5"/>
                  </a:solidFill>
                </a:ln>
                <a:solidFill>
                  <a:schemeClr val="accent5"/>
                </a:solidFill>
                <a:latin typeface="Square721 BT" panose="020B0504020202060204" pitchFamily="34" charset="0"/>
                <a:ea typeface="Meiryo UI" panose="020B0604030504040204" pitchFamily="50" charset="-128"/>
              </a:rPr>
              <a:t>の「事業者」にも記入してください</a:t>
            </a:r>
            <a:endParaRPr lang="en-US" altLang="ja-JP" sz="700" dirty="0" smtClean="0">
              <a:ln w="3175">
                <a:solidFill>
                  <a:schemeClr val="accent5"/>
                </a:solidFill>
              </a:ln>
              <a:solidFill>
                <a:schemeClr val="accent5"/>
              </a:solidFill>
              <a:latin typeface="Square721 BT" panose="020B0504020202060204" pitchFamily="34" charset="0"/>
              <a:ea typeface="Meiryo UI" panose="020B0604030504040204" pitchFamily="50" charset="-128"/>
            </a:endParaRPr>
          </a:p>
        </p:txBody>
      </p:sp>
      <p:grpSp>
        <p:nvGrpSpPr>
          <p:cNvPr id="76" name="グループ化 75"/>
          <p:cNvGrpSpPr/>
          <p:nvPr/>
        </p:nvGrpSpPr>
        <p:grpSpPr>
          <a:xfrm>
            <a:off x="-31844" y="549542"/>
            <a:ext cx="2616547" cy="307777"/>
            <a:chOff x="-31844" y="549542"/>
            <a:chExt cx="2616547" cy="307777"/>
          </a:xfrm>
        </p:grpSpPr>
        <p:sp>
          <p:nvSpPr>
            <p:cNvPr id="77" name="角丸四角形 76"/>
            <p:cNvSpPr/>
            <p:nvPr/>
          </p:nvSpPr>
          <p:spPr>
            <a:xfrm>
              <a:off x="25619" y="581221"/>
              <a:ext cx="2448000" cy="205200"/>
            </a:xfrm>
            <a:prstGeom prst="roundRect">
              <a:avLst>
                <a:gd name="adj" fmla="val 15127"/>
              </a:avLst>
            </a:prstGeom>
            <a:solidFill>
              <a:srgbClr val="FF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8" name="グループ化 77"/>
            <p:cNvGrpSpPr/>
            <p:nvPr/>
          </p:nvGrpSpPr>
          <p:grpSpPr>
            <a:xfrm>
              <a:off x="-31844" y="549542"/>
              <a:ext cx="2616547" cy="307777"/>
              <a:chOff x="-31843" y="549542"/>
              <a:chExt cx="2555100" cy="307777"/>
            </a:xfrm>
          </p:grpSpPr>
          <p:sp>
            <p:nvSpPr>
              <p:cNvPr id="79" name="テキスト ボックス 78"/>
              <p:cNvSpPr txBox="1"/>
              <p:nvPr/>
            </p:nvSpPr>
            <p:spPr>
              <a:xfrm>
                <a:off x="153617" y="584648"/>
                <a:ext cx="2369640" cy="200055"/>
              </a:xfrm>
              <a:prstGeom prst="rect">
                <a:avLst/>
              </a:prstGeom>
              <a:noFill/>
            </p:spPr>
            <p:txBody>
              <a:bodyPr wrap="square" rtlCol="0">
                <a:spAutoFit/>
              </a:bodyPr>
              <a:lstStyle/>
              <a:p>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事業者・</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BCP</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代表・避難所を「スライド</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3</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」からコピーしてください</a:t>
                </a:r>
                <a:endParaRPr kumimoji="1"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endParaRPr>
              </a:p>
            </p:txBody>
          </p:sp>
          <p:sp>
            <p:nvSpPr>
              <p:cNvPr id="80" name="テキスト ボックス 79"/>
              <p:cNvSpPr txBox="1"/>
              <p:nvPr/>
            </p:nvSpPr>
            <p:spPr>
              <a:xfrm>
                <a:off x="-31843" y="549542"/>
                <a:ext cx="344966" cy="307777"/>
              </a:xfrm>
              <a:prstGeom prst="rect">
                <a:avLst/>
              </a:prstGeom>
              <a:noFill/>
            </p:spPr>
            <p:txBody>
              <a:bodyPr wrap="none" rtlCol="0">
                <a:spAutoFit/>
              </a:bodyPr>
              <a:lstStyle/>
              <a:p>
                <a:r>
                  <a:rPr kumimoji="1" lang="ja-JP" altLang="en-US" sz="1400" dirty="0" smtClean="0">
                    <a:solidFill>
                      <a:schemeClr val="bg1"/>
                    </a:solidFill>
                    <a:sym typeface="Wingdings 3" panose="05040102010807070707" pitchFamily="18" charset="2"/>
                  </a:rPr>
                  <a:t></a:t>
                </a:r>
                <a:endParaRPr kumimoji="1" lang="ja-JP" altLang="en-US" sz="1400" dirty="0">
                  <a:solidFill>
                    <a:schemeClr val="bg1"/>
                  </a:solidFill>
                </a:endParaRPr>
              </a:p>
            </p:txBody>
          </p:sp>
        </p:grpSp>
      </p:grpSp>
    </p:spTree>
    <p:extLst>
      <p:ext uri="{BB962C8B-B14F-4D97-AF65-F5344CB8AC3E}">
        <p14:creationId xmlns:p14="http://schemas.microsoft.com/office/powerpoint/2010/main" val="8716773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9" name="グループ化 88"/>
          <p:cNvGrpSpPr/>
          <p:nvPr/>
        </p:nvGrpSpPr>
        <p:grpSpPr>
          <a:xfrm>
            <a:off x="2743935" y="1141424"/>
            <a:ext cx="4516649" cy="630938"/>
            <a:chOff x="2743935" y="1141424"/>
            <a:chExt cx="4516649" cy="630938"/>
          </a:xfrm>
        </p:grpSpPr>
        <p:sp>
          <p:nvSpPr>
            <p:cNvPr id="93" name="正方形/長方形 92"/>
            <p:cNvSpPr/>
            <p:nvPr/>
          </p:nvSpPr>
          <p:spPr>
            <a:xfrm>
              <a:off x="2743935" y="1141424"/>
              <a:ext cx="4516649" cy="630938"/>
            </a:xfrm>
            <a:prstGeom prst="rect">
              <a:avLst/>
            </a:prstGeom>
            <a:gradFill flip="none" rotWithShape="1">
              <a:gsLst>
                <a:gs pos="0">
                  <a:schemeClr val="bg1"/>
                </a:gs>
                <a:gs pos="100000">
                  <a:schemeClr val="tx1">
                    <a:lumMod val="75000"/>
                    <a:lumOff val="25000"/>
                    <a:alpha val="1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341438" algn="l"/>
                </a:tabLst>
              </a:pPr>
              <a:r>
                <a:rPr kumimoji="1" lang="en-US" altLang="ja-JP" sz="32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	</a:t>
              </a:r>
              <a:endParaRPr kumimoji="1" lang="ja-JP" altLang="en-US" sz="32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sp>
          <p:nvSpPr>
            <p:cNvPr id="94" name="ホームベース 93"/>
            <p:cNvSpPr/>
            <p:nvPr/>
          </p:nvSpPr>
          <p:spPr>
            <a:xfrm>
              <a:off x="4460316" y="1269274"/>
              <a:ext cx="900000" cy="426209"/>
            </a:xfrm>
            <a:prstGeom prst="homePlate">
              <a:avLst>
                <a:gd name="adj" fmla="val 23438"/>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従業員</a:t>
              </a:r>
              <a:endParaRPr kumimoji="1"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95" name="正方形/長方形 94"/>
            <p:cNvSpPr/>
            <p:nvPr/>
          </p:nvSpPr>
          <p:spPr>
            <a:xfrm>
              <a:off x="3602324" y="1272128"/>
              <a:ext cx="810000" cy="423980"/>
            </a:xfrm>
            <a:prstGeom prst="rect">
              <a:avLst/>
            </a:prstGeom>
            <a:solidFill>
              <a:schemeClr val="tx1">
                <a:lumMod val="75000"/>
                <a:lumOff val="2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ホームベース 95"/>
            <p:cNvSpPr/>
            <p:nvPr/>
          </p:nvSpPr>
          <p:spPr>
            <a:xfrm>
              <a:off x="2815272" y="1269274"/>
              <a:ext cx="900000" cy="426209"/>
            </a:xfrm>
            <a:prstGeom prst="homePlate">
              <a:avLst>
                <a:gd name="adj" fmla="val 23438"/>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従業員</a:t>
              </a: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Ｎｏ</a:t>
              </a:r>
              <a:endParaRPr kumimoji="1"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97" name="正方形/長方形 96"/>
            <p:cNvSpPr/>
            <p:nvPr/>
          </p:nvSpPr>
          <p:spPr>
            <a:xfrm>
              <a:off x="5157368" y="1273828"/>
              <a:ext cx="2023720" cy="423980"/>
            </a:xfrm>
            <a:prstGeom prst="rect">
              <a:avLst/>
            </a:prstGeom>
            <a:solidFill>
              <a:schemeClr val="tx1">
                <a:lumMod val="75000"/>
                <a:lumOff val="2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 name="グループ化 10"/>
          <p:cNvGrpSpPr/>
          <p:nvPr/>
        </p:nvGrpSpPr>
        <p:grpSpPr>
          <a:xfrm>
            <a:off x="2537447" y="-57699"/>
            <a:ext cx="9693742" cy="876879"/>
            <a:chOff x="2521408" y="-21553"/>
            <a:chExt cx="9672475" cy="876879"/>
          </a:xfrm>
        </p:grpSpPr>
        <p:sp>
          <p:nvSpPr>
            <p:cNvPr id="2" name="ホームベース 1"/>
            <p:cNvSpPr/>
            <p:nvPr/>
          </p:nvSpPr>
          <p:spPr>
            <a:xfrm>
              <a:off x="2521408" y="104548"/>
              <a:ext cx="4842000" cy="648000"/>
            </a:xfrm>
            <a:prstGeom prst="homePlate">
              <a:avLst/>
            </a:prstGeom>
            <a:solidFill>
              <a:schemeClr val="accent5"/>
            </a:solidFill>
            <a:ln w="63500">
              <a:gradFill flip="none" rotWithShape="1">
                <a:gsLst>
                  <a:gs pos="70000">
                    <a:schemeClr val="bg1">
                      <a:lumMod val="75000"/>
                    </a:schemeClr>
                  </a:gs>
                  <a:gs pos="40000">
                    <a:schemeClr val="bg1"/>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2521408" y="24329"/>
              <a:ext cx="1176381" cy="830997"/>
            </a:xfrm>
            <a:prstGeom prst="rect">
              <a:avLst/>
            </a:prstGeom>
            <a:noFill/>
          </p:spPr>
          <p:txBody>
            <a:bodyPr wrap="none" rtlCol="0">
              <a:spAutoFit/>
            </a:bodyPr>
            <a:lstStyle/>
            <a:p>
              <a:r>
                <a:rPr kumimoji="1" lang="en-US" altLang="ja-JP" sz="4800" b="1" dirty="0" smtClean="0">
                  <a:solidFill>
                    <a:schemeClr val="bg1"/>
                  </a:solidFill>
                  <a:latin typeface="Arial" panose="020B0604020202020204" pitchFamily="34" charset="0"/>
                  <a:cs typeface="Arial" panose="020B0604020202020204" pitchFamily="34" charset="0"/>
                </a:rPr>
                <a:t>BCP</a:t>
              </a:r>
              <a:endParaRPr kumimoji="1" lang="ja-JP" altLang="en-US" sz="4800" b="1" dirty="0">
                <a:solidFill>
                  <a:schemeClr val="bg1"/>
                </a:solidFill>
                <a:latin typeface="Arial" panose="020B0604020202020204" pitchFamily="34" charset="0"/>
                <a:cs typeface="Arial" panose="020B0604020202020204" pitchFamily="34" charset="0"/>
              </a:endParaRPr>
            </a:p>
          </p:txBody>
        </p:sp>
        <p:sp>
          <p:nvSpPr>
            <p:cNvPr id="16" name="ホームベース 15"/>
            <p:cNvSpPr/>
            <p:nvPr/>
          </p:nvSpPr>
          <p:spPr>
            <a:xfrm flipH="1">
              <a:off x="7351883" y="104548"/>
              <a:ext cx="4842000" cy="648000"/>
            </a:xfrm>
            <a:prstGeom prst="homePlate">
              <a:avLst/>
            </a:prstGeom>
            <a:solidFill>
              <a:schemeClr val="tx1">
                <a:lumMod val="75000"/>
                <a:lumOff val="25000"/>
              </a:schemeClr>
            </a:solidFill>
            <a:ln w="63500">
              <a:gradFill flip="none" rotWithShape="1">
                <a:gsLst>
                  <a:gs pos="40000">
                    <a:schemeClr val="accent1">
                      <a:lumMod val="5000"/>
                      <a:lumOff val="95000"/>
                    </a:schemeClr>
                  </a:gs>
                  <a:gs pos="70000">
                    <a:schemeClr val="bg1">
                      <a:lumMod val="75000"/>
                    </a:scheme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9101048" y="121818"/>
              <a:ext cx="2492694" cy="584775"/>
            </a:xfrm>
            <a:prstGeom prst="rect">
              <a:avLst/>
            </a:prstGeom>
            <a:noFill/>
          </p:spPr>
          <p:txBody>
            <a:bodyPr wrap="square" rtlCol="0">
              <a:spAutoFit/>
            </a:bodyPr>
            <a:lstStyle/>
            <a:p>
              <a:pPr algn="r"/>
              <a:r>
                <a:rPr lang="ja-JP" altLang="en-US" sz="3200" dirty="0" smtClean="0">
                  <a:solidFill>
                    <a:schemeClr val="bg1"/>
                  </a:solidFill>
                  <a:latin typeface="HGP創英角ｺﾞｼｯｸUB" panose="020B0900000000000000" pitchFamily="50" charset="-128"/>
                  <a:ea typeface="HGP創英角ｺﾞｼｯｸUB" panose="020B0900000000000000" pitchFamily="50" charset="-128"/>
                </a:rPr>
                <a:t>会社・従業員</a:t>
              </a:r>
              <a:endPar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67" name="テキスト ボックス 66"/>
            <p:cNvSpPr txBox="1"/>
            <p:nvPr/>
          </p:nvSpPr>
          <p:spPr>
            <a:xfrm>
              <a:off x="11510535" y="-21553"/>
              <a:ext cx="669890" cy="830997"/>
            </a:xfrm>
            <a:prstGeom prst="rect">
              <a:avLst/>
            </a:prstGeom>
            <a:noFill/>
          </p:spPr>
          <p:txBody>
            <a:bodyPr wrap="square" rtlCol="0">
              <a:spAutoFit/>
            </a:bodyPr>
            <a:lstStyle/>
            <a:p>
              <a:pPr algn="ctr"/>
              <a:r>
                <a:rPr lang="ja-JP" altLang="en-US" sz="4800" dirty="0">
                  <a:solidFill>
                    <a:schemeClr val="bg1"/>
                  </a:solidFill>
                  <a:latin typeface="HGP創英角ｺﾞｼｯｸUB" panose="020B0900000000000000" pitchFamily="50" charset="-128"/>
                  <a:ea typeface="HGP創英角ｺﾞｼｯｸUB" panose="020B0900000000000000" pitchFamily="50" charset="-128"/>
                </a:rPr>
                <a:t>３</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6" name="正方形/長方形 5"/>
          <p:cNvSpPr/>
          <p:nvPr/>
        </p:nvSpPr>
        <p:spPr>
          <a:xfrm>
            <a:off x="0" y="-21552"/>
            <a:ext cx="2551888" cy="6879552"/>
          </a:xfrm>
          <a:prstGeom prst="rect">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 name="直線コネクタ 97"/>
          <p:cNvCxnSpPr/>
          <p:nvPr/>
        </p:nvCxnSpPr>
        <p:spPr>
          <a:xfrm>
            <a:off x="2551888" y="-44999"/>
            <a:ext cx="0" cy="6902999"/>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graphicFrame>
        <p:nvGraphicFramePr>
          <p:cNvPr id="73" name="表 72"/>
          <p:cNvGraphicFramePr>
            <a:graphicFrameLocks noGrp="1"/>
          </p:cNvGraphicFramePr>
          <p:nvPr>
            <p:extLst>
              <p:ext uri="{D42A27DB-BD31-4B8C-83A1-F6EECF244321}">
                <p14:modId xmlns:p14="http://schemas.microsoft.com/office/powerpoint/2010/main" val="492295809"/>
              </p:ext>
            </p:extLst>
          </p:nvPr>
        </p:nvGraphicFramePr>
        <p:xfrm>
          <a:off x="2796584" y="1833455"/>
          <a:ext cx="4320002" cy="4896000"/>
        </p:xfrm>
        <a:graphic>
          <a:graphicData uri="http://schemas.openxmlformats.org/drawingml/2006/table">
            <a:tbl>
              <a:tblPr firstRow="1" bandRow="1">
                <a:tableStyleId>{5C22544A-7EE6-4342-B048-85BDC9FD1C3A}</a:tableStyleId>
              </a:tblPr>
              <a:tblGrid>
                <a:gridCol w="1440002"/>
                <a:gridCol w="2880000"/>
              </a:tblGrid>
              <a:tr h="612000">
                <a:tc>
                  <a:txBody>
                    <a:bodyPr/>
                    <a:lstStyle/>
                    <a:p>
                      <a:pPr algn="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役職</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chemeClr val="tx1">
                          <a:lumMod val="75000"/>
                          <a:lumOff val="2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kumimoji="1" lang="en-US" altLang="ja-JP" sz="1400" b="0" dirty="0" smtClean="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76200" cap="flat" cmpd="sng" algn="ctr">
                      <a:solidFill>
                        <a:schemeClr val="tx1">
                          <a:lumMod val="75000"/>
                          <a:lumOff val="2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主要責務</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住所</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自宅</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spc="0" dirty="0" smtClean="0">
                        <a:ln w="3175">
                          <a:solidFill>
                            <a:schemeClr val="tx1">
                              <a:lumMod val="75000"/>
                              <a:lumOff val="25000"/>
                            </a:schemeClr>
                          </a:solid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　　　携帯電話</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spc="0" dirty="0" smtClean="0">
                        <a:ln w="3175">
                          <a:solidFill>
                            <a:schemeClr val="tx1">
                              <a:lumMod val="75000"/>
                              <a:lumOff val="25000"/>
                            </a:schemeClr>
                          </a:solid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メール</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solidFill>
                            <a:schemeClr val="tx1">
                              <a:lumMod val="75000"/>
                              <a:lumOff val="25000"/>
                            </a:schemeClr>
                          </a:solid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緊急</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spc="0" dirty="0" smtClean="0">
                        <a:ln w="3175">
                          <a:solidFill>
                            <a:schemeClr val="tx1">
                              <a:lumMod val="75000"/>
                              <a:lumOff val="25000"/>
                            </a:schemeClr>
                          </a:solid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本人との続柄</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tx1">
                          <a:lumMod val="75000"/>
                          <a:lumOff val="25000"/>
                        </a:schemeClr>
                      </a:solidFill>
                      <a:prstDash val="solid"/>
                      <a:round/>
                      <a:headEnd type="none" w="med" len="med"/>
                      <a:tailEnd type="none" w="med" len="med"/>
                    </a:lnB>
                    <a:solidFill>
                      <a:schemeClr val="tx1">
                        <a:lumMod val="75000"/>
                        <a:lumOff val="2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solidFill>
                            <a:schemeClr val="tx1">
                              <a:lumMod val="75000"/>
                              <a:lumOff val="25000"/>
                            </a:schemeClr>
                          </a:solid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tx1">
                          <a:lumMod val="75000"/>
                          <a:lumOff val="25000"/>
                        </a:schemeClr>
                      </a:solidFill>
                      <a:prstDash val="solid"/>
                      <a:round/>
                      <a:headEnd type="none" w="med" len="med"/>
                      <a:tailEnd type="none" w="med" len="med"/>
                    </a:lnB>
                    <a:solidFill>
                      <a:schemeClr val="bg1">
                        <a:lumMod val="95000"/>
                      </a:schemeClr>
                    </a:solidFill>
                  </a:tcPr>
                </a:tc>
              </a:tr>
            </a:tbl>
          </a:graphicData>
        </a:graphic>
      </p:graphicFrame>
      <p:pic>
        <p:nvPicPr>
          <p:cNvPr id="74" name="図 73"/>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3055435" y="3806045"/>
            <a:ext cx="329343" cy="329343"/>
          </a:xfrm>
          <a:prstGeom prst="rect">
            <a:avLst/>
          </a:prstGeom>
        </p:spPr>
      </p:pic>
      <p:pic>
        <p:nvPicPr>
          <p:cNvPr id="75" name="図 74"/>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3081479" y="4424799"/>
            <a:ext cx="329343" cy="329343"/>
          </a:xfrm>
          <a:prstGeom prst="rect">
            <a:avLst/>
          </a:prstGeom>
        </p:spPr>
      </p:pic>
      <p:pic>
        <p:nvPicPr>
          <p:cNvPr id="85" name="図 84"/>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3077654" y="5667342"/>
            <a:ext cx="329343" cy="329343"/>
          </a:xfrm>
          <a:prstGeom prst="rect">
            <a:avLst/>
          </a:prstGeom>
        </p:spPr>
      </p:pic>
      <p:sp>
        <p:nvSpPr>
          <p:cNvPr id="86" name="角丸四角形 85"/>
          <p:cNvSpPr/>
          <p:nvPr/>
        </p:nvSpPr>
        <p:spPr>
          <a:xfrm>
            <a:off x="2792324" y="784913"/>
            <a:ext cx="1800000" cy="288000"/>
          </a:xfrm>
          <a:prstGeom prst="roundRect">
            <a:avLst>
              <a:gd name="adj" fmla="val 50000"/>
            </a:avLst>
          </a:prstGeom>
          <a:gradFill flip="none" rotWithShape="1">
            <a:gsLst>
              <a:gs pos="0">
                <a:schemeClr val="tx1">
                  <a:lumMod val="50000"/>
                  <a:lumOff val="50000"/>
                </a:schemeClr>
              </a:gs>
              <a:gs pos="75000">
                <a:schemeClr val="tx1">
                  <a:lumMod val="75000"/>
                  <a:lumOff val="25000"/>
                </a:schemeClr>
              </a:gs>
            </a:gsLst>
            <a:lin ang="16200000" scaled="1"/>
            <a:tileRect/>
          </a:gradFill>
          <a:ln w="25400">
            <a:gradFill flip="none" rotWithShape="1">
              <a:gsLst>
                <a:gs pos="40000">
                  <a:schemeClr val="bg1">
                    <a:lumMod val="65000"/>
                  </a:schemeClr>
                </a:gs>
                <a:gs pos="60000">
                  <a:schemeClr val="tx1">
                    <a:lumMod val="65000"/>
                    <a:lumOff val="35000"/>
                  </a:schemeClr>
                </a:gs>
              </a:gsLst>
              <a:lin ang="2400000" scaled="0"/>
              <a:tileRect/>
            </a:gradFill>
          </a:ln>
          <a:effectLst>
            <a:glow rad="38100">
              <a:schemeClr val="tx1">
                <a:lumMod val="65000"/>
                <a:lumOff val="35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i="1" dirty="0">
                <a:gradFill flip="none" rotWithShape="1">
                  <a:gsLst>
                    <a:gs pos="0">
                      <a:schemeClr val="bg1"/>
                    </a:gs>
                    <a:gs pos="80000">
                      <a:schemeClr val="bg1">
                        <a:lumMod val="75000"/>
                      </a:schemeClr>
                    </a:gs>
                  </a:gsLst>
                  <a:lin ang="16200000" scaled="1"/>
                  <a:tileRect/>
                </a:gradFill>
                <a:latin typeface="チェックポイント★リベンジ" panose="02000600000000000000" pitchFamily="2" charset="-128"/>
                <a:ea typeface="チェックポイント★リベンジ" panose="02000600000000000000" pitchFamily="2" charset="-128"/>
              </a:rPr>
              <a:t>従業員データ</a:t>
            </a:r>
          </a:p>
        </p:txBody>
      </p:sp>
      <p:graphicFrame>
        <p:nvGraphicFramePr>
          <p:cNvPr id="87" name="表 86"/>
          <p:cNvGraphicFramePr>
            <a:graphicFrameLocks noGrp="1"/>
          </p:cNvGraphicFramePr>
          <p:nvPr>
            <p:extLst>
              <p:ext uri="{D42A27DB-BD31-4B8C-83A1-F6EECF244321}">
                <p14:modId xmlns:p14="http://schemas.microsoft.com/office/powerpoint/2010/main" val="2723654224"/>
              </p:ext>
            </p:extLst>
          </p:nvPr>
        </p:nvGraphicFramePr>
        <p:xfrm>
          <a:off x="7318973" y="1182664"/>
          <a:ext cx="4752000" cy="5530320"/>
        </p:xfrm>
        <a:graphic>
          <a:graphicData uri="http://schemas.openxmlformats.org/drawingml/2006/table">
            <a:tbl>
              <a:tblPr firstRow="1" bandRow="1">
                <a:tableStyleId>{5C22544A-7EE6-4342-B048-85BDC9FD1C3A}</a:tableStyleId>
              </a:tblPr>
              <a:tblGrid>
                <a:gridCol w="1080000"/>
                <a:gridCol w="1800000"/>
                <a:gridCol w="1872000"/>
              </a:tblGrid>
              <a:tr h="540000">
                <a:tc rowSpan="2">
                  <a:txBody>
                    <a:bodyPr/>
                    <a:lstStyle/>
                    <a:p>
                      <a:pPr algn="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災害時の</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algn="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徒歩出社</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algn="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可能性</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chemeClr val="tx1">
                          <a:lumMod val="75000"/>
                          <a:lumOff val="2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schemeClr>
                    </a:solidFill>
                  </a:tcPr>
                </a:tc>
                <a:tc>
                  <a:txBody>
                    <a:bodyPr/>
                    <a:lstStyle/>
                    <a:p>
                      <a:pPr algn="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自宅</a:t>
                      </a:r>
                      <a:r>
                        <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a:t>
                      </a: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会社間の距離</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chemeClr val="tx1">
                          <a:lumMod val="75000"/>
                          <a:lumOff val="2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50000"/>
                        <a:lumOff val="50000"/>
                      </a:schemeClr>
                    </a:solidFill>
                  </a:tcPr>
                </a:tc>
                <a:tc>
                  <a:txBody>
                    <a:bodyPr/>
                    <a:lstStyle/>
                    <a:p>
                      <a:pPr algn="r">
                        <a:lnSpc>
                          <a:spcPct val="100000"/>
                        </a:lnSpc>
                      </a:pPr>
                      <a:r>
                        <a:rPr kumimoji="1" lang="ja-JP" altLang="en-US" sz="1400" b="0" dirty="0" smtClean="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ｋｍ</a:t>
                      </a:r>
                      <a:endParaRPr kumimoji="1" lang="en-US" altLang="ja-JP" sz="1400" b="0" dirty="0" smtClean="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76200" cap="flat" cmpd="sng" algn="ctr">
                      <a:solidFill>
                        <a:schemeClr val="tx1">
                          <a:lumMod val="75000"/>
                          <a:lumOff val="2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540000">
                <a:tc vMerge="1">
                  <a:txBody>
                    <a:bodyPr/>
                    <a:lstStyle/>
                    <a:p>
                      <a:pPr algn="ctr">
                        <a:lnSpc>
                          <a:spcPct val="100000"/>
                        </a:lnSpc>
                      </a:pP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chemeClr val="tx1">
                          <a:lumMod val="75000"/>
                          <a:lumOff val="2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schemeClr>
                    </a:solidFill>
                  </a:tcPr>
                </a:tc>
                <a:tc>
                  <a:txBody>
                    <a:bodyPr/>
                    <a:lstStyle/>
                    <a:p>
                      <a:pPr algn="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平常時の通勤手段</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50000"/>
                        <a:lumOff val="50000"/>
                      </a:schemeClr>
                    </a:solidFill>
                  </a:tcPr>
                </a:tc>
                <a:tc>
                  <a:txBody>
                    <a:bodyPr/>
                    <a:lstStyle/>
                    <a:p>
                      <a:pPr algn="l">
                        <a:lnSpc>
                          <a:spcPct val="100000"/>
                        </a:lnSpc>
                      </a:pPr>
                      <a:endParaRPr kumimoji="1" lang="en-US" altLang="ja-JP" sz="1400" b="0" dirty="0" smtClean="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540000">
                <a:tc>
                  <a:txBody>
                    <a:bodyPr/>
                    <a:lstStyle/>
                    <a:p>
                      <a:pPr algn="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災害時に</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algn="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有効な</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algn="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資格・技能</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schemeClr>
                    </a:solidFill>
                  </a:tcPr>
                </a:tc>
                <a:tc gridSpan="2">
                  <a:txBody>
                    <a:bodyPr/>
                    <a:lstStyle/>
                    <a:p>
                      <a:pPr algn="l">
                        <a:lnSpc>
                          <a:spcPct val="150000"/>
                        </a:lnSpc>
                      </a:pPr>
                      <a:r>
                        <a:rPr kumimoji="1" lang="ja-JP" altLang="en-US" sz="1200" b="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応急処置</a:t>
                      </a:r>
                      <a:endParaRPr kumimoji="1" lang="en-US" altLang="ja-JP" sz="1200" b="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p>
                      <a:pPr algn="l">
                        <a:lnSpc>
                          <a:spcPct val="150000"/>
                        </a:lnSpc>
                      </a:pPr>
                      <a:r>
                        <a:rPr kumimoji="1" lang="ja-JP" altLang="en-US" sz="1200" b="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ＣＰＲ（心肺蘇生法）</a:t>
                      </a:r>
                      <a:endParaRPr kumimoji="1" lang="en-US" altLang="ja-JP" sz="1200" b="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p>
                      <a:pPr algn="l">
                        <a:lnSpc>
                          <a:spcPct val="150000"/>
                        </a:lnSpc>
                      </a:pPr>
                      <a:r>
                        <a:rPr kumimoji="1" lang="ja-JP" altLang="en-US" sz="1200" b="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アマチュア無線</a:t>
                      </a:r>
                      <a:endParaRPr kumimoji="1" lang="en-US" altLang="ja-JP" sz="1200" b="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p>
                      <a:pPr algn="l">
                        <a:lnSpc>
                          <a:spcPct val="150000"/>
                        </a:lnSpc>
                      </a:pPr>
                      <a:r>
                        <a:rPr kumimoji="1" lang="ja-JP" altLang="en-US" sz="1200" b="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建設・輸送機械操作</a:t>
                      </a:r>
                      <a:endParaRPr kumimoji="1" lang="en-US" altLang="ja-JP" sz="1200" b="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p>
                      <a:pPr algn="l">
                        <a:lnSpc>
                          <a:spcPct val="150000"/>
                        </a:lnSpc>
                      </a:pPr>
                      <a:r>
                        <a:rPr kumimoji="1" lang="ja-JP" altLang="en-US" sz="1200" b="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kumimoji="1" lang="en-US" altLang="ja-JP" sz="1200" b="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r>
                        <a:rPr kumimoji="1" lang="ja-JP" altLang="en-US" sz="1200" b="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操作対象：　　　　　　　　　　　　　　　　　　　　　　</a:t>
                      </a:r>
                      <a:r>
                        <a:rPr kumimoji="1" lang="en-US" altLang="ja-JP" sz="1200" b="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p>
                      <a:pPr algn="l">
                        <a:lnSpc>
                          <a:spcPct val="150000"/>
                        </a:lnSpc>
                      </a:pPr>
                      <a:r>
                        <a:rPr kumimoji="1" lang="ja-JP" altLang="en-US" sz="1200" b="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自動二輪・大型特殊車両等の運転免許</a:t>
                      </a:r>
                      <a:endParaRPr kumimoji="1" lang="en-US" altLang="ja-JP" sz="1200" b="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p>
                      <a:pPr algn="l">
                        <a:lnSpc>
                          <a:spcPct val="150000"/>
                        </a:lnSpc>
                      </a:pPr>
                      <a:r>
                        <a:rPr kumimoji="1" lang="ja-JP" altLang="en-US" sz="1200" b="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kumimoji="1" lang="en-US" altLang="ja-JP" sz="1200" b="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r>
                        <a:rPr kumimoji="1" lang="ja-JP" altLang="en-US" sz="1200" b="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操作対象：　　　　　　　　　　　　　　　　　　　　　　</a:t>
                      </a:r>
                      <a:r>
                        <a:rPr kumimoji="1" lang="en-US" altLang="ja-JP" sz="1200" b="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p>
                      <a:pPr algn="l">
                        <a:lnSpc>
                          <a:spcPct val="150000"/>
                        </a:lnSpc>
                      </a:pPr>
                      <a:r>
                        <a:rPr kumimoji="1" lang="ja-JP" altLang="en-US" sz="1200" b="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その他</a:t>
                      </a:r>
                      <a:endParaRPr kumimoji="1" lang="en-US" altLang="ja-JP" sz="1200" b="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p>
                      <a:pPr algn="l">
                        <a:lnSpc>
                          <a:spcPct val="150000"/>
                        </a:lnSpc>
                      </a:pPr>
                      <a:r>
                        <a:rPr kumimoji="1" lang="ja-JP" altLang="en-US" sz="1200" b="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kumimoji="1" lang="en-US" altLang="ja-JP" sz="1200" b="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r>
                        <a:rPr kumimoji="1" lang="ja-JP" altLang="en-US" sz="1200" b="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資格・技能：　　　　　　　　　　　　　　　　　　　　　</a:t>
                      </a:r>
                      <a:r>
                        <a:rPr kumimoji="1" lang="en-US" altLang="ja-JP" sz="1200" b="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no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hMerge="1">
                  <a:txBody>
                    <a:bodyPr/>
                    <a:lstStyle/>
                    <a:p>
                      <a:pPr algn="l">
                        <a:lnSpc>
                          <a:spcPct val="100000"/>
                        </a:lnSpc>
                      </a:pPr>
                      <a:endParaRPr kumimoji="1" lang="en-US" altLang="ja-JP" sz="1400" b="0" dirty="0" smtClean="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1890000">
                <a:tc>
                  <a:txBody>
                    <a:bodyPr/>
                    <a:lstStyle/>
                    <a:p>
                      <a:pPr algn="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備考</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tx1">
                          <a:lumMod val="75000"/>
                          <a:lumOff val="25000"/>
                        </a:schemeClr>
                      </a:solidFill>
                      <a:prstDash val="solid"/>
                      <a:round/>
                      <a:headEnd type="none" w="med" len="med"/>
                      <a:tailEnd type="none" w="med" len="med"/>
                    </a:lnB>
                    <a:solidFill>
                      <a:schemeClr val="tx1">
                        <a:lumMod val="75000"/>
                        <a:lumOff val="25000"/>
                      </a:schemeClr>
                    </a:solidFill>
                  </a:tcPr>
                </a:tc>
                <a:tc gridSpan="2">
                  <a:txBody>
                    <a:bodyPr/>
                    <a:lstStyle/>
                    <a:p>
                      <a:pPr algn="r">
                        <a:lnSpc>
                          <a:spcPct val="100000"/>
                        </a:lnSpc>
                      </a:pP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algn="r">
                        <a:lnSpc>
                          <a:spcPct val="100000"/>
                        </a:lnSpc>
                      </a:pP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algn="r">
                        <a:lnSpc>
                          <a:spcPct val="100000"/>
                        </a:lnSpc>
                      </a:pP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algn="r">
                        <a:lnSpc>
                          <a:spcPct val="100000"/>
                        </a:lnSpc>
                      </a:pP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algn="r">
                        <a:lnSpc>
                          <a:spcPct val="100000"/>
                        </a:lnSpc>
                      </a:pP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algn="r">
                        <a:lnSpc>
                          <a:spcPct val="100000"/>
                        </a:lnSpc>
                      </a:pP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algn="r">
                        <a:lnSpc>
                          <a:spcPct val="100000"/>
                        </a:lnSpc>
                      </a:pP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algn="r">
                        <a:lnSpc>
                          <a:spcPct val="100000"/>
                        </a:lnSpc>
                      </a:pP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hMerge="1">
                  <a:txBody>
                    <a:bodyPr/>
                    <a:lstStyle/>
                    <a:p>
                      <a:pPr algn="l">
                        <a:lnSpc>
                          <a:spcPct val="100000"/>
                        </a:lnSpc>
                      </a:pPr>
                      <a:endParaRPr kumimoji="1" lang="en-US" altLang="ja-JP" sz="1400" b="0" dirty="0" smtClean="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bl>
          </a:graphicData>
        </a:graphic>
      </p:graphicFrame>
      <p:sp>
        <p:nvSpPr>
          <p:cNvPr id="91" name="正方形/長方形 90"/>
          <p:cNvSpPr/>
          <p:nvPr/>
        </p:nvSpPr>
        <p:spPr>
          <a:xfrm>
            <a:off x="4592323" y="884265"/>
            <a:ext cx="7478650" cy="253916"/>
          </a:xfrm>
          <a:prstGeom prst="rect">
            <a:avLst/>
          </a:prstGeom>
        </p:spPr>
        <p:txBody>
          <a:bodyPr wrap="square">
            <a:spAutoFit/>
          </a:bodyPr>
          <a:lstStyle/>
          <a:p>
            <a:r>
              <a:rPr lang="ja-JP" altLang="en-US" sz="1050" dirty="0">
                <a:ln w="3175">
                  <a:solidFill>
                    <a:schemeClr val="tx1">
                      <a:lumMod val="75000"/>
                      <a:lumOff val="25000"/>
                    </a:schemeClr>
                  </a:solidFill>
                </a:ln>
                <a:solidFill>
                  <a:schemeClr val="tx1">
                    <a:lumMod val="75000"/>
                    <a:lumOff val="25000"/>
                  </a:schemeClr>
                </a:solidFill>
                <a:latin typeface="Square721 BT" panose="020B0504020202060204" pitchFamily="34" charset="0"/>
                <a:ea typeface="Meiryo UI" panose="020B0604030504040204" pitchFamily="50" charset="-128"/>
              </a:rPr>
              <a:t>緊急</a:t>
            </a:r>
            <a:r>
              <a:rPr lang="ja-JP" altLang="en-US" sz="1050" dirty="0" smtClean="0">
                <a:ln w="3175">
                  <a:solidFill>
                    <a:schemeClr val="tx1">
                      <a:lumMod val="75000"/>
                      <a:lumOff val="25000"/>
                    </a:schemeClr>
                  </a:solidFill>
                </a:ln>
                <a:solidFill>
                  <a:schemeClr val="tx1">
                    <a:lumMod val="75000"/>
                    <a:lumOff val="25000"/>
                  </a:schemeClr>
                </a:solidFill>
                <a:latin typeface="Square721 BT" panose="020B0504020202060204" pitchFamily="34" charset="0"/>
                <a:ea typeface="Meiryo UI" panose="020B0604030504040204" pitchFamily="50" charset="-128"/>
              </a:rPr>
              <a:t>時においても従業員と連絡を取ることができるように、従業員の情報を以下に整理する。</a:t>
            </a:r>
            <a:endParaRPr lang="en-US" altLang="ja-JP" sz="1050" dirty="0">
              <a:ln w="3175">
                <a:solidFill>
                  <a:schemeClr val="tx1">
                    <a:lumMod val="75000"/>
                    <a:lumOff val="25000"/>
                  </a:schemeClr>
                </a:solidFill>
              </a:ln>
              <a:solidFill>
                <a:schemeClr val="tx1">
                  <a:lumMod val="75000"/>
                  <a:lumOff val="25000"/>
                </a:schemeClr>
              </a:solidFill>
              <a:latin typeface="Square721 BT" panose="020B0504020202060204" pitchFamily="34" charset="0"/>
              <a:ea typeface="Meiryo UI" panose="020B0604030504040204" pitchFamily="50" charset="-128"/>
            </a:endParaRPr>
          </a:p>
        </p:txBody>
      </p:sp>
      <p:sp>
        <p:nvSpPr>
          <p:cNvPr id="88" name="テキスト ボックス 87"/>
          <p:cNvSpPr txBox="1"/>
          <p:nvPr/>
        </p:nvSpPr>
        <p:spPr>
          <a:xfrm>
            <a:off x="3889965" y="234404"/>
            <a:ext cx="2309610" cy="338554"/>
          </a:xfrm>
          <a:prstGeom prst="rect">
            <a:avLst/>
          </a:prstGeom>
          <a:noFill/>
        </p:spPr>
        <p:txBody>
          <a:bodyPr wrap="square" rtlCol="0">
            <a:spAutoFit/>
          </a:bodyPr>
          <a:lstStyle/>
          <a:p>
            <a:r>
              <a:rPr kumimoji="1" lang="zh-TW" altLang="en-US" sz="1600" dirty="0" smtClean="0">
                <a:ln w="3175">
                  <a:solidFill>
                    <a:schemeClr val="bg1"/>
                  </a:solidFill>
                </a:ln>
                <a:solidFill>
                  <a:schemeClr val="bg1"/>
                </a:solidFill>
                <a:latin typeface="Meiryo UI" panose="020B0604030504040204" pitchFamily="50" charset="-128"/>
                <a:ea typeface="Meiryo UI" panose="020B0604030504040204" pitchFamily="50" charset="-128"/>
              </a:rPr>
              <a:t>事業継続計画</a:t>
            </a:r>
            <a:endParaRPr kumimoji="1" lang="ja-JP" altLang="en-US" sz="1600" dirty="0">
              <a:ln w="3175">
                <a:solidFill>
                  <a:schemeClr val="bg1"/>
                </a:solidFill>
              </a:ln>
              <a:solidFill>
                <a:schemeClr val="bg1"/>
              </a:solidFill>
              <a:latin typeface="Meiryo UI" panose="020B0604030504040204" pitchFamily="50" charset="-128"/>
              <a:ea typeface="Meiryo UI" panose="020B0604030504040204" pitchFamily="50" charset="-128"/>
            </a:endParaRPr>
          </a:p>
        </p:txBody>
      </p:sp>
      <p:sp>
        <p:nvSpPr>
          <p:cNvPr id="90" name="正方形/長方形 89"/>
          <p:cNvSpPr/>
          <p:nvPr/>
        </p:nvSpPr>
        <p:spPr>
          <a:xfrm>
            <a:off x="11831997" y="6498000"/>
            <a:ext cx="360000" cy="360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latin typeface="Square721 BT" panose="020B0504020202060204" pitchFamily="34" charset="0"/>
              </a:rPr>
              <a:t>00</a:t>
            </a:r>
            <a:endParaRPr kumimoji="1" lang="ja-JP" altLang="en-US" sz="1000" dirty="0">
              <a:latin typeface="Square721 BT" panose="020B0504020202060204" pitchFamily="34" charset="0"/>
            </a:endParaRPr>
          </a:p>
        </p:txBody>
      </p:sp>
      <p:sp>
        <p:nvSpPr>
          <p:cNvPr id="92" name="正方形/長方形 91"/>
          <p:cNvSpPr/>
          <p:nvPr/>
        </p:nvSpPr>
        <p:spPr>
          <a:xfrm>
            <a:off x="25620" y="3263150"/>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latin typeface="Square721 BT" panose="020B0504020202060204" pitchFamily="34" charset="0"/>
                <a:cs typeface="Arial" panose="020B0604020202020204" pitchFamily="34" charset="0"/>
              </a:rPr>
              <a:t>BCP </a:t>
            </a:r>
            <a:r>
              <a:rPr lang="en-US" altLang="ja-JP" sz="1200" dirty="0" smtClean="0">
                <a:latin typeface="Square721 BT" panose="020B0504020202060204" pitchFamily="34" charset="0"/>
                <a:cs typeface="Arial" panose="020B0604020202020204" pitchFamily="34" charset="0"/>
              </a:rPr>
              <a:t>C</a:t>
            </a:r>
            <a:r>
              <a:rPr lang="en-US" altLang="ja-JP" sz="1200" dirty="0">
                <a:latin typeface="Square721 BT" panose="020B0504020202060204" pitchFamily="34" charset="0"/>
                <a:cs typeface="Arial" panose="020B0604020202020204" pitchFamily="34" charset="0"/>
              </a:rPr>
              <a:t>ONTENTS</a:t>
            </a:r>
            <a:endParaRPr kumimoji="1" lang="ja-JP" altLang="en-US" sz="1200" dirty="0">
              <a:latin typeface="Square721 BT" panose="020B0504020202060204" pitchFamily="34" charset="0"/>
              <a:cs typeface="Arial" panose="020B0604020202020204" pitchFamily="34" charset="0"/>
            </a:endParaRPr>
          </a:p>
        </p:txBody>
      </p:sp>
      <p:grpSp>
        <p:nvGrpSpPr>
          <p:cNvPr id="99" name="グループ化 98"/>
          <p:cNvGrpSpPr/>
          <p:nvPr/>
        </p:nvGrpSpPr>
        <p:grpSpPr>
          <a:xfrm>
            <a:off x="0" y="3427177"/>
            <a:ext cx="2251471" cy="3403220"/>
            <a:chOff x="0" y="1053600"/>
            <a:chExt cx="2251471" cy="3403220"/>
          </a:xfrm>
        </p:grpSpPr>
        <p:grpSp>
          <p:nvGrpSpPr>
            <p:cNvPr id="100" name="グループ化 99"/>
            <p:cNvGrpSpPr/>
            <p:nvPr/>
          </p:nvGrpSpPr>
          <p:grpSpPr>
            <a:xfrm>
              <a:off x="0" y="1053600"/>
              <a:ext cx="2251471" cy="523220"/>
              <a:chOff x="-20335" y="1287374"/>
              <a:chExt cx="2251471" cy="523220"/>
            </a:xfrm>
          </p:grpSpPr>
          <p:sp>
            <p:nvSpPr>
              <p:cNvPr id="116" name="正方形/長方形 115"/>
              <p:cNvSpPr/>
              <p:nvPr/>
            </p:nvSpPr>
            <p:spPr>
              <a:xfrm>
                <a:off x="-20335" y="1356157"/>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rgbClr val="595959"/>
                    </a:solidFill>
                    <a:latin typeface="HGP創英角ｺﾞｼｯｸUB" panose="020B0900000000000000" pitchFamily="50" charset="-128"/>
                    <a:ea typeface="HGP創英角ｺﾞｼｯｸUB" panose="020B0900000000000000" pitchFamily="50" charset="-128"/>
                  </a:rPr>
                  <a:t>	</a:t>
                </a:r>
                <a:r>
                  <a:rPr kumimoji="1" lang="ja-JP" altLang="en-US" sz="1200" dirty="0" smtClean="0">
                    <a:solidFill>
                      <a:srgbClr val="595959"/>
                    </a:solidFill>
                    <a:latin typeface="HGP創英角ｺﾞｼｯｸUB" panose="020B0900000000000000" pitchFamily="50" charset="-128"/>
                    <a:ea typeface="HGP創英角ｺﾞｼｯｸUB" panose="020B0900000000000000" pitchFamily="50" charset="-128"/>
                  </a:rPr>
                  <a:t>基本情報</a:t>
                </a:r>
                <a:endParaRPr kumimoji="1" lang="ja-JP" altLang="en-US" sz="1200" dirty="0">
                  <a:solidFill>
                    <a:srgbClr val="595959"/>
                  </a:solidFill>
                  <a:latin typeface="HGP創英角ｺﾞｼｯｸUB" panose="020B0900000000000000" pitchFamily="50" charset="-128"/>
                  <a:ea typeface="HGP創英角ｺﾞｼｯｸUB" panose="020B0900000000000000" pitchFamily="50" charset="-128"/>
                </a:endParaRPr>
              </a:p>
            </p:txBody>
          </p:sp>
          <p:sp>
            <p:nvSpPr>
              <p:cNvPr id="117" name="テキスト ボックス 116"/>
              <p:cNvSpPr txBox="1"/>
              <p:nvPr/>
            </p:nvSpPr>
            <p:spPr>
              <a:xfrm>
                <a:off x="36000" y="1287374"/>
                <a:ext cx="453970" cy="523220"/>
              </a:xfrm>
              <a:prstGeom prst="rect">
                <a:avLst/>
              </a:prstGeom>
              <a:noFill/>
            </p:spPr>
            <p:txBody>
              <a:bodyPr wrap="none" rtlCol="0">
                <a:spAutoFit/>
              </a:bodyPr>
              <a:lstStyle/>
              <a:p>
                <a:r>
                  <a:rPr kumimoji="1" lang="ja-JP" altLang="en-US" sz="2800" dirty="0" smtClean="0">
                    <a:solidFill>
                      <a:srgbClr val="595959"/>
                    </a:solidFill>
                    <a:latin typeface="HGP創英角ｺﾞｼｯｸUB" panose="020B0900000000000000" pitchFamily="50" charset="-128"/>
                    <a:ea typeface="HGP創英角ｺﾞｼｯｸUB" panose="020B0900000000000000" pitchFamily="50" charset="-128"/>
                  </a:rPr>
                  <a:t>１</a:t>
                </a:r>
                <a:endParaRPr kumimoji="1" lang="ja-JP" altLang="en-US" sz="2800" dirty="0">
                  <a:solidFill>
                    <a:srgbClr val="595959"/>
                  </a:solidFill>
                  <a:latin typeface="HGP創英角ｺﾞｼｯｸUB" panose="020B0900000000000000" pitchFamily="50" charset="-128"/>
                  <a:ea typeface="HGP創英角ｺﾞｼｯｸUB" panose="020B0900000000000000" pitchFamily="50" charset="-128"/>
                </a:endParaRPr>
              </a:p>
            </p:txBody>
          </p:sp>
        </p:grpSp>
        <p:sp>
          <p:nvSpPr>
            <p:cNvPr id="101" name="テキスト ボックス 100"/>
            <p:cNvSpPr txBox="1"/>
            <p:nvPr/>
          </p:nvSpPr>
          <p:spPr>
            <a:xfrm>
              <a:off x="114043" y="1485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02" name="正方形/長方形 101"/>
            <p:cNvSpPr/>
            <p:nvPr/>
          </p:nvSpPr>
          <p:spPr>
            <a:xfrm>
              <a:off x="0" y="1698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連絡先</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3" name="テキスト ボックス 102"/>
            <p:cNvSpPr txBox="1"/>
            <p:nvPr/>
          </p:nvSpPr>
          <p:spPr>
            <a:xfrm>
              <a:off x="56335" y="1629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２</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4" name="テキスト ボックス 103"/>
            <p:cNvSpPr txBox="1"/>
            <p:nvPr/>
          </p:nvSpPr>
          <p:spPr>
            <a:xfrm>
              <a:off x="114043" y="2061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05" name="正方形/長方形 104"/>
            <p:cNvSpPr/>
            <p:nvPr/>
          </p:nvSpPr>
          <p:spPr>
            <a:xfrm>
              <a:off x="0" y="2274383"/>
              <a:ext cx="2251471" cy="41168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bg1"/>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bg1"/>
                  </a:solidFill>
                  <a:latin typeface="HGP創英角ｺﾞｼｯｸUB" panose="020B0900000000000000" pitchFamily="50" charset="-128"/>
                  <a:ea typeface="HGP創英角ｺﾞｼｯｸUB" panose="020B0900000000000000" pitchFamily="50" charset="-128"/>
                </a:rPr>
                <a:t>会社・従業員</a:t>
              </a:r>
              <a:endParaRPr lang="en-US" altLang="ja-JP" sz="1200" dirty="0" smtClean="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06" name="テキスト ボックス 105"/>
            <p:cNvSpPr txBox="1"/>
            <p:nvPr/>
          </p:nvSpPr>
          <p:spPr>
            <a:xfrm>
              <a:off x="56335" y="2205600"/>
              <a:ext cx="453970" cy="523220"/>
            </a:xfrm>
            <a:prstGeom prst="rect">
              <a:avLst/>
            </a:prstGeom>
            <a:noFill/>
          </p:spPr>
          <p:txBody>
            <a:bodyPr wrap="none" rtlCol="0">
              <a:spAutoFit/>
            </a:bodyPr>
            <a:lstStyle/>
            <a:p>
              <a:r>
                <a:rPr lang="ja-JP" altLang="en-US" sz="2800" dirty="0" smtClean="0">
                  <a:solidFill>
                    <a:schemeClr val="bg1"/>
                  </a:solidFill>
                  <a:latin typeface="HGP創英角ｺﾞｼｯｸUB" panose="020B0900000000000000" pitchFamily="50" charset="-128"/>
                  <a:ea typeface="HGP創英角ｺﾞｼｯｸUB" panose="020B0900000000000000" pitchFamily="50" charset="-128"/>
                </a:rPr>
                <a:t>３</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07" name="テキスト ボックス 106"/>
            <p:cNvSpPr txBox="1"/>
            <p:nvPr/>
          </p:nvSpPr>
          <p:spPr>
            <a:xfrm>
              <a:off x="114043" y="2637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08" name="正方形/長方形 107"/>
            <p:cNvSpPr/>
            <p:nvPr/>
          </p:nvSpPr>
          <p:spPr>
            <a:xfrm>
              <a:off x="0" y="2850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顧客・</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取引</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9" name="テキスト ボックス 108"/>
            <p:cNvSpPr txBox="1"/>
            <p:nvPr/>
          </p:nvSpPr>
          <p:spPr>
            <a:xfrm>
              <a:off x="56335" y="2781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４</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0" name="テキスト ボックス 109"/>
            <p:cNvSpPr txBox="1"/>
            <p:nvPr/>
          </p:nvSpPr>
          <p:spPr>
            <a:xfrm>
              <a:off x="114043" y="3213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11" name="正方形/長方形 110"/>
            <p:cNvSpPr/>
            <p:nvPr/>
          </p:nvSpPr>
          <p:spPr>
            <a:xfrm>
              <a:off x="0" y="3426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資源</a:t>
              </a:r>
              <a:r>
                <a:rPr kumimoji="1"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供給</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2" name="テキスト ボックス 111"/>
            <p:cNvSpPr txBox="1"/>
            <p:nvPr/>
          </p:nvSpPr>
          <p:spPr>
            <a:xfrm>
              <a:off x="56335" y="3357600"/>
              <a:ext cx="453970" cy="523220"/>
            </a:xfrm>
            <a:prstGeom prst="rect">
              <a:avLst/>
            </a:prstGeom>
            <a:noFill/>
          </p:spPr>
          <p:txBody>
            <a:bodyPr wrap="none" rtlCol="0">
              <a:spAutoFit/>
            </a:bodyPr>
            <a:lstStyle/>
            <a:p>
              <a:r>
                <a:rPr kumimoji="1"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５</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3" name="テキスト ボックス 112"/>
            <p:cNvSpPr txBox="1"/>
            <p:nvPr/>
          </p:nvSpPr>
          <p:spPr>
            <a:xfrm>
              <a:off x="114043" y="3789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14" name="正方形/長方形 113"/>
            <p:cNvSpPr/>
            <p:nvPr/>
          </p:nvSpPr>
          <p:spPr>
            <a:xfrm>
              <a:off x="0" y="4002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避難・防災</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5" name="テキスト ボックス 114"/>
            <p:cNvSpPr txBox="1"/>
            <p:nvPr/>
          </p:nvSpPr>
          <p:spPr>
            <a:xfrm>
              <a:off x="56335" y="3933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６</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grpSp>
      <p:sp>
        <p:nvSpPr>
          <p:cNvPr id="118" name="正方形/長方形 117"/>
          <p:cNvSpPr/>
          <p:nvPr/>
        </p:nvSpPr>
        <p:spPr>
          <a:xfrm>
            <a:off x="25620" y="28566"/>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latin typeface="Square721 BT" panose="020B0504020202060204" pitchFamily="34" charset="0"/>
                <a:cs typeface="Arial" panose="020B0604020202020204" pitchFamily="34" charset="0"/>
              </a:rPr>
              <a:t>BCP</a:t>
            </a:r>
            <a:r>
              <a:rPr lang="ja-JP" altLang="en-US" sz="1200" dirty="0">
                <a:latin typeface="Square721 BT" panose="020B0504020202060204" pitchFamily="34" charset="0"/>
                <a:cs typeface="Arial" panose="020B0604020202020204" pitchFamily="34" charset="0"/>
              </a:rPr>
              <a:t> </a:t>
            </a:r>
            <a:r>
              <a:rPr lang="en-US" altLang="ja-JP" sz="1200" dirty="0" smtClean="0">
                <a:latin typeface="Square721 BT" panose="020B0504020202060204" pitchFamily="34" charset="0"/>
                <a:cs typeface="Arial" panose="020B0604020202020204" pitchFamily="34" charset="0"/>
              </a:rPr>
              <a:t>DATA</a:t>
            </a:r>
            <a:endParaRPr kumimoji="1" lang="ja-JP" altLang="en-US" sz="1200" dirty="0">
              <a:latin typeface="Square721 BT" panose="020B0504020202060204" pitchFamily="34" charset="0"/>
              <a:cs typeface="Arial" panose="020B0604020202020204" pitchFamily="34" charset="0"/>
            </a:endParaRPr>
          </a:p>
        </p:txBody>
      </p:sp>
      <p:grpSp>
        <p:nvGrpSpPr>
          <p:cNvPr id="119" name="グループ化 118"/>
          <p:cNvGrpSpPr/>
          <p:nvPr/>
        </p:nvGrpSpPr>
        <p:grpSpPr>
          <a:xfrm>
            <a:off x="25620" y="256944"/>
            <a:ext cx="2448000" cy="288000"/>
            <a:chOff x="25620" y="297658"/>
            <a:chExt cx="2448000" cy="288000"/>
          </a:xfrm>
        </p:grpSpPr>
        <p:sp>
          <p:nvSpPr>
            <p:cNvPr id="120" name="角丸四角形 119"/>
            <p:cNvSpPr/>
            <p:nvPr/>
          </p:nvSpPr>
          <p:spPr>
            <a:xfrm>
              <a:off x="25620" y="297658"/>
              <a:ext cx="2448000" cy="288000"/>
            </a:xfrm>
            <a:prstGeom prst="roundRect">
              <a:avLst>
                <a:gd name="adj" fmla="val 0"/>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r>
                <a:rPr lang="ja-JP" altLang="en-US" sz="900" dirty="0" smtClean="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rPr>
                <a:t>年　　　　　月　　　　　日</a:t>
              </a:r>
              <a:endParaRPr kumimoji="1" lang="ja-JP" altLang="en-US" sz="900" dirty="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21" name="角丸四角形 120"/>
            <p:cNvSpPr/>
            <p:nvPr/>
          </p:nvSpPr>
          <p:spPr>
            <a:xfrm>
              <a:off x="58418" y="369658"/>
              <a:ext cx="576000" cy="144000"/>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kumimoji="1" lang="ja-JP" altLang="en-US" sz="900" dirty="0" smtClean="0">
                  <a:ln w="3175">
                    <a:solidFill>
                      <a:schemeClr val="bg1"/>
                    </a:solidFill>
                  </a:ln>
                  <a:latin typeface="Meiryo UI" panose="020B0604030504040204" pitchFamily="50" charset="-128"/>
                  <a:ea typeface="Meiryo UI" panose="020B0604030504040204" pitchFamily="50" charset="-128"/>
                </a:rPr>
                <a:t>改訂日</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grpSp>
        <p:nvGrpSpPr>
          <p:cNvPr id="76" name="グループ化 75"/>
          <p:cNvGrpSpPr/>
          <p:nvPr/>
        </p:nvGrpSpPr>
        <p:grpSpPr>
          <a:xfrm>
            <a:off x="-31844" y="549542"/>
            <a:ext cx="2616547" cy="307777"/>
            <a:chOff x="-31844" y="549542"/>
            <a:chExt cx="2616547" cy="307777"/>
          </a:xfrm>
        </p:grpSpPr>
        <p:sp>
          <p:nvSpPr>
            <p:cNvPr id="77" name="角丸四角形 76"/>
            <p:cNvSpPr/>
            <p:nvPr/>
          </p:nvSpPr>
          <p:spPr>
            <a:xfrm>
              <a:off x="25619" y="581221"/>
              <a:ext cx="2448000" cy="205200"/>
            </a:xfrm>
            <a:prstGeom prst="roundRect">
              <a:avLst>
                <a:gd name="adj" fmla="val 15127"/>
              </a:avLst>
            </a:prstGeom>
            <a:solidFill>
              <a:srgbClr val="FF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8" name="グループ化 77"/>
            <p:cNvGrpSpPr/>
            <p:nvPr/>
          </p:nvGrpSpPr>
          <p:grpSpPr>
            <a:xfrm>
              <a:off x="-31844" y="549542"/>
              <a:ext cx="2616547" cy="307777"/>
              <a:chOff x="-31843" y="549542"/>
              <a:chExt cx="2555100" cy="307777"/>
            </a:xfrm>
          </p:grpSpPr>
          <p:sp>
            <p:nvSpPr>
              <p:cNvPr id="79" name="テキスト ボックス 78"/>
              <p:cNvSpPr txBox="1"/>
              <p:nvPr/>
            </p:nvSpPr>
            <p:spPr>
              <a:xfrm>
                <a:off x="153617" y="584648"/>
                <a:ext cx="2369640" cy="200055"/>
              </a:xfrm>
              <a:prstGeom prst="rect">
                <a:avLst/>
              </a:prstGeom>
              <a:noFill/>
            </p:spPr>
            <p:txBody>
              <a:bodyPr wrap="square" rtlCol="0">
                <a:spAutoFit/>
              </a:bodyPr>
              <a:lstStyle/>
              <a:p>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事業者・</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BCP</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代表・避難所を「スライド</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3</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」からコピーしてください</a:t>
                </a:r>
                <a:endParaRPr kumimoji="1"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endParaRPr>
              </a:p>
            </p:txBody>
          </p:sp>
          <p:sp>
            <p:nvSpPr>
              <p:cNvPr id="80" name="テキスト ボックス 79"/>
              <p:cNvSpPr txBox="1"/>
              <p:nvPr/>
            </p:nvSpPr>
            <p:spPr>
              <a:xfrm>
                <a:off x="-31843" y="549542"/>
                <a:ext cx="344966" cy="307777"/>
              </a:xfrm>
              <a:prstGeom prst="rect">
                <a:avLst/>
              </a:prstGeom>
              <a:noFill/>
            </p:spPr>
            <p:txBody>
              <a:bodyPr wrap="none" rtlCol="0">
                <a:spAutoFit/>
              </a:bodyPr>
              <a:lstStyle/>
              <a:p>
                <a:r>
                  <a:rPr kumimoji="1" lang="ja-JP" altLang="en-US" sz="1400" dirty="0" smtClean="0">
                    <a:solidFill>
                      <a:schemeClr val="bg1"/>
                    </a:solidFill>
                    <a:sym typeface="Wingdings 3" panose="05040102010807070707" pitchFamily="18" charset="2"/>
                  </a:rPr>
                  <a:t></a:t>
                </a:r>
                <a:endParaRPr kumimoji="1" lang="ja-JP" altLang="en-US" sz="1400" dirty="0">
                  <a:solidFill>
                    <a:schemeClr val="bg1"/>
                  </a:solidFill>
                </a:endParaRPr>
              </a:p>
            </p:txBody>
          </p:sp>
        </p:grpSp>
      </p:grpSp>
    </p:spTree>
    <p:extLst>
      <p:ext uri="{BB962C8B-B14F-4D97-AF65-F5344CB8AC3E}">
        <p14:creationId xmlns:p14="http://schemas.microsoft.com/office/powerpoint/2010/main" val="28731933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p:cNvGrpSpPr/>
          <p:nvPr/>
        </p:nvGrpSpPr>
        <p:grpSpPr>
          <a:xfrm>
            <a:off x="2537447" y="-57699"/>
            <a:ext cx="9693742" cy="876879"/>
            <a:chOff x="2521408" y="-21553"/>
            <a:chExt cx="9672475" cy="876879"/>
          </a:xfrm>
        </p:grpSpPr>
        <p:sp>
          <p:nvSpPr>
            <p:cNvPr id="2" name="ホームベース 1"/>
            <p:cNvSpPr/>
            <p:nvPr/>
          </p:nvSpPr>
          <p:spPr>
            <a:xfrm>
              <a:off x="2521408" y="104548"/>
              <a:ext cx="4842000" cy="648000"/>
            </a:xfrm>
            <a:prstGeom prst="homePlate">
              <a:avLst/>
            </a:prstGeom>
            <a:solidFill>
              <a:schemeClr val="accent5"/>
            </a:solidFill>
            <a:ln w="63500">
              <a:gradFill flip="none" rotWithShape="1">
                <a:gsLst>
                  <a:gs pos="70000">
                    <a:schemeClr val="bg1">
                      <a:lumMod val="75000"/>
                    </a:schemeClr>
                  </a:gs>
                  <a:gs pos="40000">
                    <a:schemeClr val="bg1"/>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2521408" y="24329"/>
              <a:ext cx="1176381" cy="830997"/>
            </a:xfrm>
            <a:prstGeom prst="rect">
              <a:avLst/>
            </a:prstGeom>
            <a:noFill/>
          </p:spPr>
          <p:txBody>
            <a:bodyPr wrap="none" rtlCol="0">
              <a:spAutoFit/>
            </a:bodyPr>
            <a:lstStyle/>
            <a:p>
              <a:r>
                <a:rPr kumimoji="1" lang="en-US" altLang="ja-JP" sz="4800" b="1" dirty="0" smtClean="0">
                  <a:solidFill>
                    <a:schemeClr val="bg1"/>
                  </a:solidFill>
                  <a:latin typeface="Arial" panose="020B0604020202020204" pitchFamily="34" charset="0"/>
                  <a:cs typeface="Arial" panose="020B0604020202020204" pitchFamily="34" charset="0"/>
                </a:rPr>
                <a:t>BCP</a:t>
              </a:r>
              <a:endParaRPr kumimoji="1" lang="ja-JP" altLang="en-US" sz="4800" b="1" dirty="0">
                <a:solidFill>
                  <a:schemeClr val="bg1"/>
                </a:solidFill>
                <a:latin typeface="Arial" panose="020B0604020202020204" pitchFamily="34" charset="0"/>
                <a:cs typeface="Arial" panose="020B0604020202020204" pitchFamily="34" charset="0"/>
              </a:endParaRPr>
            </a:p>
          </p:txBody>
        </p:sp>
        <p:sp>
          <p:nvSpPr>
            <p:cNvPr id="16" name="ホームベース 15"/>
            <p:cNvSpPr/>
            <p:nvPr/>
          </p:nvSpPr>
          <p:spPr>
            <a:xfrm flipH="1">
              <a:off x="7351883" y="104548"/>
              <a:ext cx="4842000" cy="648000"/>
            </a:xfrm>
            <a:prstGeom prst="homePlate">
              <a:avLst/>
            </a:prstGeom>
            <a:solidFill>
              <a:schemeClr val="tx1">
                <a:lumMod val="75000"/>
                <a:lumOff val="25000"/>
              </a:schemeClr>
            </a:solidFill>
            <a:ln w="63500">
              <a:gradFill flip="none" rotWithShape="1">
                <a:gsLst>
                  <a:gs pos="40000">
                    <a:schemeClr val="accent1">
                      <a:lumMod val="5000"/>
                      <a:lumOff val="95000"/>
                    </a:schemeClr>
                  </a:gs>
                  <a:gs pos="70000">
                    <a:schemeClr val="bg1">
                      <a:lumMod val="75000"/>
                    </a:scheme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9101048" y="121818"/>
              <a:ext cx="2492694" cy="584775"/>
            </a:xfrm>
            <a:prstGeom prst="rect">
              <a:avLst/>
            </a:prstGeom>
            <a:noFill/>
          </p:spPr>
          <p:txBody>
            <a:bodyPr wrap="square" rtlCol="0">
              <a:spAutoFit/>
            </a:bodyPr>
            <a:lstStyle/>
            <a:p>
              <a:pPr algn="r"/>
              <a:r>
                <a:rPr lang="ja-JP" altLang="en-US" sz="3200" dirty="0">
                  <a:solidFill>
                    <a:schemeClr val="bg1"/>
                  </a:solidFill>
                  <a:latin typeface="HGP創英角ｺﾞｼｯｸUB" panose="020B0900000000000000" pitchFamily="50" charset="-128"/>
                  <a:ea typeface="HGP創英角ｺﾞｼｯｸUB" panose="020B0900000000000000" pitchFamily="50" charset="-128"/>
                </a:rPr>
                <a:t>顧客</a:t>
              </a:r>
              <a:r>
                <a:rPr lang="ja-JP" altLang="en-US" sz="3200" dirty="0" smtClean="0">
                  <a:solidFill>
                    <a:schemeClr val="bg1"/>
                  </a:solidFill>
                  <a:latin typeface="HGP創英角ｺﾞｼｯｸUB" panose="020B0900000000000000" pitchFamily="50" charset="-128"/>
                  <a:ea typeface="HGP創英角ｺﾞｼｯｸUB" panose="020B0900000000000000" pitchFamily="50" charset="-128"/>
                </a:rPr>
                <a:t>・取引</a:t>
              </a:r>
              <a:endPar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67" name="テキスト ボックス 66"/>
            <p:cNvSpPr txBox="1"/>
            <p:nvPr/>
          </p:nvSpPr>
          <p:spPr>
            <a:xfrm>
              <a:off x="11510535" y="-21553"/>
              <a:ext cx="669890" cy="830997"/>
            </a:xfrm>
            <a:prstGeom prst="rect">
              <a:avLst/>
            </a:prstGeom>
            <a:noFill/>
          </p:spPr>
          <p:txBody>
            <a:bodyPr wrap="square" rtlCol="0">
              <a:spAutoFit/>
            </a:bodyPr>
            <a:lstStyle/>
            <a:p>
              <a:pPr algn="ctr"/>
              <a:r>
                <a:rPr lang="ja-JP" altLang="en-US" sz="4800" dirty="0">
                  <a:solidFill>
                    <a:schemeClr val="bg1"/>
                  </a:solidFill>
                  <a:latin typeface="HGP創英角ｺﾞｼｯｸUB" panose="020B0900000000000000" pitchFamily="50" charset="-128"/>
                  <a:ea typeface="HGP創英角ｺﾞｼｯｸUB" panose="020B0900000000000000" pitchFamily="50" charset="-128"/>
                </a:rPr>
                <a:t>４</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6" name="正方形/長方形 5"/>
          <p:cNvSpPr/>
          <p:nvPr/>
        </p:nvSpPr>
        <p:spPr>
          <a:xfrm>
            <a:off x="0" y="-21552"/>
            <a:ext cx="2551888" cy="6879552"/>
          </a:xfrm>
          <a:prstGeom prst="rect">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9"/>
          <p:cNvGrpSpPr/>
          <p:nvPr/>
        </p:nvGrpSpPr>
        <p:grpSpPr>
          <a:xfrm>
            <a:off x="0" y="3427177"/>
            <a:ext cx="2251471" cy="3403220"/>
            <a:chOff x="0" y="1053600"/>
            <a:chExt cx="2251471" cy="3403220"/>
          </a:xfrm>
        </p:grpSpPr>
        <p:grpSp>
          <p:nvGrpSpPr>
            <p:cNvPr id="23" name="グループ化 22"/>
            <p:cNvGrpSpPr/>
            <p:nvPr/>
          </p:nvGrpSpPr>
          <p:grpSpPr>
            <a:xfrm>
              <a:off x="0" y="1053600"/>
              <a:ext cx="2251471" cy="523220"/>
              <a:chOff x="-20335" y="1287374"/>
              <a:chExt cx="2251471" cy="523220"/>
            </a:xfrm>
          </p:grpSpPr>
          <p:sp>
            <p:nvSpPr>
              <p:cNvPr id="20" name="正方形/長方形 19"/>
              <p:cNvSpPr/>
              <p:nvPr/>
            </p:nvSpPr>
            <p:spPr>
              <a:xfrm>
                <a:off x="-20335" y="1356157"/>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rgbClr val="595959"/>
                    </a:solidFill>
                    <a:latin typeface="HGP創英角ｺﾞｼｯｸUB" panose="020B0900000000000000" pitchFamily="50" charset="-128"/>
                    <a:ea typeface="HGP創英角ｺﾞｼｯｸUB" panose="020B0900000000000000" pitchFamily="50" charset="-128"/>
                  </a:rPr>
                  <a:t>	</a:t>
                </a:r>
                <a:r>
                  <a:rPr kumimoji="1" lang="ja-JP" altLang="en-US" sz="1200" dirty="0" smtClean="0">
                    <a:solidFill>
                      <a:srgbClr val="595959"/>
                    </a:solidFill>
                    <a:latin typeface="HGP創英角ｺﾞｼｯｸUB" panose="020B0900000000000000" pitchFamily="50" charset="-128"/>
                    <a:ea typeface="HGP創英角ｺﾞｼｯｸUB" panose="020B0900000000000000" pitchFamily="50" charset="-128"/>
                  </a:rPr>
                  <a:t>基本情報</a:t>
                </a:r>
                <a:endParaRPr kumimoji="1" lang="ja-JP" altLang="en-US" sz="1200" dirty="0">
                  <a:solidFill>
                    <a:srgbClr val="595959"/>
                  </a:solidFill>
                  <a:latin typeface="HGP創英角ｺﾞｼｯｸUB" panose="020B0900000000000000" pitchFamily="50" charset="-128"/>
                  <a:ea typeface="HGP創英角ｺﾞｼｯｸUB" panose="020B0900000000000000" pitchFamily="50" charset="-128"/>
                </a:endParaRPr>
              </a:p>
            </p:txBody>
          </p:sp>
          <p:sp>
            <p:nvSpPr>
              <p:cNvPr id="21" name="テキスト ボックス 20"/>
              <p:cNvSpPr txBox="1"/>
              <p:nvPr/>
            </p:nvSpPr>
            <p:spPr>
              <a:xfrm>
                <a:off x="36000" y="1287374"/>
                <a:ext cx="453970" cy="523220"/>
              </a:xfrm>
              <a:prstGeom prst="rect">
                <a:avLst/>
              </a:prstGeom>
              <a:noFill/>
            </p:spPr>
            <p:txBody>
              <a:bodyPr wrap="none" rtlCol="0">
                <a:spAutoFit/>
              </a:bodyPr>
              <a:lstStyle/>
              <a:p>
                <a:r>
                  <a:rPr kumimoji="1" lang="ja-JP" altLang="en-US" sz="2800" dirty="0" smtClean="0">
                    <a:solidFill>
                      <a:srgbClr val="595959"/>
                    </a:solidFill>
                    <a:latin typeface="HGP創英角ｺﾞｼｯｸUB" panose="020B0900000000000000" pitchFamily="50" charset="-128"/>
                    <a:ea typeface="HGP創英角ｺﾞｼｯｸUB" panose="020B0900000000000000" pitchFamily="50" charset="-128"/>
                  </a:rPr>
                  <a:t>１</a:t>
                </a:r>
                <a:endParaRPr kumimoji="1" lang="ja-JP" altLang="en-US" sz="2800" dirty="0">
                  <a:solidFill>
                    <a:srgbClr val="595959"/>
                  </a:solidFill>
                  <a:latin typeface="HGP創英角ｺﾞｼｯｸUB" panose="020B0900000000000000" pitchFamily="50" charset="-128"/>
                  <a:ea typeface="HGP創英角ｺﾞｼｯｸUB" panose="020B0900000000000000" pitchFamily="50" charset="-128"/>
                </a:endParaRPr>
              </a:p>
            </p:txBody>
          </p:sp>
        </p:grpSp>
        <p:sp>
          <p:nvSpPr>
            <p:cNvPr id="28" name="テキスト ボックス 27"/>
            <p:cNvSpPr txBox="1"/>
            <p:nvPr/>
          </p:nvSpPr>
          <p:spPr>
            <a:xfrm>
              <a:off x="114043" y="1485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33" name="正方形/長方形 32"/>
            <p:cNvSpPr/>
            <p:nvPr/>
          </p:nvSpPr>
          <p:spPr>
            <a:xfrm>
              <a:off x="0" y="1698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連絡先</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34" name="テキスト ボックス 33"/>
            <p:cNvSpPr txBox="1"/>
            <p:nvPr/>
          </p:nvSpPr>
          <p:spPr>
            <a:xfrm>
              <a:off x="56335" y="1629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２</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32" name="テキスト ボックス 31"/>
            <p:cNvSpPr txBox="1"/>
            <p:nvPr/>
          </p:nvSpPr>
          <p:spPr>
            <a:xfrm>
              <a:off x="114043" y="2061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39" name="正方形/長方形 38"/>
            <p:cNvSpPr/>
            <p:nvPr/>
          </p:nvSpPr>
          <p:spPr>
            <a:xfrm>
              <a:off x="0" y="2274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会社・従業員</a:t>
              </a:r>
              <a:endParaRPr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40" name="テキスト ボックス 39"/>
            <p:cNvSpPr txBox="1"/>
            <p:nvPr/>
          </p:nvSpPr>
          <p:spPr>
            <a:xfrm>
              <a:off x="56335" y="2205600"/>
              <a:ext cx="453970" cy="523220"/>
            </a:xfrm>
            <a:prstGeom prst="rect">
              <a:avLst/>
            </a:prstGeom>
            <a:noFill/>
          </p:spPr>
          <p:txBody>
            <a:bodyPr wrap="none" rtlCol="0">
              <a:spAutoFit/>
            </a:bodyPr>
            <a:lstStyle/>
            <a:p>
              <a:r>
                <a:rPr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３</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38" name="テキスト ボックス 37"/>
            <p:cNvSpPr txBox="1"/>
            <p:nvPr/>
          </p:nvSpPr>
          <p:spPr>
            <a:xfrm>
              <a:off x="114043" y="2637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45" name="正方形/長方形 44"/>
            <p:cNvSpPr/>
            <p:nvPr/>
          </p:nvSpPr>
          <p:spPr>
            <a:xfrm>
              <a:off x="0" y="2850383"/>
              <a:ext cx="2251471" cy="41168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bg1"/>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bg1"/>
                  </a:solidFill>
                  <a:latin typeface="HGP創英角ｺﾞｼｯｸUB" panose="020B0900000000000000" pitchFamily="50" charset="-128"/>
                  <a:ea typeface="HGP創英角ｺﾞｼｯｸUB" panose="020B0900000000000000" pitchFamily="50" charset="-128"/>
                </a:rPr>
                <a:t>顧客・</a:t>
              </a: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取引</a:t>
              </a:r>
              <a:endParaRPr kumimoji="1" lang="ja-JP" altLang="en-US" sz="12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6" name="テキスト ボックス 45"/>
            <p:cNvSpPr txBox="1"/>
            <p:nvPr/>
          </p:nvSpPr>
          <p:spPr>
            <a:xfrm>
              <a:off x="56335" y="2781600"/>
              <a:ext cx="453970" cy="523220"/>
            </a:xfrm>
            <a:prstGeom prst="rect">
              <a:avLst/>
            </a:prstGeom>
            <a:noFill/>
          </p:spPr>
          <p:txBody>
            <a:bodyPr wrap="none" rtlCol="0">
              <a:spAutoFit/>
            </a:bodyPr>
            <a:lstStyle/>
            <a:p>
              <a:r>
                <a:rPr lang="ja-JP" altLang="en-US" sz="2800" dirty="0">
                  <a:solidFill>
                    <a:schemeClr val="bg1"/>
                  </a:solidFill>
                  <a:latin typeface="HGP創英角ｺﾞｼｯｸUB" panose="020B0900000000000000" pitchFamily="50" charset="-128"/>
                  <a:ea typeface="HGP創英角ｺﾞｼｯｸUB" panose="020B0900000000000000" pitchFamily="50" charset="-128"/>
                </a:rPr>
                <a:t>４</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4" name="テキスト ボックス 43"/>
            <p:cNvSpPr txBox="1"/>
            <p:nvPr/>
          </p:nvSpPr>
          <p:spPr>
            <a:xfrm>
              <a:off x="114043" y="3213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51" name="正方形/長方形 50"/>
            <p:cNvSpPr/>
            <p:nvPr/>
          </p:nvSpPr>
          <p:spPr>
            <a:xfrm>
              <a:off x="0" y="3426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資源</a:t>
              </a:r>
              <a:r>
                <a:rPr kumimoji="1"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供給</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52" name="テキスト ボックス 51"/>
            <p:cNvSpPr txBox="1"/>
            <p:nvPr/>
          </p:nvSpPr>
          <p:spPr>
            <a:xfrm>
              <a:off x="56335" y="3357600"/>
              <a:ext cx="453970" cy="523220"/>
            </a:xfrm>
            <a:prstGeom prst="rect">
              <a:avLst/>
            </a:prstGeom>
            <a:noFill/>
          </p:spPr>
          <p:txBody>
            <a:bodyPr wrap="none" rtlCol="0">
              <a:spAutoFit/>
            </a:bodyPr>
            <a:lstStyle/>
            <a:p>
              <a:r>
                <a:rPr kumimoji="1"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５</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50" name="テキスト ボックス 49"/>
            <p:cNvSpPr txBox="1"/>
            <p:nvPr/>
          </p:nvSpPr>
          <p:spPr>
            <a:xfrm>
              <a:off x="114043" y="3789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57" name="正方形/長方形 56"/>
            <p:cNvSpPr/>
            <p:nvPr/>
          </p:nvSpPr>
          <p:spPr>
            <a:xfrm>
              <a:off x="0" y="4002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避難・防災</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58" name="テキスト ボックス 57"/>
            <p:cNvSpPr txBox="1"/>
            <p:nvPr/>
          </p:nvSpPr>
          <p:spPr>
            <a:xfrm>
              <a:off x="56335" y="3933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６</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grpSp>
      <p:cxnSp>
        <p:nvCxnSpPr>
          <p:cNvPr id="98" name="直線コネクタ 97"/>
          <p:cNvCxnSpPr/>
          <p:nvPr/>
        </p:nvCxnSpPr>
        <p:spPr>
          <a:xfrm>
            <a:off x="2551888" y="-44999"/>
            <a:ext cx="0" cy="6902999"/>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85" name="テキスト ボックス 284"/>
          <p:cNvSpPr txBox="1"/>
          <p:nvPr/>
        </p:nvSpPr>
        <p:spPr>
          <a:xfrm>
            <a:off x="7941037" y="249792"/>
            <a:ext cx="1774464" cy="307777"/>
          </a:xfrm>
          <a:prstGeom prst="rect">
            <a:avLst/>
          </a:prstGeom>
          <a:noFill/>
        </p:spPr>
        <p:txBody>
          <a:bodyPr wrap="square" rtlCol="0">
            <a:spAutoFit/>
          </a:bodyPr>
          <a:lstStyle/>
          <a:p>
            <a:pPr algn="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主要</a:t>
            </a: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組織</a:t>
            </a: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・中核企業</a:t>
            </a:r>
            <a:endParaRPr lang="en-US" altLang="ja-JP" sz="1400" dirty="0" smtClean="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86" name="角丸四角形 85"/>
          <p:cNvSpPr/>
          <p:nvPr/>
        </p:nvSpPr>
        <p:spPr>
          <a:xfrm>
            <a:off x="2792324" y="784913"/>
            <a:ext cx="1620000" cy="288000"/>
          </a:xfrm>
          <a:prstGeom prst="roundRect">
            <a:avLst>
              <a:gd name="adj" fmla="val 50000"/>
            </a:avLst>
          </a:prstGeom>
          <a:gradFill flip="none" rotWithShape="1">
            <a:gsLst>
              <a:gs pos="0">
                <a:schemeClr val="tx1">
                  <a:lumMod val="50000"/>
                  <a:lumOff val="50000"/>
                </a:schemeClr>
              </a:gs>
              <a:gs pos="75000">
                <a:schemeClr val="tx1">
                  <a:lumMod val="75000"/>
                  <a:lumOff val="25000"/>
                </a:schemeClr>
              </a:gs>
            </a:gsLst>
            <a:lin ang="16200000" scaled="1"/>
            <a:tileRect/>
          </a:gradFill>
          <a:ln w="25400">
            <a:gradFill flip="none" rotWithShape="1">
              <a:gsLst>
                <a:gs pos="40000">
                  <a:schemeClr val="bg1">
                    <a:lumMod val="65000"/>
                  </a:schemeClr>
                </a:gs>
                <a:gs pos="60000">
                  <a:schemeClr val="tx1">
                    <a:lumMod val="65000"/>
                    <a:lumOff val="35000"/>
                  </a:schemeClr>
                </a:gs>
              </a:gsLst>
              <a:lin ang="2400000" scaled="0"/>
              <a:tileRect/>
            </a:gradFill>
          </a:ln>
          <a:effectLst>
            <a:glow rad="38100">
              <a:srgbClr val="FF6600"/>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i="1" dirty="0">
                <a:gradFill flip="none" rotWithShape="1">
                  <a:gsLst>
                    <a:gs pos="0">
                      <a:srgbClr val="FF6600">
                        <a:lumMod val="40000"/>
                        <a:lumOff val="60000"/>
                      </a:srgbClr>
                    </a:gs>
                    <a:gs pos="80000">
                      <a:srgbClr val="FF6600"/>
                    </a:gs>
                  </a:gsLst>
                  <a:lin ang="16200000" scaled="1"/>
                  <a:tileRect/>
                </a:gradFill>
                <a:latin typeface="チェックポイント★リベンジ" panose="02000600000000000000" pitchFamily="2" charset="-128"/>
                <a:ea typeface="チェックポイント★リベンジ" panose="02000600000000000000" pitchFamily="2" charset="-128"/>
              </a:rPr>
              <a:t>顧客</a:t>
            </a:r>
            <a:r>
              <a:rPr lang="ja-JP" altLang="en-US" sz="1600" i="1" dirty="0" smtClean="0">
                <a:gradFill flip="none" rotWithShape="1">
                  <a:gsLst>
                    <a:gs pos="0">
                      <a:srgbClr val="FF6600">
                        <a:lumMod val="40000"/>
                        <a:lumOff val="60000"/>
                      </a:srgbClr>
                    </a:gs>
                    <a:gs pos="80000">
                      <a:srgbClr val="FF6600"/>
                    </a:gs>
                  </a:gsLst>
                  <a:lin ang="16200000" scaled="1"/>
                  <a:tileRect/>
                </a:gradFill>
                <a:latin typeface="チェックポイント★リベンジ" panose="02000600000000000000" pitchFamily="2" charset="-128"/>
                <a:ea typeface="チェックポイント★リベンジ" panose="02000600000000000000" pitchFamily="2" charset="-128"/>
              </a:rPr>
              <a:t>データ</a:t>
            </a:r>
            <a:endParaRPr lang="ja-JP" altLang="en-US" sz="1600" i="1" dirty="0">
              <a:gradFill flip="none" rotWithShape="1">
                <a:gsLst>
                  <a:gs pos="0">
                    <a:srgbClr val="FF6600">
                      <a:lumMod val="40000"/>
                      <a:lumOff val="60000"/>
                    </a:srgbClr>
                  </a:gs>
                  <a:gs pos="80000">
                    <a:srgbClr val="FF6600"/>
                  </a:gs>
                </a:gsLst>
                <a:lin ang="16200000" scaled="1"/>
                <a:tileRect/>
              </a:gradFill>
              <a:latin typeface="チェックポイント★リベンジ" panose="02000600000000000000" pitchFamily="2" charset="-128"/>
              <a:ea typeface="チェックポイント★リベンジ" panose="02000600000000000000" pitchFamily="2" charset="-128"/>
            </a:endParaRPr>
          </a:p>
        </p:txBody>
      </p:sp>
      <p:graphicFrame>
        <p:nvGraphicFramePr>
          <p:cNvPr id="89" name="表 88"/>
          <p:cNvGraphicFramePr>
            <a:graphicFrameLocks noGrp="1"/>
          </p:cNvGraphicFramePr>
          <p:nvPr>
            <p:extLst>
              <p:ext uri="{D42A27DB-BD31-4B8C-83A1-F6EECF244321}">
                <p14:modId xmlns:p14="http://schemas.microsoft.com/office/powerpoint/2010/main" val="1271248645"/>
              </p:ext>
            </p:extLst>
          </p:nvPr>
        </p:nvGraphicFramePr>
        <p:xfrm>
          <a:off x="2796584" y="1833455"/>
          <a:ext cx="4464000" cy="4860000"/>
        </p:xfrm>
        <a:graphic>
          <a:graphicData uri="http://schemas.openxmlformats.org/drawingml/2006/table">
            <a:tbl>
              <a:tblPr firstRow="1" bandRow="1">
                <a:tableStyleId>{5C22544A-7EE6-4342-B048-85BDC9FD1C3A}</a:tableStyleId>
              </a:tblPr>
              <a:tblGrid>
                <a:gridCol w="1152000"/>
                <a:gridCol w="3312000"/>
              </a:tblGrid>
              <a:tr h="612000">
                <a:tc>
                  <a:txBody>
                    <a:bodyPr/>
                    <a:lstStyle/>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提供する製品・</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材料・サービス</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66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FF6600"/>
                      </a:solidFill>
                      <a:prstDash val="solid"/>
                      <a:round/>
                      <a:headEnd type="none" w="med" len="med"/>
                      <a:tailEnd type="none" w="med" len="med"/>
                    </a:lnR>
                    <a:lnT w="76200" cap="flat" cmpd="sng" algn="ctr">
                      <a:solidFill>
                        <a:srgbClr val="FF66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00"/>
                      </a:srgbClr>
                    </a:solidFill>
                  </a:tcPr>
                </a:tc>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平常時の</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提供手段</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口座番号</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00"/>
                      </a:srgbClr>
                    </a:solidFill>
                  </a:tcPr>
                </a:tc>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住所</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spc="0" dirty="0" smtClean="0">
                        <a:ln w="3175">
                          <a:noFill/>
                        </a:ln>
                        <a:solidFill>
                          <a:srgbClr val="00CCFF"/>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ＨＰ</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solidFill>
                            <a:schemeClr val="tx1">
                              <a:lumMod val="75000"/>
                              <a:lumOff val="25000"/>
                            </a:schemeClr>
                          </a:solid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00"/>
                      </a:srgbClr>
                    </a:solidFill>
                  </a:tcPr>
                </a:tc>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solidFill>
                            <a:schemeClr val="tx1">
                              <a:lumMod val="75000"/>
                              <a:lumOff val="25000"/>
                            </a:schemeClr>
                          </a:solid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1188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備考</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6600"/>
                      </a:solidFill>
                      <a:prstDash val="solid"/>
                      <a:round/>
                      <a:headEnd type="none" w="med" len="med"/>
                      <a:tailEnd type="none" w="med" len="med"/>
                    </a:lnB>
                    <a:solidFill>
                      <a:srgbClr val="FF66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2686050" algn="l"/>
                        </a:tabLst>
                        <a:defRPr/>
                      </a:pPr>
                      <a:endParaRPr kumimoji="1" lang="ja-JP" altLang="en-US" sz="1400" b="0" spc="0" dirty="0">
                        <a:ln w="3175">
                          <a:solidFill>
                            <a:schemeClr val="tx1">
                              <a:lumMod val="75000"/>
                              <a:lumOff val="25000"/>
                            </a:schemeClr>
                          </a:solid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6600"/>
                      </a:solidFill>
                      <a:prstDash val="solid"/>
                      <a:round/>
                      <a:headEnd type="none" w="med" len="med"/>
                      <a:tailEnd type="none" w="med" len="med"/>
                    </a:lnB>
                    <a:solidFill>
                      <a:srgbClr val="FF6600">
                        <a:alpha val="25000"/>
                      </a:srgbClr>
                    </a:solidFill>
                  </a:tcPr>
                </a:tc>
              </a:tr>
            </a:tbl>
          </a:graphicData>
        </a:graphic>
      </p:graphicFrame>
      <p:pic>
        <p:nvPicPr>
          <p:cNvPr id="90" name="図 89"/>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3561564" y="5049112"/>
            <a:ext cx="329343" cy="329343"/>
          </a:xfrm>
          <a:prstGeom prst="rect">
            <a:avLst/>
          </a:prstGeom>
        </p:spPr>
      </p:pic>
      <p:graphicFrame>
        <p:nvGraphicFramePr>
          <p:cNvPr id="96" name="表 95"/>
          <p:cNvGraphicFramePr>
            <a:graphicFrameLocks noGrp="1"/>
          </p:cNvGraphicFramePr>
          <p:nvPr>
            <p:extLst>
              <p:ext uri="{D42A27DB-BD31-4B8C-83A1-F6EECF244321}">
                <p14:modId xmlns:p14="http://schemas.microsoft.com/office/powerpoint/2010/main" val="1647428388"/>
              </p:ext>
            </p:extLst>
          </p:nvPr>
        </p:nvGraphicFramePr>
        <p:xfrm>
          <a:off x="7557928" y="1833455"/>
          <a:ext cx="4464000" cy="4860000"/>
        </p:xfrm>
        <a:graphic>
          <a:graphicData uri="http://schemas.openxmlformats.org/drawingml/2006/table">
            <a:tbl>
              <a:tblPr firstRow="1" bandRow="1">
                <a:tableStyleId>{5C22544A-7EE6-4342-B048-85BDC9FD1C3A}</a:tableStyleId>
              </a:tblPr>
              <a:tblGrid>
                <a:gridCol w="1152000"/>
                <a:gridCol w="3312000"/>
              </a:tblGrid>
              <a:tr h="612000">
                <a:tc>
                  <a:txBody>
                    <a:bodyPr/>
                    <a:lstStyle/>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提供する製品・</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材料・サービス</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66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FF6600"/>
                      </a:solidFill>
                      <a:prstDash val="solid"/>
                      <a:round/>
                      <a:headEnd type="none" w="med" len="med"/>
                      <a:tailEnd type="none" w="med" len="med"/>
                    </a:lnR>
                    <a:lnT w="76200" cap="flat" cmpd="sng" algn="ctr">
                      <a:solidFill>
                        <a:srgbClr val="FF66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00"/>
                      </a:srgbClr>
                    </a:solidFill>
                  </a:tcPr>
                </a:tc>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平常時の</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提供手段</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口座番号</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00"/>
                      </a:srgbClr>
                    </a:solidFill>
                  </a:tcPr>
                </a:tc>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住所</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spc="0" dirty="0" smtClean="0">
                        <a:ln w="3175">
                          <a:noFill/>
                        </a:ln>
                        <a:solidFill>
                          <a:srgbClr val="00CCFF"/>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ＨＰ</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solidFill>
                            <a:schemeClr val="tx1">
                              <a:lumMod val="75000"/>
                              <a:lumOff val="25000"/>
                            </a:schemeClr>
                          </a:solid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00"/>
                      </a:srgbClr>
                    </a:solidFill>
                  </a:tcPr>
                </a:tc>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solidFill>
                            <a:schemeClr val="tx1">
                              <a:lumMod val="75000"/>
                              <a:lumOff val="25000"/>
                            </a:schemeClr>
                          </a:solid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1188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備考</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6600"/>
                      </a:solidFill>
                      <a:prstDash val="solid"/>
                      <a:round/>
                      <a:headEnd type="none" w="med" len="med"/>
                      <a:tailEnd type="none" w="med" len="med"/>
                    </a:lnB>
                    <a:solidFill>
                      <a:srgbClr val="FF66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2686050" algn="l"/>
                        </a:tabLst>
                        <a:defRPr/>
                      </a:pPr>
                      <a:endParaRPr kumimoji="1" lang="ja-JP" altLang="en-US" sz="1400" b="0" spc="0" dirty="0">
                        <a:ln w="3175">
                          <a:solidFill>
                            <a:schemeClr val="tx1">
                              <a:lumMod val="75000"/>
                              <a:lumOff val="25000"/>
                            </a:schemeClr>
                          </a:solid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6600"/>
                      </a:solidFill>
                      <a:prstDash val="solid"/>
                      <a:round/>
                      <a:headEnd type="none" w="med" len="med"/>
                      <a:tailEnd type="none" w="med" len="med"/>
                    </a:lnB>
                    <a:solidFill>
                      <a:srgbClr val="FF6600">
                        <a:alpha val="25000"/>
                      </a:srgbClr>
                    </a:solidFill>
                  </a:tcPr>
                </a:tc>
              </a:tr>
            </a:tbl>
          </a:graphicData>
        </a:graphic>
      </p:graphicFrame>
      <p:pic>
        <p:nvPicPr>
          <p:cNvPr id="97" name="図 96"/>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8322908" y="5049112"/>
            <a:ext cx="329343" cy="329343"/>
          </a:xfrm>
          <a:prstGeom prst="rect">
            <a:avLst/>
          </a:prstGeom>
        </p:spPr>
      </p:pic>
      <p:sp>
        <p:nvSpPr>
          <p:cNvPr id="4" name="正方形/長方形 3"/>
          <p:cNvSpPr/>
          <p:nvPr/>
        </p:nvSpPr>
        <p:spPr>
          <a:xfrm>
            <a:off x="4414707" y="884265"/>
            <a:ext cx="3624236" cy="253916"/>
          </a:xfrm>
          <a:prstGeom prst="rect">
            <a:avLst/>
          </a:prstGeom>
        </p:spPr>
        <p:txBody>
          <a:bodyPr wrap="square">
            <a:spAutoFit/>
          </a:bodyPr>
          <a:lstStyle/>
          <a:p>
            <a:r>
              <a:rPr lang="ja-JP" altLang="en-US" sz="1050" dirty="0" smtClean="0">
                <a:ln w="3175">
                  <a:solidFill>
                    <a:srgbClr val="FF6600"/>
                  </a:solidFill>
                </a:ln>
                <a:solidFill>
                  <a:srgbClr val="FF6600"/>
                </a:solidFill>
                <a:latin typeface="Square721 BT" panose="020B0504020202060204" pitchFamily="34" charset="0"/>
                <a:ea typeface="Meiryo UI" panose="020B0604030504040204" pitchFamily="50" charset="-128"/>
              </a:rPr>
              <a:t>当社の中核事業に関連する顧客の情報を以下に整理する。</a:t>
            </a:r>
            <a:endParaRPr lang="en-US" altLang="ja-JP" sz="1050" dirty="0">
              <a:ln w="3175">
                <a:solidFill>
                  <a:srgbClr val="FF6600"/>
                </a:solidFill>
              </a:ln>
              <a:solidFill>
                <a:srgbClr val="FF6600"/>
              </a:solidFill>
              <a:latin typeface="Square721 BT" panose="020B0504020202060204" pitchFamily="34" charset="0"/>
              <a:ea typeface="Meiryo UI" panose="020B0604030504040204" pitchFamily="50" charset="-128"/>
            </a:endParaRPr>
          </a:p>
        </p:txBody>
      </p:sp>
      <p:grpSp>
        <p:nvGrpSpPr>
          <p:cNvPr id="15" name="グループ化 14"/>
          <p:cNvGrpSpPr/>
          <p:nvPr/>
        </p:nvGrpSpPr>
        <p:grpSpPr>
          <a:xfrm>
            <a:off x="2743935" y="1131910"/>
            <a:ext cx="9304317" cy="640452"/>
            <a:chOff x="2743935" y="1131910"/>
            <a:chExt cx="9304317" cy="640452"/>
          </a:xfrm>
        </p:grpSpPr>
        <p:sp>
          <p:nvSpPr>
            <p:cNvPr id="88" name="正方形/長方形 87"/>
            <p:cNvSpPr/>
            <p:nvPr/>
          </p:nvSpPr>
          <p:spPr>
            <a:xfrm>
              <a:off x="2743935" y="1141424"/>
              <a:ext cx="4516649" cy="630938"/>
            </a:xfrm>
            <a:prstGeom prst="rect">
              <a:avLst/>
            </a:prstGeom>
            <a:gradFill flip="none" rotWithShape="1">
              <a:gsLst>
                <a:gs pos="0">
                  <a:schemeClr val="bg1"/>
                </a:gs>
                <a:gs pos="100000">
                  <a:srgbClr val="FF6600">
                    <a:lumMod val="25000"/>
                    <a:lumOff val="7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341438" algn="l"/>
                </a:tabLst>
              </a:pPr>
              <a:r>
                <a:rPr kumimoji="1" lang="en-US" altLang="ja-JP" sz="32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	</a:t>
              </a:r>
              <a:endParaRPr kumimoji="1" lang="ja-JP" altLang="en-US" sz="32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sp>
          <p:nvSpPr>
            <p:cNvPr id="100" name="ホームベース 99"/>
            <p:cNvSpPr/>
            <p:nvPr/>
          </p:nvSpPr>
          <p:spPr>
            <a:xfrm>
              <a:off x="4460316" y="1269274"/>
              <a:ext cx="900000" cy="426209"/>
            </a:xfrm>
            <a:prstGeom prst="homePlate">
              <a:avLst>
                <a:gd name="adj" fmla="val 23438"/>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顧客名</a:t>
              </a:r>
              <a:endParaRPr kumimoji="1"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9" name="正方形/長方形 8"/>
            <p:cNvSpPr/>
            <p:nvPr/>
          </p:nvSpPr>
          <p:spPr>
            <a:xfrm>
              <a:off x="3602324" y="1272128"/>
              <a:ext cx="810000" cy="423980"/>
            </a:xfrm>
            <a:prstGeom prst="rect">
              <a:avLst/>
            </a:prstGeom>
            <a:solidFill>
              <a:srgbClr val="FF66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ホームベース 92"/>
            <p:cNvSpPr/>
            <p:nvPr/>
          </p:nvSpPr>
          <p:spPr>
            <a:xfrm>
              <a:off x="2815272" y="1269274"/>
              <a:ext cx="900000" cy="426209"/>
            </a:xfrm>
            <a:prstGeom prst="homePlate">
              <a:avLst>
                <a:gd name="adj" fmla="val 23438"/>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顧客Ｎｏ</a:t>
              </a:r>
              <a:endParaRPr kumimoji="1"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01" name="正方形/長方形 100"/>
            <p:cNvSpPr/>
            <p:nvPr/>
          </p:nvSpPr>
          <p:spPr>
            <a:xfrm>
              <a:off x="5157368" y="1273828"/>
              <a:ext cx="2023720" cy="423980"/>
            </a:xfrm>
            <a:prstGeom prst="rect">
              <a:avLst/>
            </a:prstGeom>
            <a:solidFill>
              <a:srgbClr val="FF66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 name="グループ化 13"/>
            <p:cNvGrpSpPr/>
            <p:nvPr/>
          </p:nvGrpSpPr>
          <p:grpSpPr>
            <a:xfrm>
              <a:off x="7531603" y="1131910"/>
              <a:ext cx="4516649" cy="630938"/>
              <a:chOff x="2896335" y="1293824"/>
              <a:chExt cx="4516649" cy="630938"/>
            </a:xfrm>
          </p:grpSpPr>
          <p:sp>
            <p:nvSpPr>
              <p:cNvPr id="102" name="正方形/長方形 101"/>
              <p:cNvSpPr/>
              <p:nvPr/>
            </p:nvSpPr>
            <p:spPr>
              <a:xfrm>
                <a:off x="2896335" y="1293824"/>
                <a:ext cx="4516649" cy="630938"/>
              </a:xfrm>
              <a:prstGeom prst="rect">
                <a:avLst/>
              </a:prstGeom>
              <a:gradFill flip="none" rotWithShape="1">
                <a:gsLst>
                  <a:gs pos="0">
                    <a:schemeClr val="bg1"/>
                  </a:gs>
                  <a:gs pos="100000">
                    <a:srgbClr val="FF6600">
                      <a:lumMod val="25000"/>
                      <a:lumOff val="7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341438" algn="l"/>
                  </a:tabLst>
                </a:pPr>
                <a:r>
                  <a:rPr kumimoji="1" lang="en-US" altLang="ja-JP" sz="32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	</a:t>
                </a:r>
                <a:endParaRPr kumimoji="1" lang="ja-JP" altLang="en-US" sz="32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sp>
            <p:nvSpPr>
              <p:cNvPr id="103" name="ホームベース 102"/>
              <p:cNvSpPr/>
              <p:nvPr/>
            </p:nvSpPr>
            <p:spPr>
              <a:xfrm>
                <a:off x="4612716" y="1421674"/>
                <a:ext cx="900000" cy="426209"/>
              </a:xfrm>
              <a:prstGeom prst="homePlate">
                <a:avLst>
                  <a:gd name="adj" fmla="val 23438"/>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顧客名</a:t>
                </a:r>
                <a:endParaRPr kumimoji="1"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04" name="正方形/長方形 103"/>
              <p:cNvSpPr/>
              <p:nvPr/>
            </p:nvSpPr>
            <p:spPr>
              <a:xfrm>
                <a:off x="3754724" y="1424528"/>
                <a:ext cx="810000" cy="423980"/>
              </a:xfrm>
              <a:prstGeom prst="rect">
                <a:avLst/>
              </a:prstGeom>
              <a:solidFill>
                <a:srgbClr val="FF66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ホームベース 104"/>
              <p:cNvSpPr/>
              <p:nvPr/>
            </p:nvSpPr>
            <p:spPr>
              <a:xfrm>
                <a:off x="2967672" y="1421674"/>
                <a:ext cx="900000" cy="426209"/>
              </a:xfrm>
              <a:prstGeom prst="homePlate">
                <a:avLst>
                  <a:gd name="adj" fmla="val 23438"/>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顧客Ｎｏ</a:t>
                </a:r>
                <a:endParaRPr kumimoji="1"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06" name="正方形/長方形 105"/>
              <p:cNvSpPr/>
              <p:nvPr/>
            </p:nvSpPr>
            <p:spPr>
              <a:xfrm>
                <a:off x="5309768" y="1426228"/>
                <a:ext cx="2023720" cy="423980"/>
              </a:xfrm>
              <a:prstGeom prst="rect">
                <a:avLst/>
              </a:prstGeom>
              <a:solidFill>
                <a:srgbClr val="FF66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91" name="テキスト ボックス 90"/>
          <p:cNvSpPr txBox="1"/>
          <p:nvPr/>
        </p:nvSpPr>
        <p:spPr>
          <a:xfrm>
            <a:off x="3889965" y="234404"/>
            <a:ext cx="2309610" cy="338554"/>
          </a:xfrm>
          <a:prstGeom prst="rect">
            <a:avLst/>
          </a:prstGeom>
          <a:noFill/>
        </p:spPr>
        <p:txBody>
          <a:bodyPr wrap="square" rtlCol="0">
            <a:spAutoFit/>
          </a:bodyPr>
          <a:lstStyle/>
          <a:p>
            <a:r>
              <a:rPr kumimoji="1" lang="zh-TW" altLang="en-US" sz="1600" dirty="0" smtClean="0">
                <a:ln w="3175">
                  <a:solidFill>
                    <a:schemeClr val="bg1"/>
                  </a:solidFill>
                </a:ln>
                <a:solidFill>
                  <a:schemeClr val="bg1"/>
                </a:solidFill>
                <a:latin typeface="Meiryo UI" panose="020B0604030504040204" pitchFamily="50" charset="-128"/>
                <a:ea typeface="Meiryo UI" panose="020B0604030504040204" pitchFamily="50" charset="-128"/>
              </a:rPr>
              <a:t>事業継続計画</a:t>
            </a:r>
            <a:endParaRPr kumimoji="1" lang="ja-JP" altLang="en-US" sz="1600" dirty="0">
              <a:ln w="3175">
                <a:solidFill>
                  <a:schemeClr val="bg1"/>
                </a:solidFill>
              </a:ln>
              <a:solidFill>
                <a:schemeClr val="bg1"/>
              </a:solidFill>
              <a:latin typeface="Meiryo UI" panose="020B0604030504040204" pitchFamily="50" charset="-128"/>
              <a:ea typeface="Meiryo UI" panose="020B0604030504040204" pitchFamily="50" charset="-128"/>
            </a:endParaRPr>
          </a:p>
        </p:txBody>
      </p:sp>
      <p:sp>
        <p:nvSpPr>
          <p:cNvPr id="92" name="正方形/長方形 91"/>
          <p:cNvSpPr/>
          <p:nvPr/>
        </p:nvSpPr>
        <p:spPr>
          <a:xfrm>
            <a:off x="11831997" y="6498000"/>
            <a:ext cx="360000" cy="360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latin typeface="Square721 BT" panose="020B0504020202060204" pitchFamily="34" charset="0"/>
              </a:rPr>
              <a:t>00</a:t>
            </a:r>
            <a:endParaRPr kumimoji="1" lang="ja-JP" altLang="en-US" sz="1000" dirty="0">
              <a:latin typeface="Square721 BT" panose="020B0504020202060204" pitchFamily="34" charset="0"/>
            </a:endParaRPr>
          </a:p>
        </p:txBody>
      </p:sp>
      <p:sp>
        <p:nvSpPr>
          <p:cNvPr id="94" name="正方形/長方形 93"/>
          <p:cNvSpPr/>
          <p:nvPr/>
        </p:nvSpPr>
        <p:spPr>
          <a:xfrm>
            <a:off x="25620" y="3263150"/>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latin typeface="Square721 BT" panose="020B0504020202060204" pitchFamily="34" charset="0"/>
                <a:cs typeface="Arial" panose="020B0604020202020204" pitchFamily="34" charset="0"/>
              </a:rPr>
              <a:t>BCP </a:t>
            </a:r>
            <a:r>
              <a:rPr lang="en-US" altLang="ja-JP" sz="1200" dirty="0" smtClean="0">
                <a:latin typeface="Square721 BT" panose="020B0504020202060204" pitchFamily="34" charset="0"/>
                <a:cs typeface="Arial" panose="020B0604020202020204" pitchFamily="34" charset="0"/>
              </a:rPr>
              <a:t>C</a:t>
            </a:r>
            <a:r>
              <a:rPr lang="en-US" altLang="ja-JP" sz="1200" dirty="0">
                <a:latin typeface="Square721 BT" panose="020B0504020202060204" pitchFamily="34" charset="0"/>
                <a:cs typeface="Arial" panose="020B0604020202020204" pitchFamily="34" charset="0"/>
              </a:rPr>
              <a:t>ONTENTS</a:t>
            </a:r>
            <a:endParaRPr kumimoji="1" lang="ja-JP" altLang="en-US" sz="1200" dirty="0">
              <a:latin typeface="Square721 BT" panose="020B0504020202060204" pitchFamily="34" charset="0"/>
              <a:cs typeface="Arial" panose="020B0604020202020204" pitchFamily="34" charset="0"/>
            </a:endParaRPr>
          </a:p>
        </p:txBody>
      </p:sp>
      <p:sp>
        <p:nvSpPr>
          <p:cNvPr id="85" name="正方形/長方形 84"/>
          <p:cNvSpPr/>
          <p:nvPr/>
        </p:nvSpPr>
        <p:spPr>
          <a:xfrm>
            <a:off x="25620" y="28566"/>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latin typeface="Square721 BT" panose="020B0504020202060204" pitchFamily="34" charset="0"/>
                <a:cs typeface="Arial" panose="020B0604020202020204" pitchFamily="34" charset="0"/>
              </a:rPr>
              <a:t>BCP</a:t>
            </a:r>
            <a:r>
              <a:rPr lang="ja-JP" altLang="en-US" sz="1200" dirty="0">
                <a:latin typeface="Square721 BT" panose="020B0504020202060204" pitchFamily="34" charset="0"/>
                <a:cs typeface="Arial" panose="020B0604020202020204" pitchFamily="34" charset="0"/>
              </a:rPr>
              <a:t> </a:t>
            </a:r>
            <a:r>
              <a:rPr lang="en-US" altLang="ja-JP" sz="1200" dirty="0" smtClean="0">
                <a:latin typeface="Square721 BT" panose="020B0504020202060204" pitchFamily="34" charset="0"/>
                <a:cs typeface="Arial" panose="020B0604020202020204" pitchFamily="34" charset="0"/>
              </a:rPr>
              <a:t>DATA</a:t>
            </a:r>
            <a:endParaRPr kumimoji="1" lang="ja-JP" altLang="en-US" sz="1200" dirty="0">
              <a:latin typeface="Square721 BT" panose="020B0504020202060204" pitchFamily="34" charset="0"/>
              <a:cs typeface="Arial" panose="020B0604020202020204" pitchFamily="34" charset="0"/>
            </a:endParaRPr>
          </a:p>
        </p:txBody>
      </p:sp>
      <p:grpSp>
        <p:nvGrpSpPr>
          <p:cNvPr id="87" name="グループ化 86"/>
          <p:cNvGrpSpPr/>
          <p:nvPr/>
        </p:nvGrpSpPr>
        <p:grpSpPr>
          <a:xfrm>
            <a:off x="25620" y="256944"/>
            <a:ext cx="2448000" cy="288000"/>
            <a:chOff x="25620" y="297658"/>
            <a:chExt cx="2448000" cy="288000"/>
          </a:xfrm>
        </p:grpSpPr>
        <p:sp>
          <p:nvSpPr>
            <p:cNvPr id="95" name="角丸四角形 94"/>
            <p:cNvSpPr/>
            <p:nvPr/>
          </p:nvSpPr>
          <p:spPr>
            <a:xfrm>
              <a:off x="25620" y="297658"/>
              <a:ext cx="2448000" cy="288000"/>
            </a:xfrm>
            <a:prstGeom prst="roundRect">
              <a:avLst>
                <a:gd name="adj" fmla="val 0"/>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r>
                <a:rPr lang="ja-JP" altLang="en-US" sz="900" dirty="0" smtClean="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rPr>
                <a:t>年　　　　　月　　　　　日</a:t>
              </a:r>
              <a:endParaRPr kumimoji="1" lang="ja-JP" altLang="en-US" sz="900" dirty="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99" name="角丸四角形 98"/>
            <p:cNvSpPr/>
            <p:nvPr/>
          </p:nvSpPr>
          <p:spPr>
            <a:xfrm>
              <a:off x="58418" y="369658"/>
              <a:ext cx="576000" cy="144000"/>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kumimoji="1" lang="ja-JP" altLang="en-US" sz="900" dirty="0" smtClean="0">
                  <a:ln w="3175">
                    <a:solidFill>
                      <a:schemeClr val="bg1"/>
                    </a:solidFill>
                  </a:ln>
                  <a:latin typeface="Meiryo UI" panose="020B0604030504040204" pitchFamily="50" charset="-128"/>
                  <a:ea typeface="Meiryo UI" panose="020B0604030504040204" pitchFamily="50" charset="-128"/>
                </a:rPr>
                <a:t>改訂日</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grpSp>
        <p:nvGrpSpPr>
          <p:cNvPr id="81" name="グループ化 80"/>
          <p:cNvGrpSpPr/>
          <p:nvPr/>
        </p:nvGrpSpPr>
        <p:grpSpPr>
          <a:xfrm>
            <a:off x="-31844" y="549542"/>
            <a:ext cx="2616547" cy="307777"/>
            <a:chOff x="-31844" y="549542"/>
            <a:chExt cx="2616547" cy="307777"/>
          </a:xfrm>
        </p:grpSpPr>
        <p:sp>
          <p:nvSpPr>
            <p:cNvPr id="82" name="角丸四角形 81"/>
            <p:cNvSpPr/>
            <p:nvPr/>
          </p:nvSpPr>
          <p:spPr>
            <a:xfrm>
              <a:off x="25619" y="581221"/>
              <a:ext cx="2448000" cy="205200"/>
            </a:xfrm>
            <a:prstGeom prst="roundRect">
              <a:avLst>
                <a:gd name="adj" fmla="val 15127"/>
              </a:avLst>
            </a:prstGeom>
            <a:solidFill>
              <a:srgbClr val="FF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3" name="グループ化 82"/>
            <p:cNvGrpSpPr/>
            <p:nvPr/>
          </p:nvGrpSpPr>
          <p:grpSpPr>
            <a:xfrm>
              <a:off x="-31844" y="549542"/>
              <a:ext cx="2616547" cy="307777"/>
              <a:chOff x="-31843" y="549542"/>
              <a:chExt cx="2555100" cy="307777"/>
            </a:xfrm>
          </p:grpSpPr>
          <p:sp>
            <p:nvSpPr>
              <p:cNvPr id="84" name="テキスト ボックス 83"/>
              <p:cNvSpPr txBox="1"/>
              <p:nvPr/>
            </p:nvSpPr>
            <p:spPr>
              <a:xfrm>
                <a:off x="153617" y="584648"/>
                <a:ext cx="2369640" cy="200055"/>
              </a:xfrm>
              <a:prstGeom prst="rect">
                <a:avLst/>
              </a:prstGeom>
              <a:noFill/>
            </p:spPr>
            <p:txBody>
              <a:bodyPr wrap="square" rtlCol="0">
                <a:spAutoFit/>
              </a:bodyPr>
              <a:lstStyle/>
              <a:p>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事業者・</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BCP</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代表・避難所を「スライド</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3</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」からコピーしてください</a:t>
                </a:r>
                <a:endParaRPr kumimoji="1"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endParaRPr>
              </a:p>
            </p:txBody>
          </p:sp>
          <p:sp>
            <p:nvSpPr>
              <p:cNvPr id="133" name="テキスト ボックス 132"/>
              <p:cNvSpPr txBox="1"/>
              <p:nvPr/>
            </p:nvSpPr>
            <p:spPr>
              <a:xfrm>
                <a:off x="-31843" y="549542"/>
                <a:ext cx="344966" cy="307777"/>
              </a:xfrm>
              <a:prstGeom prst="rect">
                <a:avLst/>
              </a:prstGeom>
              <a:noFill/>
            </p:spPr>
            <p:txBody>
              <a:bodyPr wrap="none" rtlCol="0">
                <a:spAutoFit/>
              </a:bodyPr>
              <a:lstStyle/>
              <a:p>
                <a:r>
                  <a:rPr kumimoji="1" lang="ja-JP" altLang="en-US" sz="1400" dirty="0" smtClean="0">
                    <a:solidFill>
                      <a:schemeClr val="bg1"/>
                    </a:solidFill>
                    <a:sym typeface="Wingdings 3" panose="05040102010807070707" pitchFamily="18" charset="2"/>
                  </a:rPr>
                  <a:t></a:t>
                </a:r>
                <a:endParaRPr kumimoji="1" lang="ja-JP" altLang="en-US" sz="1400" dirty="0">
                  <a:solidFill>
                    <a:schemeClr val="bg1"/>
                  </a:solidFill>
                </a:endParaRPr>
              </a:p>
            </p:txBody>
          </p:sp>
        </p:grpSp>
      </p:grpSp>
    </p:spTree>
    <p:extLst>
      <p:ext uri="{BB962C8B-B14F-4D97-AF65-F5344CB8AC3E}">
        <p14:creationId xmlns:p14="http://schemas.microsoft.com/office/powerpoint/2010/main" val="5082417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p:cNvGrpSpPr/>
          <p:nvPr/>
        </p:nvGrpSpPr>
        <p:grpSpPr>
          <a:xfrm>
            <a:off x="2537447" y="-57699"/>
            <a:ext cx="9693742" cy="876879"/>
            <a:chOff x="2521408" y="-21553"/>
            <a:chExt cx="9672475" cy="876879"/>
          </a:xfrm>
        </p:grpSpPr>
        <p:sp>
          <p:nvSpPr>
            <p:cNvPr id="2" name="ホームベース 1"/>
            <p:cNvSpPr/>
            <p:nvPr/>
          </p:nvSpPr>
          <p:spPr>
            <a:xfrm>
              <a:off x="2521408" y="104548"/>
              <a:ext cx="4842000" cy="648000"/>
            </a:xfrm>
            <a:prstGeom prst="homePlate">
              <a:avLst/>
            </a:prstGeom>
            <a:solidFill>
              <a:schemeClr val="accent5"/>
            </a:solidFill>
            <a:ln w="63500">
              <a:gradFill flip="none" rotWithShape="1">
                <a:gsLst>
                  <a:gs pos="70000">
                    <a:schemeClr val="bg1">
                      <a:lumMod val="75000"/>
                    </a:schemeClr>
                  </a:gs>
                  <a:gs pos="40000">
                    <a:schemeClr val="bg1"/>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2521408" y="24329"/>
              <a:ext cx="1176381" cy="830997"/>
            </a:xfrm>
            <a:prstGeom prst="rect">
              <a:avLst/>
            </a:prstGeom>
            <a:noFill/>
          </p:spPr>
          <p:txBody>
            <a:bodyPr wrap="none" rtlCol="0">
              <a:spAutoFit/>
            </a:bodyPr>
            <a:lstStyle/>
            <a:p>
              <a:r>
                <a:rPr kumimoji="1" lang="en-US" altLang="ja-JP" sz="4800" b="1" dirty="0" smtClean="0">
                  <a:solidFill>
                    <a:schemeClr val="bg1"/>
                  </a:solidFill>
                  <a:latin typeface="Arial" panose="020B0604020202020204" pitchFamily="34" charset="0"/>
                  <a:cs typeface="Arial" panose="020B0604020202020204" pitchFamily="34" charset="0"/>
                </a:rPr>
                <a:t>BCP</a:t>
              </a:r>
              <a:endParaRPr kumimoji="1" lang="ja-JP" altLang="en-US" sz="4800" b="1" dirty="0">
                <a:solidFill>
                  <a:schemeClr val="bg1"/>
                </a:solidFill>
                <a:latin typeface="Arial" panose="020B0604020202020204" pitchFamily="34" charset="0"/>
                <a:cs typeface="Arial" panose="020B0604020202020204" pitchFamily="34" charset="0"/>
              </a:endParaRPr>
            </a:p>
          </p:txBody>
        </p:sp>
        <p:sp>
          <p:nvSpPr>
            <p:cNvPr id="16" name="ホームベース 15"/>
            <p:cNvSpPr/>
            <p:nvPr/>
          </p:nvSpPr>
          <p:spPr>
            <a:xfrm flipH="1">
              <a:off x="7351883" y="104548"/>
              <a:ext cx="4842000" cy="648000"/>
            </a:xfrm>
            <a:prstGeom prst="homePlate">
              <a:avLst/>
            </a:prstGeom>
            <a:solidFill>
              <a:schemeClr val="tx1">
                <a:lumMod val="75000"/>
                <a:lumOff val="25000"/>
              </a:schemeClr>
            </a:solidFill>
            <a:ln w="63500">
              <a:gradFill flip="none" rotWithShape="1">
                <a:gsLst>
                  <a:gs pos="40000">
                    <a:schemeClr val="accent1">
                      <a:lumMod val="5000"/>
                      <a:lumOff val="95000"/>
                    </a:schemeClr>
                  </a:gs>
                  <a:gs pos="70000">
                    <a:schemeClr val="bg1">
                      <a:lumMod val="75000"/>
                    </a:scheme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9101048" y="121818"/>
              <a:ext cx="2492694" cy="584775"/>
            </a:xfrm>
            <a:prstGeom prst="rect">
              <a:avLst/>
            </a:prstGeom>
            <a:noFill/>
          </p:spPr>
          <p:txBody>
            <a:bodyPr wrap="square" rtlCol="0">
              <a:spAutoFit/>
            </a:bodyPr>
            <a:lstStyle/>
            <a:p>
              <a:pPr algn="r"/>
              <a:r>
                <a:rPr lang="ja-JP" altLang="en-US" sz="3200" dirty="0">
                  <a:solidFill>
                    <a:schemeClr val="bg1"/>
                  </a:solidFill>
                  <a:latin typeface="HGP創英角ｺﾞｼｯｸUB" panose="020B0900000000000000" pitchFamily="50" charset="-128"/>
                  <a:ea typeface="HGP創英角ｺﾞｼｯｸUB" panose="020B0900000000000000" pitchFamily="50" charset="-128"/>
                </a:rPr>
                <a:t>顧客</a:t>
              </a:r>
              <a:r>
                <a:rPr lang="ja-JP" altLang="en-US" sz="3200" dirty="0" smtClean="0">
                  <a:solidFill>
                    <a:schemeClr val="bg1"/>
                  </a:solidFill>
                  <a:latin typeface="HGP創英角ｺﾞｼｯｸUB" panose="020B0900000000000000" pitchFamily="50" charset="-128"/>
                  <a:ea typeface="HGP創英角ｺﾞｼｯｸUB" panose="020B0900000000000000" pitchFamily="50" charset="-128"/>
                </a:rPr>
                <a:t>・取引</a:t>
              </a:r>
              <a:endPar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67" name="テキスト ボックス 66"/>
            <p:cNvSpPr txBox="1"/>
            <p:nvPr/>
          </p:nvSpPr>
          <p:spPr>
            <a:xfrm>
              <a:off x="11510535" y="-21553"/>
              <a:ext cx="669890" cy="830997"/>
            </a:xfrm>
            <a:prstGeom prst="rect">
              <a:avLst/>
            </a:prstGeom>
            <a:noFill/>
          </p:spPr>
          <p:txBody>
            <a:bodyPr wrap="square" rtlCol="0">
              <a:spAutoFit/>
            </a:bodyPr>
            <a:lstStyle/>
            <a:p>
              <a:pPr algn="ctr"/>
              <a:r>
                <a:rPr lang="ja-JP" altLang="en-US" sz="4800" dirty="0">
                  <a:solidFill>
                    <a:schemeClr val="bg1"/>
                  </a:solidFill>
                  <a:latin typeface="HGP創英角ｺﾞｼｯｸUB" panose="020B0900000000000000" pitchFamily="50" charset="-128"/>
                  <a:ea typeface="HGP創英角ｺﾞｼｯｸUB" panose="020B0900000000000000" pitchFamily="50" charset="-128"/>
                </a:rPr>
                <a:t>４</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6" name="正方形/長方形 5"/>
          <p:cNvSpPr/>
          <p:nvPr/>
        </p:nvSpPr>
        <p:spPr>
          <a:xfrm>
            <a:off x="0" y="-21552"/>
            <a:ext cx="2551888" cy="6879552"/>
          </a:xfrm>
          <a:prstGeom prst="rect">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 name="直線コネクタ 97"/>
          <p:cNvCxnSpPr/>
          <p:nvPr/>
        </p:nvCxnSpPr>
        <p:spPr>
          <a:xfrm>
            <a:off x="2551888" y="-44999"/>
            <a:ext cx="0" cy="6902999"/>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85" name="テキスト ボックス 284"/>
          <p:cNvSpPr txBox="1"/>
          <p:nvPr/>
        </p:nvSpPr>
        <p:spPr>
          <a:xfrm>
            <a:off x="7941037" y="249792"/>
            <a:ext cx="1774464" cy="307777"/>
          </a:xfrm>
          <a:prstGeom prst="rect">
            <a:avLst/>
          </a:prstGeom>
          <a:noFill/>
        </p:spPr>
        <p:txBody>
          <a:bodyPr wrap="square" rtlCol="0">
            <a:spAutoFit/>
          </a:bodyPr>
          <a:lstStyle/>
          <a:p>
            <a:pPr algn="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主要</a:t>
            </a: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組織</a:t>
            </a: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・中核企業</a:t>
            </a:r>
            <a:endParaRPr lang="en-US" altLang="ja-JP" sz="1400" dirty="0" smtClean="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86" name="角丸四角形 85"/>
          <p:cNvSpPr/>
          <p:nvPr/>
        </p:nvSpPr>
        <p:spPr>
          <a:xfrm>
            <a:off x="2792324" y="784913"/>
            <a:ext cx="1980000" cy="288000"/>
          </a:xfrm>
          <a:prstGeom prst="roundRect">
            <a:avLst>
              <a:gd name="adj" fmla="val 50000"/>
            </a:avLst>
          </a:prstGeom>
          <a:gradFill flip="none" rotWithShape="1">
            <a:gsLst>
              <a:gs pos="0">
                <a:schemeClr val="tx1">
                  <a:lumMod val="50000"/>
                  <a:lumOff val="50000"/>
                </a:schemeClr>
              </a:gs>
              <a:gs pos="75000">
                <a:schemeClr val="tx1">
                  <a:lumMod val="75000"/>
                  <a:lumOff val="25000"/>
                </a:schemeClr>
              </a:gs>
            </a:gsLst>
            <a:lin ang="16200000" scaled="1"/>
            <a:tileRect/>
          </a:gradFill>
          <a:ln w="25400">
            <a:gradFill flip="none" rotWithShape="1">
              <a:gsLst>
                <a:gs pos="40000">
                  <a:schemeClr val="bg1">
                    <a:lumMod val="65000"/>
                  </a:schemeClr>
                </a:gs>
                <a:gs pos="60000">
                  <a:schemeClr val="tx1">
                    <a:lumMod val="65000"/>
                    <a:lumOff val="35000"/>
                  </a:schemeClr>
                </a:gs>
              </a:gsLst>
              <a:lin ang="2400000" scaled="0"/>
              <a:tileRect/>
            </a:gradFill>
          </a:ln>
          <a:effectLst>
            <a:glow rad="38100">
              <a:srgbClr val="0099FF"/>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i="1" dirty="0" smtClean="0">
                <a:gradFill flip="none" rotWithShape="1">
                  <a:gsLst>
                    <a:gs pos="0">
                      <a:srgbClr val="0099FF">
                        <a:lumMod val="40000"/>
                        <a:lumOff val="60000"/>
                      </a:srgbClr>
                    </a:gs>
                    <a:gs pos="80000">
                      <a:srgbClr val="0099FF"/>
                    </a:gs>
                  </a:gsLst>
                  <a:lin ang="16200000" scaled="1"/>
                  <a:tileRect/>
                </a:gradFill>
                <a:latin typeface="チェックポイント★リベンジ" panose="02000600000000000000" pitchFamily="2" charset="-128"/>
                <a:ea typeface="チェックポイント★リベンジ" panose="02000600000000000000" pitchFamily="2" charset="-128"/>
              </a:rPr>
              <a:t>主要組織データ</a:t>
            </a:r>
            <a:endParaRPr lang="ja-JP" altLang="en-US" sz="1600" i="1" dirty="0">
              <a:gradFill flip="none" rotWithShape="1">
                <a:gsLst>
                  <a:gs pos="0">
                    <a:srgbClr val="0099FF">
                      <a:lumMod val="40000"/>
                      <a:lumOff val="60000"/>
                    </a:srgbClr>
                  </a:gs>
                  <a:gs pos="80000">
                    <a:srgbClr val="0099FF"/>
                  </a:gs>
                </a:gsLst>
                <a:lin ang="16200000" scaled="1"/>
                <a:tileRect/>
              </a:gradFill>
              <a:latin typeface="チェックポイント★リベンジ" panose="02000600000000000000" pitchFamily="2" charset="-128"/>
              <a:ea typeface="チェックポイント★リベンジ" panose="02000600000000000000" pitchFamily="2" charset="-128"/>
            </a:endParaRPr>
          </a:p>
        </p:txBody>
      </p:sp>
      <p:graphicFrame>
        <p:nvGraphicFramePr>
          <p:cNvPr id="89" name="表 88"/>
          <p:cNvGraphicFramePr>
            <a:graphicFrameLocks noGrp="1"/>
          </p:cNvGraphicFramePr>
          <p:nvPr>
            <p:extLst>
              <p:ext uri="{D42A27DB-BD31-4B8C-83A1-F6EECF244321}">
                <p14:modId xmlns:p14="http://schemas.microsoft.com/office/powerpoint/2010/main" val="3889588549"/>
              </p:ext>
            </p:extLst>
          </p:nvPr>
        </p:nvGraphicFramePr>
        <p:xfrm>
          <a:off x="2796584" y="1833455"/>
          <a:ext cx="4464000" cy="4860000"/>
        </p:xfrm>
        <a:graphic>
          <a:graphicData uri="http://schemas.openxmlformats.org/drawingml/2006/table">
            <a:tbl>
              <a:tblPr firstRow="1" bandRow="1">
                <a:tableStyleId>{5C22544A-7EE6-4342-B048-85BDC9FD1C3A}</a:tableStyleId>
              </a:tblPr>
              <a:tblGrid>
                <a:gridCol w="1152000"/>
                <a:gridCol w="3312000"/>
              </a:tblGrid>
              <a:tr h="1404000">
                <a:tc>
                  <a:txBody>
                    <a:bodyPr/>
                    <a:lstStyle/>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業種</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99FF"/>
                      </a:solid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FF"/>
                    </a:solidFill>
                  </a:tcPr>
                </a:tc>
                <a:tc>
                  <a:txBody>
                    <a:bodyPr/>
                    <a:lstStyle/>
                    <a:p>
                      <a:pPr algn="l">
                        <a:lnSpc>
                          <a:spcPct val="150000"/>
                        </a:lnSpc>
                        <a:tabLst>
                          <a:tab pos="987425" algn="l"/>
                        </a:tabLst>
                      </a:pPr>
                      <a:endParaRPr kumimoji="1" lang="en-US" altLang="ja-JP" sz="1050" b="0" dirty="0" smtClean="0">
                        <a:ln w="3175">
                          <a:noFill/>
                        </a:ln>
                        <a:solidFill>
                          <a:srgbClr val="00CCFF"/>
                        </a:solidFill>
                        <a:latin typeface="HGP創英角ｺﾞｼｯｸUB" panose="020B0900000000000000" pitchFamily="50" charset="-128"/>
                        <a:ea typeface="HGP創英角ｺﾞｼｯｸUB" panose="020B0900000000000000" pitchFamily="50" charset="-128"/>
                      </a:endParaRPr>
                    </a:p>
                    <a:p>
                      <a:pPr algn="l">
                        <a:lnSpc>
                          <a:spcPct val="150000"/>
                        </a:lnSpc>
                        <a:tabLst>
                          <a:tab pos="987425" algn="l"/>
                        </a:tabLst>
                      </a:pPr>
                      <a:endParaRPr kumimoji="1" lang="en-US" altLang="ja-JP" sz="1050" b="0" dirty="0" smtClean="0">
                        <a:ln w="3175">
                          <a:noFill/>
                        </a:ln>
                        <a:solidFill>
                          <a:srgbClr val="00CCFF"/>
                        </a:solidFill>
                        <a:latin typeface="HGP創英角ｺﾞｼｯｸUB" panose="020B0900000000000000" pitchFamily="50" charset="-128"/>
                        <a:ea typeface="HGP創英角ｺﾞｼｯｸUB" panose="020B0900000000000000" pitchFamily="50" charset="-128"/>
                      </a:endParaRPr>
                    </a:p>
                    <a:p>
                      <a:pPr algn="l">
                        <a:lnSpc>
                          <a:spcPct val="150000"/>
                        </a:lnSpc>
                        <a:tabLst>
                          <a:tab pos="987425" algn="l"/>
                        </a:tabLst>
                      </a:pPr>
                      <a:endParaRPr kumimoji="1" lang="en-US" altLang="ja-JP" sz="1050" b="0" dirty="0" smtClean="0">
                        <a:ln w="3175">
                          <a:noFill/>
                        </a:ln>
                        <a:solidFill>
                          <a:srgbClr val="00CCFF"/>
                        </a:solidFill>
                        <a:latin typeface="HGP創英角ｺﾞｼｯｸUB" panose="020B0900000000000000" pitchFamily="50" charset="-128"/>
                        <a:ea typeface="HGP創英角ｺﾞｼｯｸUB" panose="020B0900000000000000" pitchFamily="50" charset="-128"/>
                      </a:endParaRPr>
                    </a:p>
                    <a:p>
                      <a:pPr algn="l">
                        <a:lnSpc>
                          <a:spcPct val="150000"/>
                        </a:lnSpc>
                        <a:tabLst>
                          <a:tab pos="987425" algn="l"/>
                        </a:tabLst>
                      </a:pPr>
                      <a:endParaRPr kumimoji="1" lang="en-US" altLang="ja-JP" sz="1050" b="0" dirty="0" smtClean="0">
                        <a:ln w="3175">
                          <a:noFill/>
                        </a:ln>
                        <a:solidFill>
                          <a:srgbClr val="00CCFF"/>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0099FF"/>
                      </a:solidFill>
                      <a:prstDash val="solid"/>
                      <a:round/>
                      <a:headEnd type="none" w="med" len="med"/>
                      <a:tailEnd type="none" w="med" len="med"/>
                    </a:lnR>
                    <a:lnT w="762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FF">
                        <a:alpha val="25000"/>
                      </a:srgbClr>
                    </a:solidFill>
                  </a:tcPr>
                </a:tc>
              </a:tr>
              <a:tr h="576000">
                <a:tc>
                  <a:txBody>
                    <a:bodyPr/>
                    <a:lstStyle/>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提供される</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サービス</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99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FF"/>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576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口座番号</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99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FF">
                        <a:alpha val="25000"/>
                      </a:srgbClr>
                    </a:solidFill>
                  </a:tcPr>
                </a:tc>
              </a:tr>
              <a:tr h="576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住所</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99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spc="0" dirty="0" smtClean="0">
                        <a:ln w="3175">
                          <a:noFill/>
                        </a:ln>
                        <a:solidFill>
                          <a:srgbClr val="00CCFF"/>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576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ＨＰ</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99FF"/>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solidFill>
                            <a:schemeClr val="tx1">
                              <a:lumMod val="75000"/>
                              <a:lumOff val="25000"/>
                            </a:schemeClr>
                          </a:solid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FF">
                        <a:alpha val="25000"/>
                      </a:srgbClr>
                    </a:solidFill>
                  </a:tcPr>
                </a:tc>
              </a:tr>
              <a:tr h="576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99FF"/>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solidFill>
                            <a:schemeClr val="tx1">
                              <a:lumMod val="75000"/>
                              <a:lumOff val="25000"/>
                            </a:schemeClr>
                          </a:solid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576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備考</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99FF"/>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0099FF"/>
                      </a:solidFill>
                      <a:prstDash val="solid"/>
                      <a:round/>
                      <a:headEnd type="none" w="med" len="med"/>
                      <a:tailEnd type="none" w="med" len="med"/>
                    </a:lnB>
                    <a:solidFill>
                      <a:srgbClr val="009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2686050" algn="l"/>
                        </a:tabLst>
                        <a:defRPr/>
                      </a:pPr>
                      <a:endParaRPr kumimoji="1" lang="ja-JP" altLang="en-US" sz="1400" b="0" spc="0" dirty="0">
                        <a:ln w="3175">
                          <a:solidFill>
                            <a:schemeClr val="tx1">
                              <a:lumMod val="75000"/>
                              <a:lumOff val="25000"/>
                            </a:schemeClr>
                          </a:solid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0099FF"/>
                      </a:solidFill>
                      <a:prstDash val="solid"/>
                      <a:round/>
                      <a:headEnd type="none" w="med" len="med"/>
                      <a:tailEnd type="none" w="med" len="med"/>
                    </a:lnB>
                    <a:solidFill>
                      <a:srgbClr val="0099FF">
                        <a:alpha val="25000"/>
                      </a:srgbClr>
                    </a:solidFill>
                  </a:tcPr>
                </a:tc>
              </a:tr>
            </a:tbl>
          </a:graphicData>
        </a:graphic>
      </p:graphicFrame>
      <p:pic>
        <p:nvPicPr>
          <p:cNvPr id="90" name="図 89"/>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3576466" y="5678397"/>
            <a:ext cx="329343" cy="329343"/>
          </a:xfrm>
          <a:prstGeom prst="rect">
            <a:avLst/>
          </a:prstGeom>
        </p:spPr>
      </p:pic>
      <p:grpSp>
        <p:nvGrpSpPr>
          <p:cNvPr id="85" name="グループ化 84"/>
          <p:cNvGrpSpPr/>
          <p:nvPr/>
        </p:nvGrpSpPr>
        <p:grpSpPr>
          <a:xfrm>
            <a:off x="2743935" y="1131910"/>
            <a:ext cx="9304317" cy="640452"/>
            <a:chOff x="2743935" y="1131910"/>
            <a:chExt cx="9304317" cy="640452"/>
          </a:xfrm>
        </p:grpSpPr>
        <p:sp>
          <p:nvSpPr>
            <p:cNvPr id="87" name="正方形/長方形 86"/>
            <p:cNvSpPr/>
            <p:nvPr/>
          </p:nvSpPr>
          <p:spPr>
            <a:xfrm>
              <a:off x="2743935" y="1141424"/>
              <a:ext cx="4516649" cy="630938"/>
            </a:xfrm>
            <a:prstGeom prst="rect">
              <a:avLst/>
            </a:prstGeom>
            <a:gradFill flip="none" rotWithShape="1">
              <a:gsLst>
                <a:gs pos="0">
                  <a:schemeClr val="bg1"/>
                </a:gs>
                <a:gs pos="100000">
                  <a:srgbClr val="0099FF">
                    <a:lumMod val="25000"/>
                    <a:lumOff val="7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341438" algn="l"/>
                </a:tabLst>
              </a:pPr>
              <a:r>
                <a:rPr kumimoji="1" lang="en-US" altLang="ja-JP" sz="32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	</a:t>
              </a:r>
              <a:endParaRPr kumimoji="1" lang="ja-JP" altLang="en-US" sz="32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sp>
          <p:nvSpPr>
            <p:cNvPr id="91" name="ホームベース 90"/>
            <p:cNvSpPr/>
            <p:nvPr/>
          </p:nvSpPr>
          <p:spPr>
            <a:xfrm>
              <a:off x="4460316" y="1269274"/>
              <a:ext cx="900000" cy="426209"/>
            </a:xfrm>
            <a:prstGeom prst="homePlate">
              <a:avLst>
                <a:gd name="adj" fmla="val 23438"/>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組織</a:t>
              </a: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名</a:t>
              </a:r>
              <a:endParaRPr kumimoji="1"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92" name="正方形/長方形 91"/>
            <p:cNvSpPr/>
            <p:nvPr/>
          </p:nvSpPr>
          <p:spPr>
            <a:xfrm>
              <a:off x="3602324" y="1272128"/>
              <a:ext cx="810000" cy="423980"/>
            </a:xfrm>
            <a:prstGeom prst="rect">
              <a:avLst/>
            </a:prstGeom>
            <a:solidFill>
              <a:srgbClr val="0099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ホームベース 93"/>
            <p:cNvSpPr/>
            <p:nvPr/>
          </p:nvSpPr>
          <p:spPr>
            <a:xfrm>
              <a:off x="2815272" y="1269274"/>
              <a:ext cx="900000" cy="426209"/>
            </a:xfrm>
            <a:prstGeom prst="homePlate">
              <a:avLst>
                <a:gd name="adj" fmla="val 23438"/>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組織</a:t>
              </a: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Ｎｏ</a:t>
              </a:r>
              <a:endParaRPr kumimoji="1"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00" name="正方形/長方形 99"/>
            <p:cNvSpPr/>
            <p:nvPr/>
          </p:nvSpPr>
          <p:spPr>
            <a:xfrm>
              <a:off x="5157368" y="1273828"/>
              <a:ext cx="2023720" cy="423980"/>
            </a:xfrm>
            <a:prstGeom prst="rect">
              <a:avLst/>
            </a:prstGeom>
            <a:solidFill>
              <a:srgbClr val="0099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1" name="グループ化 100"/>
            <p:cNvGrpSpPr/>
            <p:nvPr/>
          </p:nvGrpSpPr>
          <p:grpSpPr>
            <a:xfrm>
              <a:off x="7531603" y="1131910"/>
              <a:ext cx="4516649" cy="630938"/>
              <a:chOff x="2896335" y="1293824"/>
              <a:chExt cx="4516649" cy="630938"/>
            </a:xfrm>
          </p:grpSpPr>
          <p:sp>
            <p:nvSpPr>
              <p:cNvPr id="102" name="正方形/長方形 101"/>
              <p:cNvSpPr/>
              <p:nvPr/>
            </p:nvSpPr>
            <p:spPr>
              <a:xfrm>
                <a:off x="2896335" y="1293824"/>
                <a:ext cx="4516649" cy="630938"/>
              </a:xfrm>
              <a:prstGeom prst="rect">
                <a:avLst/>
              </a:prstGeom>
              <a:gradFill flip="none" rotWithShape="1">
                <a:gsLst>
                  <a:gs pos="0">
                    <a:schemeClr val="bg1"/>
                  </a:gs>
                  <a:gs pos="100000">
                    <a:srgbClr val="0099FF">
                      <a:lumMod val="25000"/>
                      <a:lumOff val="7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341438" algn="l"/>
                  </a:tabLst>
                </a:pPr>
                <a:r>
                  <a:rPr kumimoji="1" lang="en-US" altLang="ja-JP" sz="32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	</a:t>
                </a:r>
                <a:endParaRPr kumimoji="1" lang="ja-JP" altLang="en-US" sz="32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sp>
            <p:nvSpPr>
              <p:cNvPr id="103" name="ホームベース 102"/>
              <p:cNvSpPr/>
              <p:nvPr/>
            </p:nvSpPr>
            <p:spPr>
              <a:xfrm>
                <a:off x="4612716" y="1421674"/>
                <a:ext cx="900000" cy="426209"/>
              </a:xfrm>
              <a:prstGeom prst="homePlate">
                <a:avLst>
                  <a:gd name="adj" fmla="val 23438"/>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組織</a:t>
                </a: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名</a:t>
                </a:r>
                <a:endParaRPr kumimoji="1"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04" name="正方形/長方形 103"/>
              <p:cNvSpPr/>
              <p:nvPr/>
            </p:nvSpPr>
            <p:spPr>
              <a:xfrm>
                <a:off x="3754724" y="1424528"/>
                <a:ext cx="810000" cy="423980"/>
              </a:xfrm>
              <a:prstGeom prst="rect">
                <a:avLst/>
              </a:prstGeom>
              <a:solidFill>
                <a:srgbClr val="0099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ホームベース 104"/>
              <p:cNvSpPr/>
              <p:nvPr/>
            </p:nvSpPr>
            <p:spPr>
              <a:xfrm>
                <a:off x="2967672" y="1421674"/>
                <a:ext cx="900000" cy="426209"/>
              </a:xfrm>
              <a:prstGeom prst="homePlate">
                <a:avLst>
                  <a:gd name="adj" fmla="val 23438"/>
                </a:avLst>
              </a:prstGeom>
              <a:solidFill>
                <a:srgbClr val="00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組織</a:t>
                </a: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Ｎｏ</a:t>
                </a:r>
                <a:endParaRPr kumimoji="1"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06" name="正方形/長方形 105"/>
              <p:cNvSpPr/>
              <p:nvPr/>
            </p:nvSpPr>
            <p:spPr>
              <a:xfrm>
                <a:off x="5309768" y="1426228"/>
                <a:ext cx="2023720" cy="423980"/>
              </a:xfrm>
              <a:prstGeom prst="rect">
                <a:avLst/>
              </a:prstGeom>
              <a:solidFill>
                <a:srgbClr val="0099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107" name="正方形/長方形 106"/>
          <p:cNvSpPr/>
          <p:nvPr/>
        </p:nvSpPr>
        <p:spPr>
          <a:xfrm>
            <a:off x="4772324" y="885600"/>
            <a:ext cx="7275928" cy="253916"/>
          </a:xfrm>
          <a:prstGeom prst="rect">
            <a:avLst/>
          </a:prstGeom>
        </p:spPr>
        <p:txBody>
          <a:bodyPr wrap="square">
            <a:spAutoFit/>
          </a:bodyPr>
          <a:lstStyle/>
          <a:p>
            <a:r>
              <a:rPr lang="ja-JP" altLang="en-US" sz="1050" dirty="0" smtClean="0">
                <a:ln w="3175">
                  <a:solidFill>
                    <a:srgbClr val="0099FF"/>
                  </a:solidFill>
                </a:ln>
                <a:solidFill>
                  <a:srgbClr val="0099FF"/>
                </a:solidFill>
                <a:latin typeface="Square721 BT" panose="020B0504020202060204" pitchFamily="34" charset="0"/>
                <a:ea typeface="Meiryo UI" panose="020B0604030504040204" pitchFamily="50" charset="-128"/>
              </a:rPr>
              <a:t>当社における中核企業の継続・復旧において重要な組織（銀行・公共事業体など）の連絡先には以下のものがある。</a:t>
            </a:r>
            <a:endParaRPr lang="en-US" altLang="ja-JP" sz="1050" dirty="0">
              <a:ln w="3175">
                <a:solidFill>
                  <a:srgbClr val="0099FF"/>
                </a:solidFill>
              </a:ln>
              <a:solidFill>
                <a:srgbClr val="0099FF"/>
              </a:solidFill>
              <a:latin typeface="Square721 BT" panose="020B0504020202060204" pitchFamily="34" charset="0"/>
              <a:ea typeface="Meiryo UI" panose="020B0604030504040204" pitchFamily="50" charset="-128"/>
            </a:endParaRPr>
          </a:p>
        </p:txBody>
      </p:sp>
      <p:grpSp>
        <p:nvGrpSpPr>
          <p:cNvPr id="9" name="グループ化 8"/>
          <p:cNvGrpSpPr/>
          <p:nvPr/>
        </p:nvGrpSpPr>
        <p:grpSpPr>
          <a:xfrm>
            <a:off x="4031708" y="1908510"/>
            <a:ext cx="906012" cy="1267658"/>
            <a:chOff x="4007324" y="1914606"/>
            <a:chExt cx="906012" cy="1267658"/>
          </a:xfrm>
          <a:solidFill>
            <a:srgbClr val="0099FF">
              <a:alpha val="50000"/>
            </a:srgbClr>
          </a:solidFill>
        </p:grpSpPr>
        <p:sp>
          <p:nvSpPr>
            <p:cNvPr id="7" name="角丸四角形 6"/>
            <p:cNvSpPr/>
            <p:nvPr/>
          </p:nvSpPr>
          <p:spPr>
            <a:xfrm>
              <a:off x="4013336" y="1914606"/>
              <a:ext cx="900000" cy="2160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kumimoji="1"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 消防</a:t>
              </a:r>
              <a:endParaRPr kumimoji="1" lang="ja-JP" altLang="en-US" sz="9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08" name="角丸四角形 107"/>
            <p:cNvSpPr/>
            <p:nvPr/>
          </p:nvSpPr>
          <p:spPr>
            <a:xfrm>
              <a:off x="4007324" y="2173530"/>
              <a:ext cx="900000" cy="2160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kumimoji="1"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 警察</a:t>
              </a:r>
              <a:endParaRPr kumimoji="1" lang="ja-JP" altLang="en-US" sz="9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09" name="角丸四角形 108"/>
            <p:cNvSpPr/>
            <p:nvPr/>
          </p:nvSpPr>
          <p:spPr>
            <a:xfrm>
              <a:off x="4007324" y="2438176"/>
              <a:ext cx="900000" cy="2160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kumimoji="1"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 病院</a:t>
              </a:r>
              <a:endParaRPr kumimoji="1" lang="ja-JP" altLang="en-US" sz="9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0" name="角丸四角形 109"/>
            <p:cNvSpPr/>
            <p:nvPr/>
          </p:nvSpPr>
          <p:spPr>
            <a:xfrm>
              <a:off x="4007324" y="2702220"/>
              <a:ext cx="900000" cy="2160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kumimoji="1"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 電話</a:t>
              </a:r>
              <a:endParaRPr kumimoji="1" lang="ja-JP" altLang="en-US" sz="9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1" name="角丸四角形 110"/>
            <p:cNvSpPr/>
            <p:nvPr/>
          </p:nvSpPr>
          <p:spPr>
            <a:xfrm>
              <a:off x="4007324" y="2966264"/>
              <a:ext cx="900000" cy="2160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kumimoji="1"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 電力</a:t>
              </a:r>
              <a:endParaRPr kumimoji="1" lang="en-US" altLang="ja-JP" sz="900" dirty="0" smtClean="0">
                <a:solidFill>
                  <a:schemeClr val="bg1"/>
                </a:solidFill>
                <a:latin typeface="HGP創英角ｺﾞｼｯｸUB" panose="020B0900000000000000" pitchFamily="50" charset="-128"/>
                <a:ea typeface="HGP創英角ｺﾞｼｯｸUB" panose="020B0900000000000000" pitchFamily="50" charset="-128"/>
              </a:endParaRPr>
            </a:p>
          </p:txBody>
        </p:sp>
      </p:grpSp>
      <p:grpSp>
        <p:nvGrpSpPr>
          <p:cNvPr id="112" name="グループ化 111"/>
          <p:cNvGrpSpPr/>
          <p:nvPr/>
        </p:nvGrpSpPr>
        <p:grpSpPr>
          <a:xfrm>
            <a:off x="5024730" y="1908510"/>
            <a:ext cx="906012" cy="1267658"/>
            <a:chOff x="4007324" y="1914606"/>
            <a:chExt cx="906012" cy="1267658"/>
          </a:xfrm>
          <a:solidFill>
            <a:srgbClr val="0099FF">
              <a:alpha val="50000"/>
            </a:srgbClr>
          </a:solidFill>
        </p:grpSpPr>
        <p:sp>
          <p:nvSpPr>
            <p:cNvPr id="113" name="角丸四角形 112"/>
            <p:cNvSpPr/>
            <p:nvPr/>
          </p:nvSpPr>
          <p:spPr>
            <a:xfrm>
              <a:off x="4013336" y="1914606"/>
              <a:ext cx="900000" cy="2160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kumimoji="1"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 ガス</a:t>
              </a:r>
              <a:endParaRPr kumimoji="1" lang="ja-JP" altLang="en-US" sz="9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4" name="角丸四角形 113"/>
            <p:cNvSpPr/>
            <p:nvPr/>
          </p:nvSpPr>
          <p:spPr>
            <a:xfrm>
              <a:off x="4007324" y="2173530"/>
              <a:ext cx="900000" cy="2160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kumimoji="1"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 水道</a:t>
              </a:r>
              <a:endParaRPr kumimoji="1" lang="ja-JP" altLang="en-US" sz="9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5" name="角丸四角形 114"/>
            <p:cNvSpPr/>
            <p:nvPr/>
          </p:nvSpPr>
          <p:spPr>
            <a:xfrm>
              <a:off x="4007324" y="2438176"/>
              <a:ext cx="900000" cy="2160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kumimoji="1"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 金融</a:t>
              </a:r>
              <a:endParaRPr kumimoji="1" lang="ja-JP" altLang="en-US" sz="9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6" name="角丸四角形 115"/>
            <p:cNvSpPr/>
            <p:nvPr/>
          </p:nvSpPr>
          <p:spPr>
            <a:xfrm>
              <a:off x="4007324" y="2702220"/>
              <a:ext cx="900000" cy="2160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kumimoji="1"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 保険</a:t>
              </a:r>
              <a:endParaRPr kumimoji="1" lang="ja-JP" altLang="en-US" sz="9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7" name="角丸四角形 116"/>
            <p:cNvSpPr/>
            <p:nvPr/>
          </p:nvSpPr>
          <p:spPr>
            <a:xfrm>
              <a:off x="4007324" y="2966264"/>
              <a:ext cx="900000" cy="2160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kumimoji="1"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 監査</a:t>
              </a:r>
              <a:endParaRPr kumimoji="1" lang="en-US" altLang="ja-JP" sz="900" dirty="0" smtClean="0">
                <a:solidFill>
                  <a:schemeClr val="bg1"/>
                </a:solidFill>
                <a:latin typeface="HGP創英角ｺﾞｼｯｸUB" panose="020B0900000000000000" pitchFamily="50" charset="-128"/>
                <a:ea typeface="HGP創英角ｺﾞｼｯｸUB" panose="020B0900000000000000" pitchFamily="50" charset="-128"/>
              </a:endParaRPr>
            </a:p>
          </p:txBody>
        </p:sp>
      </p:grpSp>
      <p:grpSp>
        <p:nvGrpSpPr>
          <p:cNvPr id="118" name="グループ化 117"/>
          <p:cNvGrpSpPr/>
          <p:nvPr/>
        </p:nvGrpSpPr>
        <p:grpSpPr>
          <a:xfrm>
            <a:off x="6027325" y="1908510"/>
            <a:ext cx="906012" cy="1267658"/>
            <a:chOff x="4007324" y="1914606"/>
            <a:chExt cx="906012" cy="1267658"/>
          </a:xfrm>
          <a:solidFill>
            <a:srgbClr val="0099FF">
              <a:alpha val="50000"/>
            </a:srgbClr>
          </a:solidFill>
        </p:grpSpPr>
        <p:sp>
          <p:nvSpPr>
            <p:cNvPr id="119" name="角丸四角形 118"/>
            <p:cNvSpPr/>
            <p:nvPr/>
          </p:nvSpPr>
          <p:spPr>
            <a:xfrm>
              <a:off x="4013336" y="1914606"/>
              <a:ext cx="900000" cy="2160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kumimoji="1"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 会計</a:t>
              </a:r>
              <a:endParaRPr kumimoji="1" lang="ja-JP" altLang="en-US" sz="9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20" name="角丸四角形 119"/>
            <p:cNvSpPr/>
            <p:nvPr/>
          </p:nvSpPr>
          <p:spPr>
            <a:xfrm>
              <a:off x="4007324" y="2173530"/>
              <a:ext cx="900000" cy="2160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kumimoji="1"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 債権</a:t>
              </a:r>
              <a:endParaRPr kumimoji="1" lang="ja-JP" altLang="en-US" sz="9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21" name="角丸四角形 120"/>
            <p:cNvSpPr/>
            <p:nvPr/>
          </p:nvSpPr>
          <p:spPr>
            <a:xfrm>
              <a:off x="4007324" y="2438176"/>
              <a:ext cx="900000" cy="2160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kumimoji="1"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 建物管理</a:t>
              </a:r>
              <a:endParaRPr kumimoji="1" lang="ja-JP" altLang="en-US" sz="9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22" name="角丸四角形 121"/>
            <p:cNvSpPr/>
            <p:nvPr/>
          </p:nvSpPr>
          <p:spPr>
            <a:xfrm>
              <a:off x="4007324" y="2702220"/>
              <a:ext cx="900000" cy="2160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kumimoji="1"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 建物所有</a:t>
              </a:r>
              <a:endParaRPr kumimoji="1" lang="ja-JP" altLang="en-US" sz="9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23" name="角丸四角形 122"/>
            <p:cNvSpPr/>
            <p:nvPr/>
          </p:nvSpPr>
          <p:spPr>
            <a:xfrm>
              <a:off x="4007324" y="2966264"/>
              <a:ext cx="900000" cy="2160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kumimoji="1"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 建物警備</a:t>
              </a:r>
              <a:endParaRPr kumimoji="1" lang="en-US" altLang="ja-JP" sz="900" dirty="0" smtClean="0">
                <a:solidFill>
                  <a:schemeClr val="bg1"/>
                </a:solidFill>
                <a:latin typeface="HGP創英角ｺﾞｼｯｸUB" panose="020B0900000000000000" pitchFamily="50" charset="-128"/>
                <a:ea typeface="HGP創英角ｺﾞｼｯｸUB" panose="020B0900000000000000" pitchFamily="50" charset="-128"/>
              </a:endParaRPr>
            </a:p>
          </p:txBody>
        </p:sp>
      </p:grpSp>
      <p:graphicFrame>
        <p:nvGraphicFramePr>
          <p:cNvPr id="124" name="表 123"/>
          <p:cNvGraphicFramePr>
            <a:graphicFrameLocks noGrp="1"/>
          </p:cNvGraphicFramePr>
          <p:nvPr>
            <p:extLst>
              <p:ext uri="{D42A27DB-BD31-4B8C-83A1-F6EECF244321}">
                <p14:modId xmlns:p14="http://schemas.microsoft.com/office/powerpoint/2010/main" val="2971291877"/>
              </p:ext>
            </p:extLst>
          </p:nvPr>
        </p:nvGraphicFramePr>
        <p:xfrm>
          <a:off x="7584252" y="1833455"/>
          <a:ext cx="4464000" cy="4860000"/>
        </p:xfrm>
        <a:graphic>
          <a:graphicData uri="http://schemas.openxmlformats.org/drawingml/2006/table">
            <a:tbl>
              <a:tblPr firstRow="1" bandRow="1">
                <a:tableStyleId>{5C22544A-7EE6-4342-B048-85BDC9FD1C3A}</a:tableStyleId>
              </a:tblPr>
              <a:tblGrid>
                <a:gridCol w="1152000"/>
                <a:gridCol w="3312000"/>
              </a:tblGrid>
              <a:tr h="1404000">
                <a:tc>
                  <a:txBody>
                    <a:bodyPr/>
                    <a:lstStyle/>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業種</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99FF"/>
                      </a:solid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FF"/>
                    </a:solidFill>
                  </a:tcPr>
                </a:tc>
                <a:tc>
                  <a:txBody>
                    <a:bodyPr/>
                    <a:lstStyle/>
                    <a:p>
                      <a:pPr algn="l">
                        <a:lnSpc>
                          <a:spcPct val="150000"/>
                        </a:lnSpc>
                        <a:tabLst>
                          <a:tab pos="987425" algn="l"/>
                        </a:tabLst>
                      </a:pPr>
                      <a:endParaRPr kumimoji="1" lang="en-US" altLang="ja-JP" sz="1050" b="0" dirty="0" smtClean="0">
                        <a:ln w="3175">
                          <a:noFill/>
                        </a:ln>
                        <a:solidFill>
                          <a:srgbClr val="00CCFF"/>
                        </a:solidFill>
                        <a:latin typeface="HGP創英角ｺﾞｼｯｸUB" panose="020B0900000000000000" pitchFamily="50" charset="-128"/>
                        <a:ea typeface="HGP創英角ｺﾞｼｯｸUB" panose="020B0900000000000000" pitchFamily="50" charset="-128"/>
                      </a:endParaRPr>
                    </a:p>
                    <a:p>
                      <a:pPr algn="l">
                        <a:lnSpc>
                          <a:spcPct val="150000"/>
                        </a:lnSpc>
                        <a:tabLst>
                          <a:tab pos="987425" algn="l"/>
                        </a:tabLst>
                      </a:pPr>
                      <a:endParaRPr kumimoji="1" lang="en-US" altLang="ja-JP" sz="1050" b="0" dirty="0" smtClean="0">
                        <a:ln w="3175">
                          <a:noFill/>
                        </a:ln>
                        <a:solidFill>
                          <a:srgbClr val="00CCFF"/>
                        </a:solidFill>
                        <a:latin typeface="HGP創英角ｺﾞｼｯｸUB" panose="020B0900000000000000" pitchFamily="50" charset="-128"/>
                        <a:ea typeface="HGP創英角ｺﾞｼｯｸUB" panose="020B0900000000000000" pitchFamily="50" charset="-128"/>
                      </a:endParaRPr>
                    </a:p>
                    <a:p>
                      <a:pPr algn="l">
                        <a:lnSpc>
                          <a:spcPct val="150000"/>
                        </a:lnSpc>
                        <a:tabLst>
                          <a:tab pos="987425" algn="l"/>
                        </a:tabLst>
                      </a:pPr>
                      <a:endParaRPr kumimoji="1" lang="en-US" altLang="ja-JP" sz="1050" b="0" dirty="0" smtClean="0">
                        <a:ln w="3175">
                          <a:noFill/>
                        </a:ln>
                        <a:solidFill>
                          <a:srgbClr val="00CCFF"/>
                        </a:solidFill>
                        <a:latin typeface="HGP創英角ｺﾞｼｯｸUB" panose="020B0900000000000000" pitchFamily="50" charset="-128"/>
                        <a:ea typeface="HGP創英角ｺﾞｼｯｸUB" panose="020B0900000000000000" pitchFamily="50" charset="-128"/>
                      </a:endParaRPr>
                    </a:p>
                    <a:p>
                      <a:pPr algn="l">
                        <a:lnSpc>
                          <a:spcPct val="150000"/>
                        </a:lnSpc>
                        <a:tabLst>
                          <a:tab pos="987425" algn="l"/>
                        </a:tabLst>
                      </a:pPr>
                      <a:endParaRPr kumimoji="1" lang="en-US" altLang="ja-JP" sz="1050" b="0" dirty="0" smtClean="0">
                        <a:ln w="3175">
                          <a:noFill/>
                        </a:ln>
                        <a:solidFill>
                          <a:srgbClr val="00CCFF"/>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0099FF"/>
                      </a:solidFill>
                      <a:prstDash val="solid"/>
                      <a:round/>
                      <a:headEnd type="none" w="med" len="med"/>
                      <a:tailEnd type="none" w="med" len="med"/>
                    </a:lnR>
                    <a:lnT w="76200" cap="flat" cmpd="sng" algn="ctr">
                      <a:solidFill>
                        <a:srgbClr val="0099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FF">
                        <a:alpha val="25000"/>
                      </a:srgbClr>
                    </a:solidFill>
                  </a:tcPr>
                </a:tc>
              </a:tr>
              <a:tr h="576000">
                <a:tc>
                  <a:txBody>
                    <a:bodyPr/>
                    <a:lstStyle/>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提供される</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サービス</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99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FF"/>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576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口座番号</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99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FF">
                        <a:alpha val="25000"/>
                      </a:srgbClr>
                    </a:solidFill>
                  </a:tcPr>
                </a:tc>
              </a:tr>
              <a:tr h="576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住所</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99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spc="0" dirty="0" smtClean="0">
                        <a:ln w="3175">
                          <a:noFill/>
                        </a:ln>
                        <a:solidFill>
                          <a:srgbClr val="00CCFF"/>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576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ＨＰ</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99FF"/>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solidFill>
                            <a:schemeClr val="tx1">
                              <a:lumMod val="75000"/>
                              <a:lumOff val="25000"/>
                            </a:schemeClr>
                          </a:solid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FF">
                        <a:alpha val="25000"/>
                      </a:srgbClr>
                    </a:solidFill>
                  </a:tcPr>
                </a:tc>
              </a:tr>
              <a:tr h="576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99FF"/>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solidFill>
                            <a:schemeClr val="tx1">
                              <a:lumMod val="75000"/>
                              <a:lumOff val="25000"/>
                            </a:schemeClr>
                          </a:solid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576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備考</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99FF"/>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0099FF"/>
                      </a:solidFill>
                      <a:prstDash val="solid"/>
                      <a:round/>
                      <a:headEnd type="none" w="med" len="med"/>
                      <a:tailEnd type="none" w="med" len="med"/>
                    </a:lnB>
                    <a:solidFill>
                      <a:srgbClr val="009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2686050" algn="l"/>
                        </a:tabLst>
                        <a:defRPr/>
                      </a:pPr>
                      <a:endParaRPr kumimoji="1" lang="ja-JP" altLang="en-US" sz="1400" b="0" spc="0" dirty="0">
                        <a:ln w="3175">
                          <a:solidFill>
                            <a:schemeClr val="tx1">
                              <a:lumMod val="75000"/>
                              <a:lumOff val="25000"/>
                            </a:schemeClr>
                          </a:solid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0099FF"/>
                      </a:solidFill>
                      <a:prstDash val="solid"/>
                      <a:round/>
                      <a:headEnd type="none" w="med" len="med"/>
                      <a:tailEnd type="none" w="med" len="med"/>
                    </a:lnB>
                    <a:solidFill>
                      <a:srgbClr val="0099FF">
                        <a:alpha val="25000"/>
                      </a:srgbClr>
                    </a:solidFill>
                  </a:tcPr>
                </a:tc>
              </a:tr>
            </a:tbl>
          </a:graphicData>
        </a:graphic>
      </p:graphicFrame>
      <p:pic>
        <p:nvPicPr>
          <p:cNvPr id="125" name="図 124"/>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8364134" y="5678397"/>
            <a:ext cx="329343" cy="329343"/>
          </a:xfrm>
          <a:prstGeom prst="rect">
            <a:avLst/>
          </a:prstGeom>
        </p:spPr>
      </p:pic>
      <p:grpSp>
        <p:nvGrpSpPr>
          <p:cNvPr id="126" name="グループ化 125"/>
          <p:cNvGrpSpPr/>
          <p:nvPr/>
        </p:nvGrpSpPr>
        <p:grpSpPr>
          <a:xfrm>
            <a:off x="8819376" y="1908510"/>
            <a:ext cx="906012" cy="1267658"/>
            <a:chOff x="4007324" y="1914606"/>
            <a:chExt cx="906012" cy="1267658"/>
          </a:xfrm>
          <a:solidFill>
            <a:srgbClr val="0099FF">
              <a:alpha val="50000"/>
            </a:srgbClr>
          </a:solidFill>
        </p:grpSpPr>
        <p:sp>
          <p:nvSpPr>
            <p:cNvPr id="127" name="角丸四角形 126"/>
            <p:cNvSpPr/>
            <p:nvPr/>
          </p:nvSpPr>
          <p:spPr>
            <a:xfrm>
              <a:off x="4013336" y="1914606"/>
              <a:ext cx="900000" cy="2160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kumimoji="1"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 消防</a:t>
              </a:r>
              <a:endParaRPr kumimoji="1" lang="ja-JP" altLang="en-US" sz="9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28" name="角丸四角形 127"/>
            <p:cNvSpPr/>
            <p:nvPr/>
          </p:nvSpPr>
          <p:spPr>
            <a:xfrm>
              <a:off x="4007324" y="2173530"/>
              <a:ext cx="900000" cy="2160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kumimoji="1"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 警察</a:t>
              </a:r>
              <a:endParaRPr kumimoji="1" lang="ja-JP" altLang="en-US" sz="9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29" name="角丸四角形 128"/>
            <p:cNvSpPr/>
            <p:nvPr/>
          </p:nvSpPr>
          <p:spPr>
            <a:xfrm>
              <a:off x="4007324" y="2438176"/>
              <a:ext cx="900000" cy="2160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kumimoji="1"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 病院</a:t>
              </a:r>
              <a:endParaRPr kumimoji="1" lang="ja-JP" altLang="en-US" sz="9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30" name="角丸四角形 129"/>
            <p:cNvSpPr/>
            <p:nvPr/>
          </p:nvSpPr>
          <p:spPr>
            <a:xfrm>
              <a:off x="4007324" y="2702220"/>
              <a:ext cx="900000" cy="2160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kumimoji="1"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 電話</a:t>
              </a:r>
              <a:endParaRPr kumimoji="1" lang="ja-JP" altLang="en-US" sz="9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31" name="角丸四角形 130"/>
            <p:cNvSpPr/>
            <p:nvPr/>
          </p:nvSpPr>
          <p:spPr>
            <a:xfrm>
              <a:off x="4007324" y="2966264"/>
              <a:ext cx="900000" cy="2160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kumimoji="1"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 電力</a:t>
              </a:r>
              <a:endParaRPr kumimoji="1" lang="en-US" altLang="ja-JP" sz="900" dirty="0" smtClean="0">
                <a:solidFill>
                  <a:schemeClr val="bg1"/>
                </a:solidFill>
                <a:latin typeface="HGP創英角ｺﾞｼｯｸUB" panose="020B0900000000000000" pitchFamily="50" charset="-128"/>
                <a:ea typeface="HGP創英角ｺﾞｼｯｸUB" panose="020B0900000000000000" pitchFamily="50" charset="-128"/>
              </a:endParaRPr>
            </a:p>
          </p:txBody>
        </p:sp>
      </p:grpSp>
      <p:grpSp>
        <p:nvGrpSpPr>
          <p:cNvPr id="132" name="グループ化 131"/>
          <p:cNvGrpSpPr/>
          <p:nvPr/>
        </p:nvGrpSpPr>
        <p:grpSpPr>
          <a:xfrm>
            <a:off x="9812398" y="1908510"/>
            <a:ext cx="906012" cy="1267658"/>
            <a:chOff x="4007324" y="1914606"/>
            <a:chExt cx="906012" cy="1267658"/>
          </a:xfrm>
          <a:solidFill>
            <a:srgbClr val="0099FF">
              <a:alpha val="50000"/>
            </a:srgbClr>
          </a:solidFill>
        </p:grpSpPr>
        <p:sp>
          <p:nvSpPr>
            <p:cNvPr id="133" name="角丸四角形 132"/>
            <p:cNvSpPr/>
            <p:nvPr/>
          </p:nvSpPr>
          <p:spPr>
            <a:xfrm>
              <a:off x="4013336" y="1914606"/>
              <a:ext cx="900000" cy="2160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kumimoji="1"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 ガス</a:t>
              </a:r>
              <a:endParaRPr kumimoji="1" lang="ja-JP" altLang="en-US" sz="9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34" name="角丸四角形 133"/>
            <p:cNvSpPr/>
            <p:nvPr/>
          </p:nvSpPr>
          <p:spPr>
            <a:xfrm>
              <a:off x="4007324" y="2173530"/>
              <a:ext cx="900000" cy="2160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kumimoji="1"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 水道</a:t>
              </a:r>
              <a:endParaRPr kumimoji="1" lang="ja-JP" altLang="en-US" sz="9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35" name="角丸四角形 134"/>
            <p:cNvSpPr/>
            <p:nvPr/>
          </p:nvSpPr>
          <p:spPr>
            <a:xfrm>
              <a:off x="4007324" y="2438176"/>
              <a:ext cx="900000" cy="2160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kumimoji="1"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 金融</a:t>
              </a:r>
              <a:endParaRPr kumimoji="1" lang="ja-JP" altLang="en-US" sz="9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36" name="角丸四角形 135"/>
            <p:cNvSpPr/>
            <p:nvPr/>
          </p:nvSpPr>
          <p:spPr>
            <a:xfrm>
              <a:off x="4007324" y="2702220"/>
              <a:ext cx="900000" cy="2160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kumimoji="1"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 保険</a:t>
              </a:r>
              <a:endParaRPr kumimoji="1" lang="ja-JP" altLang="en-US" sz="9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37" name="角丸四角形 136"/>
            <p:cNvSpPr/>
            <p:nvPr/>
          </p:nvSpPr>
          <p:spPr>
            <a:xfrm>
              <a:off x="4007324" y="2966264"/>
              <a:ext cx="900000" cy="2160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kumimoji="1"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 監査</a:t>
              </a:r>
              <a:endParaRPr kumimoji="1" lang="en-US" altLang="ja-JP" sz="900" dirty="0" smtClean="0">
                <a:solidFill>
                  <a:schemeClr val="bg1"/>
                </a:solidFill>
                <a:latin typeface="HGP創英角ｺﾞｼｯｸUB" panose="020B0900000000000000" pitchFamily="50" charset="-128"/>
                <a:ea typeface="HGP創英角ｺﾞｼｯｸUB" panose="020B0900000000000000" pitchFamily="50" charset="-128"/>
              </a:endParaRPr>
            </a:p>
          </p:txBody>
        </p:sp>
      </p:grpSp>
      <p:grpSp>
        <p:nvGrpSpPr>
          <p:cNvPr id="138" name="グループ化 137"/>
          <p:cNvGrpSpPr/>
          <p:nvPr/>
        </p:nvGrpSpPr>
        <p:grpSpPr>
          <a:xfrm>
            <a:off x="10814993" y="1908510"/>
            <a:ext cx="906012" cy="1267658"/>
            <a:chOff x="4007324" y="1914606"/>
            <a:chExt cx="906012" cy="1267658"/>
          </a:xfrm>
          <a:solidFill>
            <a:srgbClr val="0099FF">
              <a:alpha val="50000"/>
            </a:srgbClr>
          </a:solidFill>
        </p:grpSpPr>
        <p:sp>
          <p:nvSpPr>
            <p:cNvPr id="139" name="角丸四角形 138"/>
            <p:cNvSpPr/>
            <p:nvPr/>
          </p:nvSpPr>
          <p:spPr>
            <a:xfrm>
              <a:off x="4013336" y="1914606"/>
              <a:ext cx="900000" cy="2160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kumimoji="1"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 会計</a:t>
              </a:r>
              <a:endParaRPr kumimoji="1" lang="ja-JP" altLang="en-US" sz="9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40" name="角丸四角形 139"/>
            <p:cNvSpPr/>
            <p:nvPr/>
          </p:nvSpPr>
          <p:spPr>
            <a:xfrm>
              <a:off x="4007324" y="2173530"/>
              <a:ext cx="900000" cy="2160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kumimoji="1"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 債権</a:t>
              </a:r>
              <a:endParaRPr kumimoji="1" lang="ja-JP" altLang="en-US" sz="9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41" name="角丸四角形 140"/>
            <p:cNvSpPr/>
            <p:nvPr/>
          </p:nvSpPr>
          <p:spPr>
            <a:xfrm>
              <a:off x="4007324" y="2438176"/>
              <a:ext cx="900000" cy="2160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kumimoji="1"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 建物管理</a:t>
              </a:r>
              <a:endParaRPr kumimoji="1" lang="ja-JP" altLang="en-US" sz="9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42" name="角丸四角形 141"/>
            <p:cNvSpPr/>
            <p:nvPr/>
          </p:nvSpPr>
          <p:spPr>
            <a:xfrm>
              <a:off x="4007324" y="2702220"/>
              <a:ext cx="900000" cy="2160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kumimoji="1"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 建物所有</a:t>
              </a:r>
              <a:endParaRPr kumimoji="1" lang="ja-JP" altLang="en-US" sz="9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43" name="角丸四角形 142"/>
            <p:cNvSpPr/>
            <p:nvPr/>
          </p:nvSpPr>
          <p:spPr>
            <a:xfrm>
              <a:off x="4007324" y="2966264"/>
              <a:ext cx="900000" cy="216000"/>
            </a:xfrm>
            <a:prstGeom prst="roundRect">
              <a:avLst>
                <a:gd name="adj" fmla="val 50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kumimoji="1"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 建物警備</a:t>
              </a:r>
              <a:endParaRPr kumimoji="1" lang="en-US" altLang="ja-JP" sz="900" dirty="0" smtClean="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144" name="テキスト ボックス 143"/>
          <p:cNvSpPr txBox="1"/>
          <p:nvPr/>
        </p:nvSpPr>
        <p:spPr>
          <a:xfrm>
            <a:off x="3889965" y="234404"/>
            <a:ext cx="2309610" cy="338554"/>
          </a:xfrm>
          <a:prstGeom prst="rect">
            <a:avLst/>
          </a:prstGeom>
          <a:noFill/>
        </p:spPr>
        <p:txBody>
          <a:bodyPr wrap="square" rtlCol="0">
            <a:spAutoFit/>
          </a:bodyPr>
          <a:lstStyle/>
          <a:p>
            <a:r>
              <a:rPr kumimoji="1" lang="zh-TW" altLang="en-US" sz="1600" dirty="0" smtClean="0">
                <a:ln w="3175">
                  <a:solidFill>
                    <a:schemeClr val="bg1"/>
                  </a:solidFill>
                </a:ln>
                <a:solidFill>
                  <a:schemeClr val="bg1"/>
                </a:solidFill>
                <a:latin typeface="Meiryo UI" panose="020B0604030504040204" pitchFamily="50" charset="-128"/>
                <a:ea typeface="Meiryo UI" panose="020B0604030504040204" pitchFamily="50" charset="-128"/>
              </a:rPr>
              <a:t>事業継続計画</a:t>
            </a:r>
            <a:endParaRPr kumimoji="1" lang="ja-JP" altLang="en-US" sz="1600" dirty="0">
              <a:ln w="3175">
                <a:solidFill>
                  <a:schemeClr val="bg1"/>
                </a:solidFill>
              </a:ln>
              <a:solidFill>
                <a:schemeClr val="bg1"/>
              </a:solidFill>
              <a:latin typeface="Meiryo UI" panose="020B0604030504040204" pitchFamily="50" charset="-128"/>
              <a:ea typeface="Meiryo UI" panose="020B0604030504040204" pitchFamily="50" charset="-128"/>
            </a:endParaRPr>
          </a:p>
        </p:txBody>
      </p:sp>
      <p:sp>
        <p:nvSpPr>
          <p:cNvPr id="145" name="正方形/長方形 144"/>
          <p:cNvSpPr/>
          <p:nvPr/>
        </p:nvSpPr>
        <p:spPr>
          <a:xfrm>
            <a:off x="11831997" y="6498000"/>
            <a:ext cx="360000" cy="360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latin typeface="Square721 BT" panose="020B0504020202060204" pitchFamily="34" charset="0"/>
              </a:rPr>
              <a:t>00</a:t>
            </a:r>
            <a:endParaRPr kumimoji="1" lang="ja-JP" altLang="en-US" sz="1000" dirty="0">
              <a:latin typeface="Square721 BT" panose="020B0504020202060204" pitchFamily="34" charset="0"/>
            </a:endParaRPr>
          </a:p>
        </p:txBody>
      </p:sp>
      <p:grpSp>
        <p:nvGrpSpPr>
          <p:cNvPr id="147" name="グループ化 146"/>
          <p:cNvGrpSpPr/>
          <p:nvPr/>
        </p:nvGrpSpPr>
        <p:grpSpPr>
          <a:xfrm>
            <a:off x="0" y="3427177"/>
            <a:ext cx="2251471" cy="3403220"/>
            <a:chOff x="0" y="1053600"/>
            <a:chExt cx="2251471" cy="3403220"/>
          </a:xfrm>
        </p:grpSpPr>
        <p:grpSp>
          <p:nvGrpSpPr>
            <p:cNvPr id="148" name="グループ化 147"/>
            <p:cNvGrpSpPr/>
            <p:nvPr/>
          </p:nvGrpSpPr>
          <p:grpSpPr>
            <a:xfrm>
              <a:off x="0" y="1053600"/>
              <a:ext cx="2251471" cy="523220"/>
              <a:chOff x="-20335" y="1287374"/>
              <a:chExt cx="2251471" cy="523220"/>
            </a:xfrm>
          </p:grpSpPr>
          <p:sp>
            <p:nvSpPr>
              <p:cNvPr id="164" name="正方形/長方形 163"/>
              <p:cNvSpPr/>
              <p:nvPr/>
            </p:nvSpPr>
            <p:spPr>
              <a:xfrm>
                <a:off x="-20335" y="1356157"/>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rgbClr val="595959"/>
                    </a:solidFill>
                    <a:latin typeface="HGP創英角ｺﾞｼｯｸUB" panose="020B0900000000000000" pitchFamily="50" charset="-128"/>
                    <a:ea typeface="HGP創英角ｺﾞｼｯｸUB" panose="020B0900000000000000" pitchFamily="50" charset="-128"/>
                  </a:rPr>
                  <a:t>	</a:t>
                </a:r>
                <a:r>
                  <a:rPr kumimoji="1" lang="ja-JP" altLang="en-US" sz="1200" dirty="0" smtClean="0">
                    <a:solidFill>
                      <a:srgbClr val="595959"/>
                    </a:solidFill>
                    <a:latin typeface="HGP創英角ｺﾞｼｯｸUB" panose="020B0900000000000000" pitchFamily="50" charset="-128"/>
                    <a:ea typeface="HGP創英角ｺﾞｼｯｸUB" panose="020B0900000000000000" pitchFamily="50" charset="-128"/>
                  </a:rPr>
                  <a:t>基本情報</a:t>
                </a:r>
                <a:endParaRPr kumimoji="1" lang="ja-JP" altLang="en-US" sz="1200" dirty="0">
                  <a:solidFill>
                    <a:srgbClr val="595959"/>
                  </a:solidFill>
                  <a:latin typeface="HGP創英角ｺﾞｼｯｸUB" panose="020B0900000000000000" pitchFamily="50" charset="-128"/>
                  <a:ea typeface="HGP創英角ｺﾞｼｯｸUB" panose="020B0900000000000000" pitchFamily="50" charset="-128"/>
                </a:endParaRPr>
              </a:p>
            </p:txBody>
          </p:sp>
          <p:sp>
            <p:nvSpPr>
              <p:cNvPr id="165" name="テキスト ボックス 164"/>
              <p:cNvSpPr txBox="1"/>
              <p:nvPr/>
            </p:nvSpPr>
            <p:spPr>
              <a:xfrm>
                <a:off x="36000" y="1287374"/>
                <a:ext cx="453970" cy="523220"/>
              </a:xfrm>
              <a:prstGeom prst="rect">
                <a:avLst/>
              </a:prstGeom>
              <a:noFill/>
            </p:spPr>
            <p:txBody>
              <a:bodyPr wrap="none" rtlCol="0">
                <a:spAutoFit/>
              </a:bodyPr>
              <a:lstStyle/>
              <a:p>
                <a:r>
                  <a:rPr kumimoji="1" lang="ja-JP" altLang="en-US" sz="2800" dirty="0" smtClean="0">
                    <a:solidFill>
                      <a:srgbClr val="595959"/>
                    </a:solidFill>
                    <a:latin typeface="HGP創英角ｺﾞｼｯｸUB" panose="020B0900000000000000" pitchFamily="50" charset="-128"/>
                    <a:ea typeface="HGP創英角ｺﾞｼｯｸUB" panose="020B0900000000000000" pitchFamily="50" charset="-128"/>
                  </a:rPr>
                  <a:t>１</a:t>
                </a:r>
                <a:endParaRPr kumimoji="1" lang="ja-JP" altLang="en-US" sz="2800" dirty="0">
                  <a:solidFill>
                    <a:srgbClr val="595959"/>
                  </a:solidFill>
                  <a:latin typeface="HGP創英角ｺﾞｼｯｸUB" panose="020B0900000000000000" pitchFamily="50" charset="-128"/>
                  <a:ea typeface="HGP創英角ｺﾞｼｯｸUB" panose="020B0900000000000000" pitchFamily="50" charset="-128"/>
                </a:endParaRPr>
              </a:p>
            </p:txBody>
          </p:sp>
        </p:grpSp>
        <p:sp>
          <p:nvSpPr>
            <p:cNvPr id="149" name="テキスト ボックス 148"/>
            <p:cNvSpPr txBox="1"/>
            <p:nvPr/>
          </p:nvSpPr>
          <p:spPr>
            <a:xfrm>
              <a:off x="114043" y="1485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50" name="正方形/長方形 149"/>
            <p:cNvSpPr/>
            <p:nvPr/>
          </p:nvSpPr>
          <p:spPr>
            <a:xfrm>
              <a:off x="0" y="1698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連絡先</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51" name="テキスト ボックス 150"/>
            <p:cNvSpPr txBox="1"/>
            <p:nvPr/>
          </p:nvSpPr>
          <p:spPr>
            <a:xfrm>
              <a:off x="56335" y="1629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２</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52" name="テキスト ボックス 151"/>
            <p:cNvSpPr txBox="1"/>
            <p:nvPr/>
          </p:nvSpPr>
          <p:spPr>
            <a:xfrm>
              <a:off x="114043" y="2061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53" name="正方形/長方形 152"/>
            <p:cNvSpPr/>
            <p:nvPr/>
          </p:nvSpPr>
          <p:spPr>
            <a:xfrm>
              <a:off x="0" y="2274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会社・従業員</a:t>
              </a:r>
              <a:endParaRPr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54" name="テキスト ボックス 153"/>
            <p:cNvSpPr txBox="1"/>
            <p:nvPr/>
          </p:nvSpPr>
          <p:spPr>
            <a:xfrm>
              <a:off x="56335" y="2205600"/>
              <a:ext cx="453970" cy="523220"/>
            </a:xfrm>
            <a:prstGeom prst="rect">
              <a:avLst/>
            </a:prstGeom>
            <a:noFill/>
          </p:spPr>
          <p:txBody>
            <a:bodyPr wrap="none" rtlCol="0">
              <a:spAutoFit/>
            </a:bodyPr>
            <a:lstStyle/>
            <a:p>
              <a:r>
                <a:rPr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３</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55" name="テキスト ボックス 154"/>
            <p:cNvSpPr txBox="1"/>
            <p:nvPr/>
          </p:nvSpPr>
          <p:spPr>
            <a:xfrm>
              <a:off x="114043" y="2637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56" name="正方形/長方形 155"/>
            <p:cNvSpPr/>
            <p:nvPr/>
          </p:nvSpPr>
          <p:spPr>
            <a:xfrm>
              <a:off x="0" y="2850383"/>
              <a:ext cx="2251471" cy="41168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bg1"/>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bg1"/>
                  </a:solidFill>
                  <a:latin typeface="HGP創英角ｺﾞｼｯｸUB" panose="020B0900000000000000" pitchFamily="50" charset="-128"/>
                  <a:ea typeface="HGP創英角ｺﾞｼｯｸUB" panose="020B0900000000000000" pitchFamily="50" charset="-128"/>
                </a:rPr>
                <a:t>顧客・</a:t>
              </a: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取引</a:t>
              </a:r>
              <a:endParaRPr kumimoji="1" lang="ja-JP" altLang="en-US" sz="12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57" name="テキスト ボックス 156"/>
            <p:cNvSpPr txBox="1"/>
            <p:nvPr/>
          </p:nvSpPr>
          <p:spPr>
            <a:xfrm>
              <a:off x="56335" y="2781600"/>
              <a:ext cx="453970" cy="523220"/>
            </a:xfrm>
            <a:prstGeom prst="rect">
              <a:avLst/>
            </a:prstGeom>
            <a:noFill/>
          </p:spPr>
          <p:txBody>
            <a:bodyPr wrap="none" rtlCol="0">
              <a:spAutoFit/>
            </a:bodyPr>
            <a:lstStyle/>
            <a:p>
              <a:r>
                <a:rPr lang="ja-JP" altLang="en-US" sz="2800" dirty="0">
                  <a:solidFill>
                    <a:schemeClr val="bg1"/>
                  </a:solidFill>
                  <a:latin typeface="HGP創英角ｺﾞｼｯｸUB" panose="020B0900000000000000" pitchFamily="50" charset="-128"/>
                  <a:ea typeface="HGP創英角ｺﾞｼｯｸUB" panose="020B0900000000000000" pitchFamily="50" charset="-128"/>
                </a:rPr>
                <a:t>４</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58" name="テキスト ボックス 157"/>
            <p:cNvSpPr txBox="1"/>
            <p:nvPr/>
          </p:nvSpPr>
          <p:spPr>
            <a:xfrm>
              <a:off x="114043" y="3213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59" name="正方形/長方形 158"/>
            <p:cNvSpPr/>
            <p:nvPr/>
          </p:nvSpPr>
          <p:spPr>
            <a:xfrm>
              <a:off x="0" y="3426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資源</a:t>
              </a:r>
              <a:r>
                <a:rPr kumimoji="1"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供給</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60" name="テキスト ボックス 159"/>
            <p:cNvSpPr txBox="1"/>
            <p:nvPr/>
          </p:nvSpPr>
          <p:spPr>
            <a:xfrm>
              <a:off x="56335" y="3357600"/>
              <a:ext cx="453970" cy="523220"/>
            </a:xfrm>
            <a:prstGeom prst="rect">
              <a:avLst/>
            </a:prstGeom>
            <a:noFill/>
          </p:spPr>
          <p:txBody>
            <a:bodyPr wrap="none" rtlCol="0">
              <a:spAutoFit/>
            </a:bodyPr>
            <a:lstStyle/>
            <a:p>
              <a:r>
                <a:rPr kumimoji="1"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５</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61" name="テキスト ボックス 160"/>
            <p:cNvSpPr txBox="1"/>
            <p:nvPr/>
          </p:nvSpPr>
          <p:spPr>
            <a:xfrm>
              <a:off x="114043" y="3789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62" name="正方形/長方形 161"/>
            <p:cNvSpPr/>
            <p:nvPr/>
          </p:nvSpPr>
          <p:spPr>
            <a:xfrm>
              <a:off x="0" y="4002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避難・防災</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63" name="テキスト ボックス 162"/>
            <p:cNvSpPr txBox="1"/>
            <p:nvPr/>
          </p:nvSpPr>
          <p:spPr>
            <a:xfrm>
              <a:off x="56335" y="3933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６</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grpSp>
      <p:sp>
        <p:nvSpPr>
          <p:cNvPr id="166" name="正方形/長方形 165"/>
          <p:cNvSpPr/>
          <p:nvPr/>
        </p:nvSpPr>
        <p:spPr>
          <a:xfrm>
            <a:off x="25620" y="28566"/>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latin typeface="Square721 BT" panose="020B0504020202060204" pitchFamily="34" charset="0"/>
                <a:cs typeface="Arial" panose="020B0604020202020204" pitchFamily="34" charset="0"/>
              </a:rPr>
              <a:t>BCP</a:t>
            </a:r>
            <a:r>
              <a:rPr lang="ja-JP" altLang="en-US" sz="1200" dirty="0">
                <a:latin typeface="Square721 BT" panose="020B0504020202060204" pitchFamily="34" charset="0"/>
                <a:cs typeface="Arial" panose="020B0604020202020204" pitchFamily="34" charset="0"/>
              </a:rPr>
              <a:t> </a:t>
            </a:r>
            <a:r>
              <a:rPr lang="en-US" altLang="ja-JP" sz="1200" dirty="0" smtClean="0">
                <a:latin typeface="Square721 BT" panose="020B0504020202060204" pitchFamily="34" charset="0"/>
                <a:cs typeface="Arial" panose="020B0604020202020204" pitchFamily="34" charset="0"/>
              </a:rPr>
              <a:t>DATA</a:t>
            </a:r>
            <a:endParaRPr kumimoji="1" lang="ja-JP" altLang="en-US" sz="1200" dirty="0">
              <a:latin typeface="Square721 BT" panose="020B0504020202060204" pitchFamily="34" charset="0"/>
              <a:cs typeface="Arial" panose="020B0604020202020204" pitchFamily="34" charset="0"/>
            </a:endParaRPr>
          </a:p>
        </p:txBody>
      </p:sp>
      <p:grpSp>
        <p:nvGrpSpPr>
          <p:cNvPr id="167" name="グループ化 166"/>
          <p:cNvGrpSpPr/>
          <p:nvPr/>
        </p:nvGrpSpPr>
        <p:grpSpPr>
          <a:xfrm>
            <a:off x="25620" y="256944"/>
            <a:ext cx="2448000" cy="288000"/>
            <a:chOff x="25620" y="297658"/>
            <a:chExt cx="2448000" cy="288000"/>
          </a:xfrm>
        </p:grpSpPr>
        <p:sp>
          <p:nvSpPr>
            <p:cNvPr id="168" name="角丸四角形 167"/>
            <p:cNvSpPr/>
            <p:nvPr/>
          </p:nvSpPr>
          <p:spPr>
            <a:xfrm>
              <a:off x="25620" y="297658"/>
              <a:ext cx="2448000" cy="288000"/>
            </a:xfrm>
            <a:prstGeom prst="roundRect">
              <a:avLst>
                <a:gd name="adj" fmla="val 0"/>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r>
                <a:rPr lang="ja-JP" altLang="en-US" sz="900" dirty="0" smtClean="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rPr>
                <a:t>年　　　　　月　　　　　日</a:t>
              </a:r>
              <a:endParaRPr kumimoji="1" lang="ja-JP" altLang="en-US" sz="900" dirty="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69" name="角丸四角形 168"/>
            <p:cNvSpPr/>
            <p:nvPr/>
          </p:nvSpPr>
          <p:spPr>
            <a:xfrm>
              <a:off x="58418" y="369658"/>
              <a:ext cx="576000" cy="144000"/>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kumimoji="1" lang="ja-JP" altLang="en-US" sz="900" dirty="0" smtClean="0">
                  <a:ln w="3175">
                    <a:solidFill>
                      <a:schemeClr val="bg1"/>
                    </a:solidFill>
                  </a:ln>
                  <a:latin typeface="Meiryo UI" panose="020B0604030504040204" pitchFamily="50" charset="-128"/>
                  <a:ea typeface="Meiryo UI" panose="020B0604030504040204" pitchFamily="50" charset="-128"/>
                </a:rPr>
                <a:t>改訂日</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sp>
        <p:nvSpPr>
          <p:cNvPr id="196" name="正方形/長方形 195"/>
          <p:cNvSpPr/>
          <p:nvPr/>
        </p:nvSpPr>
        <p:spPr>
          <a:xfrm>
            <a:off x="25620" y="3263150"/>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latin typeface="Square721 BT" panose="020B0504020202060204" pitchFamily="34" charset="0"/>
                <a:cs typeface="Arial" panose="020B0604020202020204" pitchFamily="34" charset="0"/>
              </a:rPr>
              <a:t>BCP </a:t>
            </a:r>
            <a:r>
              <a:rPr lang="en-US" altLang="ja-JP" sz="1200" dirty="0" smtClean="0">
                <a:latin typeface="Square721 BT" panose="020B0504020202060204" pitchFamily="34" charset="0"/>
                <a:cs typeface="Arial" panose="020B0604020202020204" pitchFamily="34" charset="0"/>
              </a:rPr>
              <a:t>C</a:t>
            </a:r>
            <a:r>
              <a:rPr lang="en-US" altLang="ja-JP" sz="1200" dirty="0">
                <a:latin typeface="Square721 BT" panose="020B0504020202060204" pitchFamily="34" charset="0"/>
                <a:cs typeface="Arial" panose="020B0604020202020204" pitchFamily="34" charset="0"/>
              </a:rPr>
              <a:t>ONTENTS</a:t>
            </a:r>
            <a:endParaRPr kumimoji="1" lang="ja-JP" altLang="en-US" sz="1200" dirty="0">
              <a:latin typeface="Square721 BT" panose="020B0504020202060204" pitchFamily="34" charset="0"/>
              <a:cs typeface="Arial" panose="020B0604020202020204" pitchFamily="34" charset="0"/>
            </a:endParaRPr>
          </a:p>
        </p:txBody>
      </p:sp>
      <p:grpSp>
        <p:nvGrpSpPr>
          <p:cNvPr id="146" name="グループ化 145"/>
          <p:cNvGrpSpPr/>
          <p:nvPr/>
        </p:nvGrpSpPr>
        <p:grpSpPr>
          <a:xfrm>
            <a:off x="-31844" y="549542"/>
            <a:ext cx="2616547" cy="307777"/>
            <a:chOff x="-31844" y="549542"/>
            <a:chExt cx="2616547" cy="307777"/>
          </a:xfrm>
        </p:grpSpPr>
        <p:sp>
          <p:nvSpPr>
            <p:cNvPr id="197" name="角丸四角形 196"/>
            <p:cNvSpPr/>
            <p:nvPr/>
          </p:nvSpPr>
          <p:spPr>
            <a:xfrm>
              <a:off x="25619" y="581221"/>
              <a:ext cx="2448000" cy="205200"/>
            </a:xfrm>
            <a:prstGeom prst="roundRect">
              <a:avLst>
                <a:gd name="adj" fmla="val 15127"/>
              </a:avLst>
            </a:prstGeom>
            <a:solidFill>
              <a:srgbClr val="FF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98" name="グループ化 197"/>
            <p:cNvGrpSpPr/>
            <p:nvPr/>
          </p:nvGrpSpPr>
          <p:grpSpPr>
            <a:xfrm>
              <a:off x="-31844" y="549542"/>
              <a:ext cx="2616547" cy="307777"/>
              <a:chOff x="-31843" y="549542"/>
              <a:chExt cx="2555100" cy="307777"/>
            </a:xfrm>
          </p:grpSpPr>
          <p:sp>
            <p:nvSpPr>
              <p:cNvPr id="199" name="テキスト ボックス 198"/>
              <p:cNvSpPr txBox="1"/>
              <p:nvPr/>
            </p:nvSpPr>
            <p:spPr>
              <a:xfrm>
                <a:off x="153617" y="584648"/>
                <a:ext cx="2369640" cy="200055"/>
              </a:xfrm>
              <a:prstGeom prst="rect">
                <a:avLst/>
              </a:prstGeom>
              <a:noFill/>
            </p:spPr>
            <p:txBody>
              <a:bodyPr wrap="square" rtlCol="0">
                <a:spAutoFit/>
              </a:bodyPr>
              <a:lstStyle/>
              <a:p>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事業者・</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BCP</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代表・避難所を「スライド</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3</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」からコピーしてください</a:t>
                </a:r>
                <a:endParaRPr kumimoji="1"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endParaRPr>
              </a:p>
            </p:txBody>
          </p:sp>
          <p:sp>
            <p:nvSpPr>
              <p:cNvPr id="200" name="テキスト ボックス 199"/>
              <p:cNvSpPr txBox="1"/>
              <p:nvPr/>
            </p:nvSpPr>
            <p:spPr>
              <a:xfrm>
                <a:off x="-31843" y="549542"/>
                <a:ext cx="344966" cy="307777"/>
              </a:xfrm>
              <a:prstGeom prst="rect">
                <a:avLst/>
              </a:prstGeom>
              <a:noFill/>
            </p:spPr>
            <p:txBody>
              <a:bodyPr wrap="none" rtlCol="0">
                <a:spAutoFit/>
              </a:bodyPr>
              <a:lstStyle/>
              <a:p>
                <a:r>
                  <a:rPr kumimoji="1" lang="ja-JP" altLang="en-US" sz="1400" dirty="0" smtClean="0">
                    <a:solidFill>
                      <a:schemeClr val="bg1"/>
                    </a:solidFill>
                    <a:sym typeface="Wingdings 3" panose="05040102010807070707" pitchFamily="18" charset="2"/>
                  </a:rPr>
                  <a:t></a:t>
                </a:r>
                <a:endParaRPr kumimoji="1" lang="ja-JP" altLang="en-US" sz="1400" dirty="0">
                  <a:solidFill>
                    <a:schemeClr val="bg1"/>
                  </a:solidFill>
                </a:endParaRPr>
              </a:p>
            </p:txBody>
          </p:sp>
        </p:grpSp>
      </p:grpSp>
    </p:spTree>
    <p:extLst>
      <p:ext uri="{BB962C8B-B14F-4D97-AF65-F5344CB8AC3E}">
        <p14:creationId xmlns:p14="http://schemas.microsoft.com/office/powerpoint/2010/main" val="36337405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p:cNvGrpSpPr/>
          <p:nvPr/>
        </p:nvGrpSpPr>
        <p:grpSpPr>
          <a:xfrm>
            <a:off x="2537447" y="-57699"/>
            <a:ext cx="9693742" cy="876879"/>
            <a:chOff x="2521408" y="-21553"/>
            <a:chExt cx="9672475" cy="876879"/>
          </a:xfrm>
        </p:grpSpPr>
        <p:sp>
          <p:nvSpPr>
            <p:cNvPr id="2" name="ホームベース 1"/>
            <p:cNvSpPr/>
            <p:nvPr/>
          </p:nvSpPr>
          <p:spPr>
            <a:xfrm>
              <a:off x="2521408" y="104548"/>
              <a:ext cx="4842000" cy="648000"/>
            </a:xfrm>
            <a:prstGeom prst="homePlate">
              <a:avLst/>
            </a:prstGeom>
            <a:solidFill>
              <a:schemeClr val="accent5"/>
            </a:solidFill>
            <a:ln w="63500">
              <a:gradFill flip="none" rotWithShape="1">
                <a:gsLst>
                  <a:gs pos="70000">
                    <a:schemeClr val="bg1">
                      <a:lumMod val="75000"/>
                    </a:schemeClr>
                  </a:gs>
                  <a:gs pos="40000">
                    <a:schemeClr val="bg1"/>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2521408" y="24329"/>
              <a:ext cx="1176381" cy="830997"/>
            </a:xfrm>
            <a:prstGeom prst="rect">
              <a:avLst/>
            </a:prstGeom>
            <a:noFill/>
          </p:spPr>
          <p:txBody>
            <a:bodyPr wrap="none" rtlCol="0">
              <a:spAutoFit/>
            </a:bodyPr>
            <a:lstStyle/>
            <a:p>
              <a:r>
                <a:rPr kumimoji="1" lang="en-US" altLang="ja-JP" sz="4800" b="1" dirty="0" smtClean="0">
                  <a:solidFill>
                    <a:schemeClr val="bg1"/>
                  </a:solidFill>
                  <a:latin typeface="Arial" panose="020B0604020202020204" pitchFamily="34" charset="0"/>
                  <a:cs typeface="Arial" panose="020B0604020202020204" pitchFamily="34" charset="0"/>
                </a:rPr>
                <a:t>BCP</a:t>
              </a:r>
              <a:endParaRPr kumimoji="1" lang="ja-JP" altLang="en-US" sz="4800" b="1" dirty="0">
                <a:solidFill>
                  <a:schemeClr val="bg1"/>
                </a:solidFill>
                <a:latin typeface="Arial" panose="020B0604020202020204" pitchFamily="34" charset="0"/>
                <a:cs typeface="Arial" panose="020B0604020202020204" pitchFamily="34" charset="0"/>
              </a:endParaRPr>
            </a:p>
          </p:txBody>
        </p:sp>
        <p:sp>
          <p:nvSpPr>
            <p:cNvPr id="16" name="ホームベース 15"/>
            <p:cNvSpPr/>
            <p:nvPr/>
          </p:nvSpPr>
          <p:spPr>
            <a:xfrm flipH="1">
              <a:off x="7351883" y="104548"/>
              <a:ext cx="4842000" cy="648000"/>
            </a:xfrm>
            <a:prstGeom prst="homePlate">
              <a:avLst/>
            </a:prstGeom>
            <a:solidFill>
              <a:schemeClr val="tx1">
                <a:lumMod val="75000"/>
                <a:lumOff val="25000"/>
              </a:schemeClr>
            </a:solidFill>
            <a:ln w="63500">
              <a:gradFill flip="none" rotWithShape="1">
                <a:gsLst>
                  <a:gs pos="40000">
                    <a:schemeClr val="accent1">
                      <a:lumMod val="5000"/>
                      <a:lumOff val="95000"/>
                    </a:schemeClr>
                  </a:gs>
                  <a:gs pos="70000">
                    <a:schemeClr val="bg1">
                      <a:lumMod val="75000"/>
                    </a:scheme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9101048" y="121818"/>
              <a:ext cx="2492694" cy="584775"/>
            </a:xfrm>
            <a:prstGeom prst="rect">
              <a:avLst/>
            </a:prstGeom>
            <a:noFill/>
          </p:spPr>
          <p:txBody>
            <a:bodyPr wrap="square" rtlCol="0">
              <a:spAutoFit/>
            </a:bodyPr>
            <a:lstStyle/>
            <a:p>
              <a:pPr algn="r"/>
              <a:r>
                <a:rPr lang="ja-JP" altLang="en-US" sz="3200" dirty="0">
                  <a:solidFill>
                    <a:schemeClr val="bg1"/>
                  </a:solidFill>
                  <a:latin typeface="HGP創英角ｺﾞｼｯｸUB" panose="020B0900000000000000" pitchFamily="50" charset="-128"/>
                  <a:ea typeface="HGP創英角ｺﾞｼｯｸUB" panose="020B0900000000000000" pitchFamily="50" charset="-128"/>
                </a:rPr>
                <a:t>顧客</a:t>
              </a:r>
              <a:r>
                <a:rPr lang="ja-JP" altLang="en-US" sz="3200" dirty="0" smtClean="0">
                  <a:solidFill>
                    <a:schemeClr val="bg1"/>
                  </a:solidFill>
                  <a:latin typeface="HGP創英角ｺﾞｼｯｸUB" panose="020B0900000000000000" pitchFamily="50" charset="-128"/>
                  <a:ea typeface="HGP創英角ｺﾞｼｯｸUB" panose="020B0900000000000000" pitchFamily="50" charset="-128"/>
                </a:rPr>
                <a:t>・取引</a:t>
              </a:r>
              <a:endPar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67" name="テキスト ボックス 66"/>
            <p:cNvSpPr txBox="1"/>
            <p:nvPr/>
          </p:nvSpPr>
          <p:spPr>
            <a:xfrm>
              <a:off x="11510535" y="-21553"/>
              <a:ext cx="669890" cy="830997"/>
            </a:xfrm>
            <a:prstGeom prst="rect">
              <a:avLst/>
            </a:prstGeom>
            <a:noFill/>
          </p:spPr>
          <p:txBody>
            <a:bodyPr wrap="square" rtlCol="0">
              <a:spAutoFit/>
            </a:bodyPr>
            <a:lstStyle/>
            <a:p>
              <a:pPr algn="ctr"/>
              <a:r>
                <a:rPr lang="ja-JP" altLang="en-US" sz="4800" dirty="0">
                  <a:solidFill>
                    <a:schemeClr val="bg1"/>
                  </a:solidFill>
                  <a:latin typeface="HGP創英角ｺﾞｼｯｸUB" panose="020B0900000000000000" pitchFamily="50" charset="-128"/>
                  <a:ea typeface="HGP創英角ｺﾞｼｯｸUB" panose="020B0900000000000000" pitchFamily="50" charset="-128"/>
                </a:rPr>
                <a:t>４</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6" name="正方形/長方形 5"/>
          <p:cNvSpPr/>
          <p:nvPr/>
        </p:nvSpPr>
        <p:spPr>
          <a:xfrm>
            <a:off x="0" y="-21552"/>
            <a:ext cx="2551888" cy="6879552"/>
          </a:xfrm>
          <a:prstGeom prst="rect">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 name="直線コネクタ 97"/>
          <p:cNvCxnSpPr/>
          <p:nvPr/>
        </p:nvCxnSpPr>
        <p:spPr>
          <a:xfrm>
            <a:off x="2551888" y="-44999"/>
            <a:ext cx="0" cy="6902999"/>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85" name="テキスト ボックス 284"/>
          <p:cNvSpPr txBox="1"/>
          <p:nvPr/>
        </p:nvSpPr>
        <p:spPr>
          <a:xfrm>
            <a:off x="7941037" y="249792"/>
            <a:ext cx="1774464" cy="307777"/>
          </a:xfrm>
          <a:prstGeom prst="rect">
            <a:avLst/>
          </a:prstGeom>
          <a:noFill/>
        </p:spPr>
        <p:txBody>
          <a:bodyPr wrap="square" rtlCol="0">
            <a:spAutoFit/>
          </a:bodyPr>
          <a:lstStyle/>
          <a:p>
            <a:pPr algn="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主要</a:t>
            </a: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組織</a:t>
            </a: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・中核企業</a:t>
            </a:r>
            <a:endParaRPr lang="en-US" altLang="ja-JP" sz="1400" dirty="0" smtClean="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86" name="角丸四角形 85"/>
          <p:cNvSpPr/>
          <p:nvPr/>
        </p:nvSpPr>
        <p:spPr>
          <a:xfrm>
            <a:off x="2792324" y="784913"/>
            <a:ext cx="1980000" cy="288000"/>
          </a:xfrm>
          <a:prstGeom prst="roundRect">
            <a:avLst>
              <a:gd name="adj" fmla="val 50000"/>
            </a:avLst>
          </a:prstGeom>
          <a:gradFill flip="none" rotWithShape="1">
            <a:gsLst>
              <a:gs pos="0">
                <a:schemeClr val="tx1">
                  <a:lumMod val="50000"/>
                  <a:lumOff val="50000"/>
                </a:schemeClr>
              </a:gs>
              <a:gs pos="75000">
                <a:schemeClr val="tx1">
                  <a:lumMod val="75000"/>
                  <a:lumOff val="25000"/>
                </a:schemeClr>
              </a:gs>
            </a:gsLst>
            <a:lin ang="16200000" scaled="1"/>
            <a:tileRect/>
          </a:gradFill>
          <a:ln w="25400">
            <a:gradFill flip="none" rotWithShape="1">
              <a:gsLst>
                <a:gs pos="40000">
                  <a:schemeClr val="bg1">
                    <a:lumMod val="65000"/>
                  </a:schemeClr>
                </a:gs>
                <a:gs pos="60000">
                  <a:schemeClr val="tx1">
                    <a:lumMod val="65000"/>
                    <a:lumOff val="35000"/>
                  </a:schemeClr>
                </a:gs>
              </a:gsLst>
              <a:lin ang="2400000" scaled="0"/>
              <a:tileRect/>
            </a:gradFill>
          </a:ln>
          <a:effectLst>
            <a:glow rad="38100">
              <a:srgbClr val="33CCFF"/>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i="1" dirty="0" smtClean="0">
                <a:gradFill flip="none" rotWithShape="1">
                  <a:gsLst>
                    <a:gs pos="0">
                      <a:srgbClr val="33CCFF">
                        <a:lumMod val="40000"/>
                        <a:lumOff val="60000"/>
                      </a:srgbClr>
                    </a:gs>
                    <a:gs pos="80000">
                      <a:srgbClr val="33CCFF"/>
                    </a:gs>
                  </a:gsLst>
                  <a:lin ang="16200000" scaled="1"/>
                  <a:tileRect/>
                </a:gradFill>
                <a:latin typeface="チェックポイント★リベンジ" panose="02000600000000000000" pitchFamily="2" charset="-128"/>
                <a:ea typeface="チェックポイント★リベンジ" panose="02000600000000000000" pitchFamily="2" charset="-128"/>
              </a:rPr>
              <a:t>中核事業データ</a:t>
            </a:r>
            <a:endParaRPr lang="ja-JP" altLang="en-US" sz="1600" i="1" dirty="0">
              <a:gradFill flip="none" rotWithShape="1">
                <a:gsLst>
                  <a:gs pos="0">
                    <a:srgbClr val="33CCFF">
                      <a:lumMod val="40000"/>
                      <a:lumOff val="60000"/>
                    </a:srgbClr>
                  </a:gs>
                  <a:gs pos="80000">
                    <a:srgbClr val="33CCFF"/>
                  </a:gs>
                </a:gsLst>
                <a:lin ang="16200000" scaled="1"/>
                <a:tileRect/>
              </a:gradFill>
              <a:latin typeface="チェックポイント★リベンジ" panose="02000600000000000000" pitchFamily="2" charset="-128"/>
              <a:ea typeface="チェックポイント★リベンジ" panose="02000600000000000000" pitchFamily="2" charset="-128"/>
            </a:endParaRPr>
          </a:p>
        </p:txBody>
      </p:sp>
      <p:graphicFrame>
        <p:nvGraphicFramePr>
          <p:cNvPr id="89" name="表 88"/>
          <p:cNvGraphicFramePr>
            <a:graphicFrameLocks noGrp="1"/>
          </p:cNvGraphicFramePr>
          <p:nvPr>
            <p:extLst>
              <p:ext uri="{D42A27DB-BD31-4B8C-83A1-F6EECF244321}">
                <p14:modId xmlns:p14="http://schemas.microsoft.com/office/powerpoint/2010/main" val="2346018602"/>
              </p:ext>
            </p:extLst>
          </p:nvPr>
        </p:nvGraphicFramePr>
        <p:xfrm>
          <a:off x="2796584" y="1833455"/>
          <a:ext cx="4462438" cy="4766400"/>
        </p:xfrm>
        <a:graphic>
          <a:graphicData uri="http://schemas.openxmlformats.org/drawingml/2006/table">
            <a:tbl>
              <a:tblPr firstRow="1" bandRow="1">
                <a:tableStyleId>{5C22544A-7EE6-4342-B048-85BDC9FD1C3A}</a:tableStyleId>
              </a:tblPr>
              <a:tblGrid>
                <a:gridCol w="1160216"/>
                <a:gridCol w="652622"/>
                <a:gridCol w="2649600"/>
              </a:tblGrid>
              <a:tr h="396000">
                <a:tc>
                  <a:txBody>
                    <a:bodyPr/>
                    <a:lstStyle/>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中核事業</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FF"/>
                      </a:solid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rgbClr val="33CC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solidFill>
                  </a:tcPr>
                </a:tc>
                <a:tc gridSpan="2">
                  <a:txBody>
                    <a:bodyPr/>
                    <a:lstStyle/>
                    <a:p>
                      <a:pPr algn="l">
                        <a:lnSpc>
                          <a:spcPct val="150000"/>
                        </a:lnSpc>
                        <a:tabLst>
                          <a:tab pos="987425" algn="l"/>
                        </a:tabLst>
                      </a:pPr>
                      <a:endParaRPr kumimoji="1" lang="en-US" altLang="ja-JP" sz="1050" b="0" dirty="0" smtClean="0">
                        <a:ln w="3175">
                          <a:noFill/>
                        </a:ln>
                        <a:solidFill>
                          <a:srgbClr val="00CCFF"/>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33CCFF"/>
                      </a:solidFill>
                      <a:prstDash val="solid"/>
                      <a:round/>
                      <a:headEnd type="none" w="med" len="med"/>
                      <a:tailEnd type="none" w="med" len="med"/>
                    </a:lnR>
                    <a:lnT w="76200" cap="flat" cmpd="sng" algn="ctr">
                      <a:solidFill>
                        <a:srgbClr val="33CC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alpha val="25000"/>
                      </a:srgbClr>
                    </a:solidFill>
                  </a:tcPr>
                </a:tc>
                <a:tc hMerge="1">
                  <a:txBody>
                    <a:bodyPr/>
                    <a:lstStyle/>
                    <a:p>
                      <a:pPr algn="l">
                        <a:lnSpc>
                          <a:spcPct val="150000"/>
                        </a:lnSpc>
                        <a:tabLst>
                          <a:tab pos="987425" algn="l"/>
                        </a:tabLst>
                      </a:pPr>
                      <a:endParaRPr kumimoji="1" lang="en-US" altLang="ja-JP" sz="1050" b="0" dirty="0" smtClean="0">
                        <a:ln w="3175">
                          <a:noFill/>
                        </a:ln>
                        <a:solidFill>
                          <a:srgbClr val="00CCFF"/>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00CCFF"/>
                      </a:solidFill>
                      <a:prstDash val="solid"/>
                      <a:round/>
                      <a:headEnd type="none" w="med" len="med"/>
                      <a:tailEnd type="none" w="med" len="med"/>
                    </a:lnR>
                    <a:lnT w="76200" cap="flat" cmpd="sng" algn="ctr">
                      <a:solidFill>
                        <a:srgbClr val="00CC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CCFF">
                        <a:alpha val="25000"/>
                      </a:srgbClr>
                    </a:solidFill>
                  </a:tcPr>
                </a:tc>
              </a:tr>
              <a:tr h="432000">
                <a:tc>
                  <a:txBody>
                    <a:bodyPr/>
                    <a:lstStyle/>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責任者</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solidFill>
                  </a:tcPr>
                </a:tc>
                <a:tc gridSpan="2">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c hMerge="1">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00CC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43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事業中断</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による損失額</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solidFill>
                  </a:tcPr>
                </a:tc>
                <a:tc gridSpan="2">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alpha val="25000"/>
                      </a:srgbClr>
                    </a:solidFill>
                  </a:tcPr>
                </a:tc>
                <a:tc hMerge="1">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00CC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432000">
                <a:tc rowSpan="3">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製品などの</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納入・提供先</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会社名</a:t>
                      </a:r>
                      <a:endParaRPr kumimoji="1" lang="ja-JP" altLang="en-US" sz="1200" b="0" spc="0" dirty="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3CCCC">
                          <a:alpha val="25098"/>
                        </a:srgbClr>
                      </a:solidFill>
                      <a:prstDash val="solid"/>
                      <a:round/>
                      <a:headEnd type="none" w="med" len="med"/>
                      <a:tailEnd type="none" w="med" len="med"/>
                    </a:lnB>
                    <a:solidFill>
                      <a:schemeClr val="bg1">
                        <a:lumMod val="95000"/>
                        <a:alpha val="25000"/>
                      </a:schemeClr>
                    </a:solidFill>
                  </a:tcPr>
                </a:tc>
              </a:tr>
              <a:tr h="432000">
                <a:tc v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CC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200" b="0" spc="0" dirty="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solidFill>
                        <a:srgbClr val="33CCCC">
                          <a:alpha val="25098"/>
                        </a:srgbClr>
                      </a:solidFill>
                      <a:prstDash val="solid"/>
                      <a:round/>
                      <a:headEnd type="none" w="med" len="med"/>
                      <a:tailEnd type="none" w="med" len="med"/>
                    </a:lnT>
                    <a:lnB w="12700" cap="flat" cmpd="sng" algn="ctr">
                      <a:solidFill>
                        <a:srgbClr val="33CCCC">
                          <a:alpha val="25098"/>
                        </a:srgbClr>
                      </a:solidFill>
                      <a:prstDash val="solid"/>
                      <a:round/>
                      <a:headEnd type="none" w="med" len="med"/>
                      <a:tailEnd type="none" w="med" len="med"/>
                    </a:lnB>
                    <a:solidFill>
                      <a:schemeClr val="bg1">
                        <a:lumMod val="95000"/>
                        <a:alpha val="25000"/>
                      </a:schemeClr>
                    </a:solidFill>
                  </a:tcPr>
                </a:tc>
              </a:tr>
              <a:tr h="432000">
                <a:tc v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CC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担当者</a:t>
                      </a:r>
                      <a:endParaRPr kumimoji="1" lang="ja-JP" altLang="en-US" sz="1200" b="0" spc="0" dirty="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solidFill>
                        <a:srgbClr val="33CCCC">
                          <a:alpha val="25098"/>
                        </a:srgb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432000">
                <a:tc rowSpan="3">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原材料などの</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入手先</a:t>
                      </a:r>
                    </a:p>
                  </a:txBody>
                  <a:tcPr anchor="ctr">
                    <a:lnL w="76200" cap="flat" cmpd="sng" algn="ctr">
                      <a:solidFill>
                        <a:srgbClr val="33CC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会社名</a:t>
                      </a: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50000"/>
                        <a:lumOff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spc="0" dirty="0" smtClean="0">
                        <a:ln w="3175">
                          <a:noFill/>
                        </a:ln>
                        <a:solidFill>
                          <a:srgbClr val="00CCFF"/>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alpha val="25000"/>
                      </a:srgbClr>
                    </a:solidFill>
                  </a:tcPr>
                </a:tc>
              </a:tr>
              <a:tr h="432000">
                <a:tc v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CCFF"/>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spc="0" dirty="0">
                        <a:ln w="3175">
                          <a:solidFill>
                            <a:schemeClr val="tx1">
                              <a:lumMod val="75000"/>
                              <a:lumOff val="25000"/>
                            </a:schemeClr>
                          </a:solid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solidFill>
                            <a:schemeClr val="tx1">
                              <a:lumMod val="75000"/>
                              <a:lumOff val="25000"/>
                            </a:schemeClr>
                          </a:solid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alpha val="25000"/>
                      </a:srgbClr>
                    </a:solidFill>
                  </a:tcPr>
                </a:tc>
              </a:tr>
              <a:tr h="432000">
                <a:tc v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CCFF"/>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担当者</a:t>
                      </a:r>
                      <a:endParaRPr kumimoji="1" lang="ja-JP" altLang="en-US" sz="1200" b="0" spc="0" dirty="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solidFill>
                            <a:schemeClr val="tx1">
                              <a:lumMod val="75000"/>
                              <a:lumOff val="25000"/>
                            </a:schemeClr>
                          </a:solid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alpha val="25000"/>
                      </a:srgbClr>
                    </a:solidFill>
                  </a:tcPr>
                </a:tc>
              </a:tr>
              <a:tr h="43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復旧時間</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FF"/>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2686050" algn="l"/>
                        </a:tabLst>
                        <a:defRPr/>
                      </a:pPr>
                      <a:r>
                        <a:rPr kumimoji="1" lang="ja-JP" altLang="en-US" sz="1200" b="0" spc="0" dirty="0" smtClean="0">
                          <a:ln w="3175">
                            <a:noFill/>
                          </a:ln>
                          <a:solidFill>
                            <a:schemeClr val="bg1"/>
                          </a:solidFill>
                          <a:latin typeface="HGP創英角ｺﾞｼｯｸUB" panose="020B0900000000000000" pitchFamily="50" charset="-128"/>
                          <a:ea typeface="HGP創英角ｺﾞｼｯｸUB" panose="020B0900000000000000" pitchFamily="50" charset="-128"/>
                        </a:rPr>
                        <a:t>目標</a:t>
                      </a:r>
                      <a:endParaRPr kumimoji="1" lang="ja-JP" altLang="en-US" sz="1200" b="0" spc="0" dirty="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2686050" algn="l"/>
                        </a:tabLst>
                        <a:defRPr/>
                      </a:pPr>
                      <a:endParaRPr kumimoji="1" lang="ja-JP" altLang="en-US" sz="1400" b="0" spc="0" dirty="0">
                        <a:ln w="3175">
                          <a:solidFill>
                            <a:schemeClr val="tx1">
                              <a:lumMod val="75000"/>
                              <a:lumOff val="25000"/>
                            </a:schemeClr>
                          </a:solid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alpha val="25000"/>
                      </a:schemeClr>
                    </a:solidFill>
                  </a:tcPr>
                </a:tc>
              </a:tr>
              <a:tr h="43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事業中断に</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関わる災害</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FF"/>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33CCFF"/>
                      </a:solidFill>
                      <a:prstDash val="solid"/>
                      <a:round/>
                      <a:headEnd type="none" w="med" len="med"/>
                      <a:tailEnd type="none" w="med" len="med"/>
                    </a:lnB>
                    <a:solidFill>
                      <a:srgbClr val="33CCFF"/>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tab pos="2686050" algn="l"/>
                        </a:tabLst>
                        <a:defRPr/>
                      </a:pPr>
                      <a:endParaRPr kumimoji="1" lang="ja-JP" altLang="en-US" sz="1200" b="0" spc="0" dirty="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33CCFF"/>
                      </a:solidFill>
                      <a:prstDash val="solid"/>
                      <a:round/>
                      <a:headEnd type="none" w="med" len="med"/>
                      <a:tailEnd type="none" w="med" len="med"/>
                    </a:lnB>
                    <a:solidFill>
                      <a:srgbClr val="33CCFF">
                        <a:alpha val="25000"/>
                      </a:srgb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tab pos="2686050" algn="l"/>
                        </a:tabLst>
                        <a:defRPr/>
                      </a:pPr>
                      <a:endParaRPr kumimoji="1" lang="ja-JP" altLang="en-US" sz="1400" b="0" spc="0" dirty="0">
                        <a:ln w="3175">
                          <a:solidFill>
                            <a:schemeClr val="tx1">
                              <a:lumMod val="75000"/>
                              <a:lumOff val="25000"/>
                            </a:schemeClr>
                          </a:solid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00CCFF"/>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00CCFF"/>
                      </a:solidFill>
                      <a:prstDash val="solid"/>
                      <a:round/>
                      <a:headEnd type="none" w="med" len="med"/>
                      <a:tailEnd type="none" w="med" len="med"/>
                    </a:lnB>
                    <a:solidFill>
                      <a:srgbClr val="00CCFF">
                        <a:alpha val="25000"/>
                      </a:srgbClr>
                    </a:solidFill>
                  </a:tcPr>
                </a:tc>
              </a:tr>
            </a:tbl>
          </a:graphicData>
        </a:graphic>
      </p:graphicFrame>
      <p:sp>
        <p:nvSpPr>
          <p:cNvPr id="87" name="正方形/長方形 86"/>
          <p:cNvSpPr/>
          <p:nvPr/>
        </p:nvSpPr>
        <p:spPr>
          <a:xfrm>
            <a:off x="2743935" y="1141424"/>
            <a:ext cx="4516649" cy="630938"/>
          </a:xfrm>
          <a:prstGeom prst="rect">
            <a:avLst/>
          </a:prstGeom>
          <a:gradFill flip="none" rotWithShape="1">
            <a:gsLst>
              <a:gs pos="0">
                <a:schemeClr val="bg1"/>
              </a:gs>
              <a:gs pos="100000">
                <a:srgbClr val="33CCFF">
                  <a:lumMod val="25000"/>
                  <a:lumOff val="7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341438" algn="l"/>
              </a:tabLst>
            </a:pPr>
            <a:r>
              <a:rPr kumimoji="1" lang="en-US" altLang="ja-JP" sz="32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	</a:t>
            </a:r>
            <a:endParaRPr kumimoji="1" lang="ja-JP" altLang="en-US" sz="32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sp>
        <p:nvSpPr>
          <p:cNvPr id="91" name="ホームベース 90"/>
          <p:cNvSpPr/>
          <p:nvPr/>
        </p:nvSpPr>
        <p:spPr>
          <a:xfrm>
            <a:off x="4460316" y="1269274"/>
            <a:ext cx="900000" cy="426209"/>
          </a:xfrm>
          <a:prstGeom prst="homePlate">
            <a:avLst>
              <a:gd name="adj" fmla="val 23438"/>
            </a:avLst>
          </a:prstGeom>
          <a:solidFill>
            <a:srgbClr val="33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事業</a:t>
            </a: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名</a:t>
            </a:r>
            <a:endParaRPr kumimoji="1"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92" name="正方形/長方形 91"/>
          <p:cNvSpPr/>
          <p:nvPr/>
        </p:nvSpPr>
        <p:spPr>
          <a:xfrm>
            <a:off x="3602324" y="1272128"/>
            <a:ext cx="810000" cy="423980"/>
          </a:xfrm>
          <a:prstGeom prst="rect">
            <a:avLst/>
          </a:prstGeom>
          <a:solidFill>
            <a:srgbClr val="33CC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ホームベース 93"/>
          <p:cNvSpPr/>
          <p:nvPr/>
        </p:nvSpPr>
        <p:spPr>
          <a:xfrm>
            <a:off x="2815272" y="1269274"/>
            <a:ext cx="900000" cy="426209"/>
          </a:xfrm>
          <a:prstGeom prst="homePlate">
            <a:avLst>
              <a:gd name="adj" fmla="val 23438"/>
            </a:avLst>
          </a:prstGeom>
          <a:solidFill>
            <a:srgbClr val="33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事業</a:t>
            </a: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Ｎｏ</a:t>
            </a:r>
            <a:endParaRPr kumimoji="1"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00" name="正方形/長方形 99"/>
          <p:cNvSpPr/>
          <p:nvPr/>
        </p:nvSpPr>
        <p:spPr>
          <a:xfrm>
            <a:off x="5157368" y="1273828"/>
            <a:ext cx="2023720" cy="423980"/>
          </a:xfrm>
          <a:prstGeom prst="rect">
            <a:avLst/>
          </a:prstGeom>
          <a:solidFill>
            <a:srgbClr val="33CC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正方形/長方形 106"/>
          <p:cNvSpPr/>
          <p:nvPr/>
        </p:nvSpPr>
        <p:spPr>
          <a:xfrm>
            <a:off x="4772324" y="885600"/>
            <a:ext cx="7275928" cy="253916"/>
          </a:xfrm>
          <a:prstGeom prst="rect">
            <a:avLst/>
          </a:prstGeom>
        </p:spPr>
        <p:txBody>
          <a:bodyPr wrap="square">
            <a:spAutoFit/>
          </a:bodyPr>
          <a:lstStyle/>
          <a:p>
            <a:r>
              <a:rPr lang="ja-JP" altLang="en-US" sz="1050" dirty="0" smtClean="0">
                <a:ln w="3175">
                  <a:solidFill>
                    <a:srgbClr val="33CCFF"/>
                  </a:solidFill>
                </a:ln>
                <a:solidFill>
                  <a:srgbClr val="33CCFF"/>
                </a:solidFill>
                <a:latin typeface="Square721 BT" panose="020B0504020202060204" pitchFamily="34" charset="0"/>
                <a:ea typeface="Meiryo UI" panose="020B0604030504040204" pitchFamily="50" charset="-128"/>
              </a:rPr>
              <a:t>当社における中核企業の継続・復旧において重要な組織（銀行・公共事業体など）の連絡先には以下のものがある。</a:t>
            </a:r>
            <a:endParaRPr lang="en-US" altLang="ja-JP" sz="1050" dirty="0">
              <a:ln w="3175">
                <a:solidFill>
                  <a:srgbClr val="33CCFF"/>
                </a:solidFill>
              </a:ln>
              <a:solidFill>
                <a:srgbClr val="33CCFF"/>
              </a:solidFill>
              <a:latin typeface="Square721 BT" panose="020B0504020202060204" pitchFamily="34" charset="0"/>
              <a:ea typeface="Meiryo UI" panose="020B0604030504040204" pitchFamily="50" charset="-128"/>
            </a:endParaRPr>
          </a:p>
        </p:txBody>
      </p:sp>
      <p:grpSp>
        <p:nvGrpSpPr>
          <p:cNvPr id="4" name="グループ化 3"/>
          <p:cNvGrpSpPr/>
          <p:nvPr/>
        </p:nvGrpSpPr>
        <p:grpSpPr>
          <a:xfrm>
            <a:off x="4101005" y="3598038"/>
            <a:ext cx="351691" cy="1621693"/>
            <a:chOff x="4103755" y="3939192"/>
            <a:chExt cx="351691" cy="1621693"/>
          </a:xfrm>
        </p:grpSpPr>
        <p:pic>
          <p:nvPicPr>
            <p:cNvPr id="90" name="図 89"/>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4103755" y="3939192"/>
              <a:ext cx="329343" cy="329343"/>
            </a:xfrm>
            <a:prstGeom prst="rect">
              <a:avLst/>
            </a:prstGeom>
          </p:spPr>
        </p:pic>
        <p:pic>
          <p:nvPicPr>
            <p:cNvPr id="144" name="図 143"/>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4126103" y="5231542"/>
              <a:ext cx="329343" cy="329343"/>
            </a:xfrm>
            <a:prstGeom prst="rect">
              <a:avLst/>
            </a:prstGeom>
          </p:spPr>
        </p:pic>
      </p:grpSp>
      <p:graphicFrame>
        <p:nvGraphicFramePr>
          <p:cNvPr id="93" name="表 92"/>
          <p:cNvGraphicFramePr>
            <a:graphicFrameLocks noGrp="1"/>
          </p:cNvGraphicFramePr>
          <p:nvPr>
            <p:extLst>
              <p:ext uri="{D42A27DB-BD31-4B8C-83A1-F6EECF244321}">
                <p14:modId xmlns:p14="http://schemas.microsoft.com/office/powerpoint/2010/main" val="1405180070"/>
              </p:ext>
            </p:extLst>
          </p:nvPr>
        </p:nvGraphicFramePr>
        <p:xfrm>
          <a:off x="7390093" y="1153949"/>
          <a:ext cx="4714084" cy="5436000"/>
        </p:xfrm>
        <a:graphic>
          <a:graphicData uri="http://schemas.openxmlformats.org/drawingml/2006/table">
            <a:tbl>
              <a:tblPr firstRow="1" bandRow="1">
                <a:tableStyleId>{5C22544A-7EE6-4342-B048-85BDC9FD1C3A}</a:tableStyleId>
              </a:tblPr>
              <a:tblGrid>
                <a:gridCol w="972000"/>
                <a:gridCol w="720000"/>
                <a:gridCol w="718084"/>
                <a:gridCol w="972000"/>
                <a:gridCol w="1332000"/>
              </a:tblGrid>
              <a:tr h="270000">
                <a:tc rowSpan="2">
                  <a:txBody>
                    <a:bodyPr/>
                    <a:lstStyle/>
                    <a:p>
                      <a:pPr algn="ct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重要業務</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FF"/>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33CCFF"/>
                      </a:solidFill>
                      <a:prstDash val="solid"/>
                      <a:round/>
                      <a:headEnd type="none" w="med" len="med"/>
                      <a:tailEnd type="none" w="med" len="med"/>
                    </a:lnT>
                    <a:lnB w="12700" cap="flat" cmpd="sng" algn="ctr">
                      <a:noFill/>
                      <a:prstDash val="solid"/>
                      <a:round/>
                      <a:headEnd type="none" w="med" len="med"/>
                      <a:tailEnd type="none" w="med" len="med"/>
                    </a:lnB>
                    <a:solidFill>
                      <a:srgbClr val="33CCFF"/>
                    </a:solidFill>
                  </a:tcPr>
                </a:tc>
                <a:tc gridSpan="2">
                  <a:txBody>
                    <a:bodyPr/>
                    <a:lstStyle/>
                    <a:p>
                      <a:pPr algn="ct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必要な資源</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33CC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solidFill>
                  </a:tcPr>
                </a:tc>
                <a:tc hMerge="1">
                  <a:txBody>
                    <a:bodyPr/>
                    <a:lstStyle/>
                    <a:p>
                      <a:pPr algn="ctr">
                        <a:lnSpc>
                          <a:spcPct val="100000"/>
                        </a:lnSpc>
                      </a:pP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solidFill>
                      <a:schemeClr val="accent5"/>
                    </a:solidFill>
                  </a:tcPr>
                </a:tc>
                <a:tc rowSpan="2">
                  <a:txBody>
                    <a:bodyPr/>
                    <a:lstStyle/>
                    <a:p>
                      <a:pPr algn="ct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責任者</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33CCFF"/>
                      </a:solidFill>
                      <a:prstDash val="solid"/>
                      <a:round/>
                      <a:headEnd type="none" w="med" len="med"/>
                      <a:tailEnd type="none" w="med" len="med"/>
                    </a:lnT>
                    <a:lnB w="12700" cap="flat" cmpd="sng" algn="ctr">
                      <a:noFill/>
                      <a:prstDash val="solid"/>
                      <a:round/>
                      <a:headEnd type="none" w="med" len="med"/>
                      <a:tailEnd type="none" w="med" len="med"/>
                    </a:lnB>
                    <a:solidFill>
                      <a:srgbClr val="33CCFF"/>
                    </a:solidFill>
                  </a:tcPr>
                </a:tc>
                <a:tc rowSpan="2">
                  <a:txBody>
                    <a:bodyPr/>
                    <a:lstStyle/>
                    <a:p>
                      <a:pPr algn="ctr">
                        <a:lnSpc>
                          <a:spcPct val="100000"/>
                        </a:lnSpc>
                      </a:pP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33CCFF"/>
                      </a:solidFill>
                      <a:prstDash val="solid"/>
                      <a:round/>
                      <a:headEnd type="none" w="med" len="med"/>
                      <a:tailEnd type="none" w="med" len="med"/>
                    </a:lnR>
                    <a:lnT w="76200" cap="flat" cmpd="sng" algn="ctr">
                      <a:solidFill>
                        <a:srgbClr val="33CCFF"/>
                      </a:solidFill>
                      <a:prstDash val="solid"/>
                      <a:round/>
                      <a:headEnd type="none" w="med" len="med"/>
                      <a:tailEnd type="none" w="med" len="med"/>
                    </a:lnT>
                    <a:lnB w="12700" cap="flat" cmpd="sng" algn="ctr">
                      <a:noFill/>
                      <a:prstDash val="solid"/>
                      <a:round/>
                      <a:headEnd type="none" w="med" len="med"/>
                      <a:tailEnd type="none" w="med" len="med"/>
                    </a:lnB>
                    <a:solidFill>
                      <a:srgbClr val="33CCFF"/>
                    </a:solidFill>
                  </a:tcPr>
                </a:tc>
              </a:tr>
              <a:tr h="270000">
                <a:tc vMerge="1">
                  <a:txBody>
                    <a:bodyPr/>
                    <a:lstStyle/>
                    <a:p>
                      <a:endParaRPr kumimoji="1" lang="ja-JP" altLang="en-US"/>
                    </a:p>
                  </a:txBody>
                  <a:tcPr/>
                </a:tc>
                <a:tc>
                  <a:txBody>
                    <a:bodyPr/>
                    <a:lstStyle/>
                    <a:p>
                      <a:pPr algn="ct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代替不可</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33CCFF"/>
                    </a:solidFill>
                  </a:tcPr>
                </a:tc>
                <a:tc>
                  <a:txBody>
                    <a:bodyPr/>
                    <a:lstStyle/>
                    <a:p>
                      <a:pPr algn="ct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代替可</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33CCFF"/>
                    </a:solidFill>
                  </a:tcPr>
                </a:tc>
                <a:tc vMerge="1">
                  <a:txBody>
                    <a:bodyPr/>
                    <a:lstStyle/>
                    <a:p>
                      <a:endParaRPr kumimoji="1" lang="ja-JP" altLang="en-US"/>
                    </a:p>
                  </a:txBody>
                  <a:tcPr/>
                </a:tc>
                <a:tc vMerge="1">
                  <a:txBody>
                    <a:bodyPr/>
                    <a:lstStyle/>
                    <a:p>
                      <a:endParaRPr kumimoji="1" lang="ja-JP" altLang="en-US"/>
                    </a:p>
                  </a:txBody>
                  <a:tcPr/>
                </a:tc>
              </a:tr>
              <a:tr h="612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FF"/>
                      </a:solidFill>
                      <a:prstDash val="solid"/>
                      <a:round/>
                      <a:headEnd type="none" w="med" len="med"/>
                      <a:tailEnd type="none" w="med" len="med"/>
                    </a:lnL>
                    <a:lnR w="12700" cap="flat" cmpd="sng" algn="ctr">
                      <a:solidFill>
                        <a:srgbClr val="00CCFF">
                          <a:alpha val="24706"/>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rgbClr val="33CCFF">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CCFF">
                          <a:alpha val="24706"/>
                        </a:srgbClr>
                      </a:solidFill>
                      <a:prstDash val="solid"/>
                      <a:round/>
                      <a:headEnd type="none" w="med" len="med"/>
                      <a:tailEnd type="none" w="med" len="med"/>
                    </a:lnL>
                    <a:lnR w="12700" cap="flat" cmpd="sng" algn="ctr">
                      <a:solidFill>
                        <a:srgbClr val="00CCFF">
                          <a:alpha val="24706"/>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rgbClr val="33CCFF">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CCFF">
                          <a:alpha val="24706"/>
                        </a:srgbClr>
                      </a:solidFill>
                      <a:prstDash val="solid"/>
                      <a:round/>
                      <a:headEnd type="none" w="med" len="med"/>
                      <a:tailEnd type="none" w="med" len="med"/>
                    </a:lnL>
                    <a:lnR w="12700" cap="flat" cmpd="sng" algn="ctr">
                      <a:solidFill>
                        <a:srgbClr val="00CCFF">
                          <a:alpha val="24706"/>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rgbClr val="33CCFF">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CCFF">
                          <a:alpha val="24706"/>
                        </a:srgbClr>
                      </a:solidFill>
                      <a:prstDash val="solid"/>
                      <a:round/>
                      <a:headEnd type="none" w="med" len="med"/>
                      <a:tailEnd type="none" w="med" len="med"/>
                    </a:lnL>
                    <a:lnR w="12700" cap="flat" cmpd="sng" algn="ctr">
                      <a:solidFill>
                        <a:srgbClr val="00CCFF">
                          <a:alpha val="24706"/>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rgbClr val="33CCFF">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CCFF">
                          <a:alpha val="24706"/>
                        </a:srgbClr>
                      </a:solid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rgbClr val="33CCFF">
                        <a:alpha val="25000"/>
                      </a:srgbClr>
                    </a:solidFill>
                  </a:tcPr>
                </a:tc>
              </a:tr>
              <a:tr h="612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FF"/>
                      </a:solidFill>
                      <a:prstDash val="solid"/>
                      <a:round/>
                      <a:headEnd type="none" w="med" len="med"/>
                      <a:tailEnd type="none" w="med" len="med"/>
                    </a:lnL>
                    <a:lnR w="12700" cap="flat" cmpd="sng" algn="ctr">
                      <a:solidFill>
                        <a:srgbClr val="00CCFF">
                          <a:alpha val="24706"/>
                        </a:srgb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CCFF">
                          <a:alpha val="24706"/>
                        </a:srgbClr>
                      </a:solidFill>
                      <a:prstDash val="solid"/>
                      <a:round/>
                      <a:headEnd type="none" w="med" len="med"/>
                      <a:tailEnd type="none" w="med" len="med"/>
                    </a:lnL>
                    <a:lnR w="12700" cap="flat" cmpd="sng" algn="ctr">
                      <a:solidFill>
                        <a:srgbClr val="00CCFF">
                          <a:alpha val="24706"/>
                        </a:srgb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CCFF">
                          <a:alpha val="24706"/>
                        </a:srgbClr>
                      </a:solidFill>
                      <a:prstDash val="solid"/>
                      <a:round/>
                      <a:headEnd type="none" w="med" len="med"/>
                      <a:tailEnd type="none" w="med" len="med"/>
                    </a:lnL>
                    <a:lnR w="12700" cap="flat" cmpd="sng" algn="ctr">
                      <a:solidFill>
                        <a:srgbClr val="00CCFF">
                          <a:alpha val="24706"/>
                        </a:srgb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CCFF">
                          <a:alpha val="24706"/>
                        </a:srgbClr>
                      </a:solidFill>
                      <a:prstDash val="solid"/>
                      <a:round/>
                      <a:headEnd type="none" w="med" len="med"/>
                      <a:tailEnd type="none" w="med" len="med"/>
                    </a:lnL>
                    <a:lnR w="12700" cap="flat" cmpd="sng" algn="ctr">
                      <a:solidFill>
                        <a:srgbClr val="00CCFF">
                          <a:alpha val="24706"/>
                        </a:srgb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CCFF">
                          <a:alpha val="24706"/>
                        </a:srgbClr>
                      </a:solid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r>
              <a:tr h="612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FF"/>
                      </a:solidFill>
                      <a:prstDash val="solid"/>
                      <a:round/>
                      <a:headEnd type="none" w="med" len="med"/>
                      <a:tailEnd type="none" w="med" len="med"/>
                    </a:lnL>
                    <a:lnR w="12700" cap="flat" cmpd="sng" algn="ctr">
                      <a:solidFill>
                        <a:srgbClr val="00CCFF">
                          <a:alpha val="24706"/>
                        </a:srgb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rgbClr val="33CCFF">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CCFF">
                          <a:alpha val="24706"/>
                        </a:srgbClr>
                      </a:solidFill>
                      <a:prstDash val="solid"/>
                      <a:round/>
                      <a:headEnd type="none" w="med" len="med"/>
                      <a:tailEnd type="none" w="med" len="med"/>
                    </a:lnL>
                    <a:lnR w="12700" cap="flat" cmpd="sng" algn="ctr">
                      <a:solidFill>
                        <a:srgbClr val="00CCFF">
                          <a:alpha val="24706"/>
                        </a:srgb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rgbClr val="33CCFF">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CCFF">
                          <a:alpha val="24706"/>
                        </a:srgbClr>
                      </a:solidFill>
                      <a:prstDash val="solid"/>
                      <a:round/>
                      <a:headEnd type="none" w="med" len="med"/>
                      <a:tailEnd type="none" w="med" len="med"/>
                    </a:lnL>
                    <a:lnR w="12700" cap="flat" cmpd="sng" algn="ctr">
                      <a:solidFill>
                        <a:srgbClr val="00CCFF">
                          <a:alpha val="24706"/>
                        </a:srgb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rgbClr val="33CCFF">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CCFF">
                          <a:alpha val="24706"/>
                        </a:srgbClr>
                      </a:solidFill>
                      <a:prstDash val="solid"/>
                      <a:round/>
                      <a:headEnd type="none" w="med" len="med"/>
                      <a:tailEnd type="none" w="med" len="med"/>
                    </a:lnL>
                    <a:lnR w="12700" cap="flat" cmpd="sng" algn="ctr">
                      <a:solidFill>
                        <a:srgbClr val="00CCFF">
                          <a:alpha val="24706"/>
                        </a:srgb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rgbClr val="33CCFF">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CCFF">
                          <a:alpha val="24706"/>
                        </a:srgbClr>
                      </a:solid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rgbClr val="33CCFF">
                        <a:alpha val="25000"/>
                      </a:srgbClr>
                    </a:solidFill>
                  </a:tcPr>
                </a:tc>
              </a:tr>
              <a:tr h="612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FF"/>
                      </a:solidFill>
                      <a:prstDash val="solid"/>
                      <a:round/>
                      <a:headEnd type="none" w="med" len="med"/>
                      <a:tailEnd type="none" w="med" len="med"/>
                    </a:lnL>
                    <a:lnR w="12700" cap="flat" cmpd="sng" algn="ctr">
                      <a:solidFill>
                        <a:srgbClr val="00CCFF">
                          <a:alpha val="24706"/>
                        </a:srgb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CCFF">
                          <a:alpha val="24706"/>
                        </a:srgbClr>
                      </a:solidFill>
                      <a:prstDash val="solid"/>
                      <a:round/>
                      <a:headEnd type="none" w="med" len="med"/>
                      <a:tailEnd type="none" w="med" len="med"/>
                    </a:lnL>
                    <a:lnR w="12700" cap="flat" cmpd="sng" algn="ctr">
                      <a:solidFill>
                        <a:srgbClr val="00CCFF">
                          <a:alpha val="24706"/>
                        </a:srgb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CCFF">
                          <a:alpha val="24706"/>
                        </a:srgbClr>
                      </a:solidFill>
                      <a:prstDash val="solid"/>
                      <a:round/>
                      <a:headEnd type="none" w="med" len="med"/>
                      <a:tailEnd type="none" w="med" len="med"/>
                    </a:lnL>
                    <a:lnR w="12700" cap="flat" cmpd="sng" algn="ctr">
                      <a:solidFill>
                        <a:srgbClr val="00CCFF">
                          <a:alpha val="24706"/>
                        </a:srgb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CCFF">
                          <a:alpha val="24706"/>
                        </a:srgbClr>
                      </a:solidFill>
                      <a:prstDash val="solid"/>
                      <a:round/>
                      <a:headEnd type="none" w="med" len="med"/>
                      <a:tailEnd type="none" w="med" len="med"/>
                    </a:lnL>
                    <a:lnR w="12700" cap="flat" cmpd="sng" algn="ctr">
                      <a:solidFill>
                        <a:srgbClr val="00CCFF">
                          <a:alpha val="24706"/>
                        </a:srgb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CCFF">
                          <a:alpha val="24706"/>
                        </a:srgbClr>
                      </a:solid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r>
              <a:tr h="612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FF"/>
                      </a:solidFill>
                      <a:prstDash val="solid"/>
                      <a:round/>
                      <a:headEnd type="none" w="med" len="med"/>
                      <a:tailEnd type="none" w="med" len="med"/>
                    </a:lnL>
                    <a:lnR w="12700" cap="flat" cmpd="sng" algn="ctr">
                      <a:solidFill>
                        <a:srgbClr val="00CCFF">
                          <a:alpha val="24706"/>
                        </a:srgb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rgbClr val="33CCFF">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CCFF">
                          <a:alpha val="24706"/>
                        </a:srgbClr>
                      </a:solidFill>
                      <a:prstDash val="solid"/>
                      <a:round/>
                      <a:headEnd type="none" w="med" len="med"/>
                      <a:tailEnd type="none" w="med" len="med"/>
                    </a:lnL>
                    <a:lnR w="12700" cap="flat" cmpd="sng" algn="ctr">
                      <a:solidFill>
                        <a:srgbClr val="00CCFF">
                          <a:alpha val="24706"/>
                        </a:srgb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rgbClr val="33CCFF">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CCFF">
                          <a:alpha val="24706"/>
                        </a:srgbClr>
                      </a:solidFill>
                      <a:prstDash val="solid"/>
                      <a:round/>
                      <a:headEnd type="none" w="med" len="med"/>
                      <a:tailEnd type="none" w="med" len="med"/>
                    </a:lnL>
                    <a:lnR w="12700" cap="flat" cmpd="sng" algn="ctr">
                      <a:solidFill>
                        <a:srgbClr val="00CCFF">
                          <a:alpha val="24706"/>
                        </a:srgb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rgbClr val="33CCFF">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CCFF">
                          <a:alpha val="24706"/>
                        </a:srgbClr>
                      </a:solidFill>
                      <a:prstDash val="solid"/>
                      <a:round/>
                      <a:headEnd type="none" w="med" len="med"/>
                      <a:tailEnd type="none" w="med" len="med"/>
                    </a:lnL>
                    <a:lnR w="12700" cap="flat" cmpd="sng" algn="ctr">
                      <a:solidFill>
                        <a:srgbClr val="00CCFF">
                          <a:alpha val="24706"/>
                        </a:srgb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rgbClr val="33CCFF">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CCFF">
                          <a:alpha val="24706"/>
                        </a:srgbClr>
                      </a:solid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rgbClr val="33CCFF">
                        <a:alpha val="25000"/>
                      </a:srgbClr>
                    </a:solidFill>
                  </a:tcPr>
                </a:tc>
              </a:tr>
              <a:tr h="612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FF"/>
                      </a:solidFill>
                      <a:prstDash val="solid"/>
                      <a:round/>
                      <a:headEnd type="none" w="med" len="med"/>
                      <a:tailEnd type="none" w="med" len="med"/>
                    </a:lnL>
                    <a:lnR w="12700" cap="flat" cmpd="sng" algn="ctr">
                      <a:solidFill>
                        <a:srgbClr val="00CCFF">
                          <a:alpha val="24706"/>
                        </a:srgb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CCFF">
                          <a:alpha val="24706"/>
                        </a:srgbClr>
                      </a:solidFill>
                      <a:prstDash val="solid"/>
                      <a:round/>
                      <a:headEnd type="none" w="med" len="med"/>
                      <a:tailEnd type="none" w="med" len="med"/>
                    </a:lnL>
                    <a:lnR w="12700" cap="flat" cmpd="sng" algn="ctr">
                      <a:solidFill>
                        <a:srgbClr val="00CCFF">
                          <a:alpha val="24706"/>
                        </a:srgb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CCFF">
                          <a:alpha val="24706"/>
                        </a:srgbClr>
                      </a:solidFill>
                      <a:prstDash val="solid"/>
                      <a:round/>
                      <a:headEnd type="none" w="med" len="med"/>
                      <a:tailEnd type="none" w="med" len="med"/>
                    </a:lnL>
                    <a:lnR w="12700" cap="flat" cmpd="sng" algn="ctr">
                      <a:solidFill>
                        <a:srgbClr val="00CCFF">
                          <a:alpha val="24706"/>
                        </a:srgb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CCFF">
                          <a:alpha val="24706"/>
                        </a:srgbClr>
                      </a:solidFill>
                      <a:prstDash val="solid"/>
                      <a:round/>
                      <a:headEnd type="none" w="med" len="med"/>
                      <a:tailEnd type="none" w="med" len="med"/>
                    </a:lnL>
                    <a:lnR w="12700" cap="flat" cmpd="sng" algn="ctr">
                      <a:solidFill>
                        <a:srgbClr val="00CCFF">
                          <a:alpha val="24706"/>
                        </a:srgb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CCFF">
                          <a:alpha val="24706"/>
                        </a:srgbClr>
                      </a:solid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chemeClr val="bg1">
                        <a:lumMod val="95000"/>
                      </a:schemeClr>
                    </a:solidFill>
                  </a:tcPr>
                </a:tc>
              </a:tr>
              <a:tr h="612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FF"/>
                      </a:solidFill>
                      <a:prstDash val="solid"/>
                      <a:round/>
                      <a:headEnd type="none" w="med" len="med"/>
                      <a:tailEnd type="none" w="med" len="med"/>
                    </a:lnL>
                    <a:lnR w="12700" cap="flat" cmpd="sng" algn="ctr">
                      <a:solidFill>
                        <a:srgbClr val="00CCFF">
                          <a:alpha val="24706"/>
                        </a:srgb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rgbClr val="33CCFF">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CCFF">
                          <a:alpha val="24706"/>
                        </a:srgbClr>
                      </a:solidFill>
                      <a:prstDash val="solid"/>
                      <a:round/>
                      <a:headEnd type="none" w="med" len="med"/>
                      <a:tailEnd type="none" w="med" len="med"/>
                    </a:lnL>
                    <a:lnR w="12700" cap="flat" cmpd="sng" algn="ctr">
                      <a:solidFill>
                        <a:srgbClr val="00CCFF">
                          <a:alpha val="24706"/>
                        </a:srgb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rgbClr val="33CCFF">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CCFF">
                          <a:alpha val="24706"/>
                        </a:srgbClr>
                      </a:solidFill>
                      <a:prstDash val="solid"/>
                      <a:round/>
                      <a:headEnd type="none" w="med" len="med"/>
                      <a:tailEnd type="none" w="med" len="med"/>
                    </a:lnL>
                    <a:lnR w="12700" cap="flat" cmpd="sng" algn="ctr">
                      <a:solidFill>
                        <a:srgbClr val="00CCFF">
                          <a:alpha val="24706"/>
                        </a:srgb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rgbClr val="33CCFF">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CCFF">
                          <a:alpha val="24706"/>
                        </a:srgbClr>
                      </a:solidFill>
                      <a:prstDash val="solid"/>
                      <a:round/>
                      <a:headEnd type="none" w="med" len="med"/>
                      <a:tailEnd type="none" w="med" len="med"/>
                    </a:lnL>
                    <a:lnR w="12700" cap="flat" cmpd="sng" algn="ctr">
                      <a:solidFill>
                        <a:srgbClr val="00CCFF">
                          <a:alpha val="24706"/>
                        </a:srgb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rgbClr val="33CCFF">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CCFF">
                          <a:alpha val="24706"/>
                        </a:srgbClr>
                      </a:solid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12700" cap="flat" cmpd="sng" algn="ctr">
                      <a:solidFill>
                        <a:schemeClr val="accent5">
                          <a:lumMod val="20000"/>
                          <a:lumOff val="80000"/>
                        </a:schemeClr>
                      </a:solidFill>
                      <a:prstDash val="solid"/>
                      <a:round/>
                      <a:headEnd type="none" w="med" len="med"/>
                      <a:tailEnd type="none" w="med" len="med"/>
                    </a:lnB>
                    <a:solidFill>
                      <a:srgbClr val="33CCFF">
                        <a:alpha val="25000"/>
                      </a:srgbClr>
                    </a:solidFill>
                  </a:tcPr>
                </a:tc>
              </a:tr>
              <a:tr h="612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FF"/>
                      </a:solidFill>
                      <a:prstDash val="solid"/>
                      <a:round/>
                      <a:headEnd type="none" w="med" len="med"/>
                      <a:tailEnd type="none" w="med" len="med"/>
                    </a:lnL>
                    <a:lnR w="12700" cap="flat" cmpd="sng" algn="ctr">
                      <a:solidFill>
                        <a:srgbClr val="00CCFF">
                          <a:alpha val="24706"/>
                        </a:srgb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76200" cap="flat" cmpd="sng" algn="ctr">
                      <a:solidFill>
                        <a:srgbClr val="33CCFF"/>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CCFF">
                          <a:alpha val="24706"/>
                        </a:srgbClr>
                      </a:solidFill>
                      <a:prstDash val="solid"/>
                      <a:round/>
                      <a:headEnd type="none" w="med" len="med"/>
                      <a:tailEnd type="none" w="med" len="med"/>
                    </a:lnL>
                    <a:lnR w="12700" cap="flat" cmpd="sng" algn="ctr">
                      <a:solidFill>
                        <a:srgbClr val="00CCFF">
                          <a:alpha val="24706"/>
                        </a:srgb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76200" cap="flat" cmpd="sng" algn="ctr">
                      <a:solidFill>
                        <a:srgbClr val="33CCFF"/>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CCFF">
                          <a:alpha val="24706"/>
                        </a:srgbClr>
                      </a:solidFill>
                      <a:prstDash val="solid"/>
                      <a:round/>
                      <a:headEnd type="none" w="med" len="med"/>
                      <a:tailEnd type="none" w="med" len="med"/>
                    </a:lnL>
                    <a:lnR w="12700" cap="flat" cmpd="sng" algn="ctr">
                      <a:solidFill>
                        <a:srgbClr val="00CCFF">
                          <a:alpha val="24706"/>
                        </a:srgb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76200" cap="flat" cmpd="sng" algn="ctr">
                      <a:solidFill>
                        <a:srgbClr val="33CCFF"/>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CCFF">
                          <a:alpha val="24706"/>
                        </a:srgbClr>
                      </a:solidFill>
                      <a:prstDash val="solid"/>
                      <a:round/>
                      <a:headEnd type="none" w="med" len="med"/>
                      <a:tailEnd type="none" w="med" len="med"/>
                    </a:lnL>
                    <a:lnR w="12700" cap="flat" cmpd="sng" algn="ctr">
                      <a:solidFill>
                        <a:srgbClr val="00CCFF">
                          <a:alpha val="24706"/>
                        </a:srgbClr>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76200" cap="flat" cmpd="sng" algn="ctr">
                      <a:solidFill>
                        <a:srgbClr val="33CCFF"/>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00CCFF">
                          <a:alpha val="24706"/>
                        </a:srgbClr>
                      </a:solid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solidFill>
                        <a:schemeClr val="accent5">
                          <a:lumMod val="20000"/>
                          <a:lumOff val="80000"/>
                        </a:schemeClr>
                      </a:solidFill>
                      <a:prstDash val="solid"/>
                      <a:round/>
                      <a:headEnd type="none" w="med" len="med"/>
                      <a:tailEnd type="none" w="med" len="med"/>
                    </a:lnT>
                    <a:lnB w="76200" cap="flat" cmpd="sng" algn="ctr">
                      <a:solidFill>
                        <a:srgbClr val="33CCFF"/>
                      </a:solidFill>
                      <a:prstDash val="solid"/>
                      <a:round/>
                      <a:headEnd type="none" w="med" len="med"/>
                      <a:tailEnd type="none" w="med" len="med"/>
                    </a:lnB>
                    <a:solidFill>
                      <a:schemeClr val="bg1">
                        <a:lumMod val="95000"/>
                      </a:schemeClr>
                    </a:solidFill>
                  </a:tcPr>
                </a:tc>
              </a:tr>
            </a:tbl>
          </a:graphicData>
        </a:graphic>
      </p:graphicFrame>
      <p:pic>
        <p:nvPicPr>
          <p:cNvPr id="95" name="図 94"/>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11252129" y="1260724"/>
            <a:ext cx="329343" cy="329343"/>
          </a:xfrm>
          <a:prstGeom prst="rect">
            <a:avLst/>
          </a:prstGeom>
        </p:spPr>
      </p:pic>
      <p:sp>
        <p:nvSpPr>
          <p:cNvPr id="85" name="テキスト ボックス 84"/>
          <p:cNvSpPr txBox="1"/>
          <p:nvPr/>
        </p:nvSpPr>
        <p:spPr>
          <a:xfrm>
            <a:off x="3889965" y="234404"/>
            <a:ext cx="2309610" cy="338554"/>
          </a:xfrm>
          <a:prstGeom prst="rect">
            <a:avLst/>
          </a:prstGeom>
          <a:noFill/>
        </p:spPr>
        <p:txBody>
          <a:bodyPr wrap="square" rtlCol="0">
            <a:spAutoFit/>
          </a:bodyPr>
          <a:lstStyle/>
          <a:p>
            <a:r>
              <a:rPr kumimoji="1" lang="zh-TW" altLang="en-US" sz="1600" dirty="0" smtClean="0">
                <a:ln w="3175">
                  <a:solidFill>
                    <a:schemeClr val="bg1"/>
                  </a:solidFill>
                </a:ln>
                <a:solidFill>
                  <a:schemeClr val="bg1"/>
                </a:solidFill>
                <a:latin typeface="Meiryo UI" panose="020B0604030504040204" pitchFamily="50" charset="-128"/>
                <a:ea typeface="Meiryo UI" panose="020B0604030504040204" pitchFamily="50" charset="-128"/>
              </a:rPr>
              <a:t>事業継続計画</a:t>
            </a:r>
            <a:endParaRPr kumimoji="1" lang="ja-JP" altLang="en-US" sz="1600" dirty="0">
              <a:ln w="3175">
                <a:solidFill>
                  <a:schemeClr val="bg1"/>
                </a:solidFill>
              </a:ln>
              <a:solidFill>
                <a:schemeClr val="bg1"/>
              </a:solidFill>
              <a:latin typeface="Meiryo UI" panose="020B0604030504040204" pitchFamily="50" charset="-128"/>
              <a:ea typeface="Meiryo UI" panose="020B0604030504040204" pitchFamily="50" charset="-128"/>
            </a:endParaRPr>
          </a:p>
        </p:txBody>
      </p:sp>
      <p:sp>
        <p:nvSpPr>
          <p:cNvPr id="88" name="正方形/長方形 87"/>
          <p:cNvSpPr/>
          <p:nvPr/>
        </p:nvSpPr>
        <p:spPr>
          <a:xfrm>
            <a:off x="11831997" y="6498000"/>
            <a:ext cx="360000" cy="360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latin typeface="Square721 BT" panose="020B0504020202060204" pitchFamily="34" charset="0"/>
              </a:rPr>
              <a:t>00</a:t>
            </a:r>
            <a:endParaRPr kumimoji="1" lang="ja-JP" altLang="en-US" sz="1000" dirty="0">
              <a:latin typeface="Square721 BT" panose="020B0504020202060204" pitchFamily="34" charset="0"/>
            </a:endParaRPr>
          </a:p>
        </p:txBody>
      </p:sp>
      <p:sp>
        <p:nvSpPr>
          <p:cNvPr id="96" name="正方形/長方形 95"/>
          <p:cNvSpPr/>
          <p:nvPr/>
        </p:nvSpPr>
        <p:spPr>
          <a:xfrm>
            <a:off x="25620" y="3263150"/>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latin typeface="Square721 BT" panose="020B0504020202060204" pitchFamily="34" charset="0"/>
                <a:cs typeface="Arial" panose="020B0604020202020204" pitchFamily="34" charset="0"/>
              </a:rPr>
              <a:t>BCP </a:t>
            </a:r>
            <a:r>
              <a:rPr lang="en-US" altLang="ja-JP" sz="1200" dirty="0" smtClean="0">
                <a:latin typeface="Square721 BT" panose="020B0504020202060204" pitchFamily="34" charset="0"/>
                <a:cs typeface="Arial" panose="020B0604020202020204" pitchFamily="34" charset="0"/>
              </a:rPr>
              <a:t>C</a:t>
            </a:r>
            <a:r>
              <a:rPr lang="en-US" altLang="ja-JP" sz="1200" dirty="0">
                <a:latin typeface="Square721 BT" panose="020B0504020202060204" pitchFamily="34" charset="0"/>
                <a:cs typeface="Arial" panose="020B0604020202020204" pitchFamily="34" charset="0"/>
              </a:rPr>
              <a:t>ONTENTS</a:t>
            </a:r>
            <a:endParaRPr kumimoji="1" lang="ja-JP" altLang="en-US" sz="1200" dirty="0">
              <a:latin typeface="Square721 BT" panose="020B0504020202060204" pitchFamily="34" charset="0"/>
              <a:cs typeface="Arial" panose="020B0604020202020204" pitchFamily="34" charset="0"/>
            </a:endParaRPr>
          </a:p>
        </p:txBody>
      </p:sp>
      <p:grpSp>
        <p:nvGrpSpPr>
          <p:cNvPr id="97" name="グループ化 96"/>
          <p:cNvGrpSpPr/>
          <p:nvPr/>
        </p:nvGrpSpPr>
        <p:grpSpPr>
          <a:xfrm>
            <a:off x="0" y="3427177"/>
            <a:ext cx="2251471" cy="3403220"/>
            <a:chOff x="0" y="1053600"/>
            <a:chExt cx="2251471" cy="3403220"/>
          </a:xfrm>
        </p:grpSpPr>
        <p:grpSp>
          <p:nvGrpSpPr>
            <p:cNvPr id="99" name="グループ化 98"/>
            <p:cNvGrpSpPr/>
            <p:nvPr/>
          </p:nvGrpSpPr>
          <p:grpSpPr>
            <a:xfrm>
              <a:off x="0" y="1053600"/>
              <a:ext cx="2251471" cy="523220"/>
              <a:chOff x="-20335" y="1287374"/>
              <a:chExt cx="2251471" cy="523220"/>
            </a:xfrm>
          </p:grpSpPr>
          <p:sp>
            <p:nvSpPr>
              <p:cNvPr id="117" name="正方形/長方形 116"/>
              <p:cNvSpPr/>
              <p:nvPr/>
            </p:nvSpPr>
            <p:spPr>
              <a:xfrm>
                <a:off x="-20335" y="1356157"/>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rgbClr val="595959"/>
                    </a:solidFill>
                    <a:latin typeface="HGP創英角ｺﾞｼｯｸUB" panose="020B0900000000000000" pitchFamily="50" charset="-128"/>
                    <a:ea typeface="HGP創英角ｺﾞｼｯｸUB" panose="020B0900000000000000" pitchFamily="50" charset="-128"/>
                  </a:rPr>
                  <a:t>	</a:t>
                </a:r>
                <a:r>
                  <a:rPr kumimoji="1" lang="ja-JP" altLang="en-US" sz="1200" dirty="0" smtClean="0">
                    <a:solidFill>
                      <a:srgbClr val="595959"/>
                    </a:solidFill>
                    <a:latin typeface="HGP創英角ｺﾞｼｯｸUB" panose="020B0900000000000000" pitchFamily="50" charset="-128"/>
                    <a:ea typeface="HGP創英角ｺﾞｼｯｸUB" panose="020B0900000000000000" pitchFamily="50" charset="-128"/>
                  </a:rPr>
                  <a:t>基本情報</a:t>
                </a:r>
                <a:endParaRPr kumimoji="1" lang="ja-JP" altLang="en-US" sz="1200" dirty="0">
                  <a:solidFill>
                    <a:srgbClr val="595959"/>
                  </a:solidFill>
                  <a:latin typeface="HGP創英角ｺﾞｼｯｸUB" panose="020B0900000000000000" pitchFamily="50" charset="-128"/>
                  <a:ea typeface="HGP創英角ｺﾞｼｯｸUB" panose="020B0900000000000000" pitchFamily="50" charset="-128"/>
                </a:endParaRPr>
              </a:p>
            </p:txBody>
          </p:sp>
          <p:sp>
            <p:nvSpPr>
              <p:cNvPr id="118" name="テキスト ボックス 117"/>
              <p:cNvSpPr txBox="1"/>
              <p:nvPr/>
            </p:nvSpPr>
            <p:spPr>
              <a:xfrm>
                <a:off x="36000" y="1287374"/>
                <a:ext cx="453970" cy="523220"/>
              </a:xfrm>
              <a:prstGeom prst="rect">
                <a:avLst/>
              </a:prstGeom>
              <a:noFill/>
            </p:spPr>
            <p:txBody>
              <a:bodyPr wrap="none" rtlCol="0">
                <a:spAutoFit/>
              </a:bodyPr>
              <a:lstStyle/>
              <a:p>
                <a:r>
                  <a:rPr kumimoji="1" lang="ja-JP" altLang="en-US" sz="2800" dirty="0" smtClean="0">
                    <a:solidFill>
                      <a:srgbClr val="595959"/>
                    </a:solidFill>
                    <a:latin typeface="HGP創英角ｺﾞｼｯｸUB" panose="020B0900000000000000" pitchFamily="50" charset="-128"/>
                    <a:ea typeface="HGP創英角ｺﾞｼｯｸUB" panose="020B0900000000000000" pitchFamily="50" charset="-128"/>
                  </a:rPr>
                  <a:t>１</a:t>
                </a:r>
                <a:endParaRPr kumimoji="1" lang="ja-JP" altLang="en-US" sz="2800" dirty="0">
                  <a:solidFill>
                    <a:srgbClr val="595959"/>
                  </a:solidFill>
                  <a:latin typeface="HGP創英角ｺﾞｼｯｸUB" panose="020B0900000000000000" pitchFamily="50" charset="-128"/>
                  <a:ea typeface="HGP創英角ｺﾞｼｯｸUB" panose="020B0900000000000000" pitchFamily="50" charset="-128"/>
                </a:endParaRPr>
              </a:p>
            </p:txBody>
          </p:sp>
        </p:grpSp>
        <p:sp>
          <p:nvSpPr>
            <p:cNvPr id="101" name="テキスト ボックス 100"/>
            <p:cNvSpPr txBox="1"/>
            <p:nvPr/>
          </p:nvSpPr>
          <p:spPr>
            <a:xfrm>
              <a:off x="114043" y="1485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02" name="正方形/長方形 101"/>
            <p:cNvSpPr/>
            <p:nvPr/>
          </p:nvSpPr>
          <p:spPr>
            <a:xfrm>
              <a:off x="0" y="1698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連絡先</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3" name="テキスト ボックス 102"/>
            <p:cNvSpPr txBox="1"/>
            <p:nvPr/>
          </p:nvSpPr>
          <p:spPr>
            <a:xfrm>
              <a:off x="56335" y="1629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２</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4" name="テキスト ボックス 103"/>
            <p:cNvSpPr txBox="1"/>
            <p:nvPr/>
          </p:nvSpPr>
          <p:spPr>
            <a:xfrm>
              <a:off x="114043" y="2061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05" name="正方形/長方形 104"/>
            <p:cNvSpPr/>
            <p:nvPr/>
          </p:nvSpPr>
          <p:spPr>
            <a:xfrm>
              <a:off x="0" y="2274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会社・従業員</a:t>
              </a:r>
              <a:endParaRPr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6" name="テキスト ボックス 105"/>
            <p:cNvSpPr txBox="1"/>
            <p:nvPr/>
          </p:nvSpPr>
          <p:spPr>
            <a:xfrm>
              <a:off x="56335" y="2205600"/>
              <a:ext cx="453970" cy="523220"/>
            </a:xfrm>
            <a:prstGeom prst="rect">
              <a:avLst/>
            </a:prstGeom>
            <a:noFill/>
          </p:spPr>
          <p:txBody>
            <a:bodyPr wrap="none" rtlCol="0">
              <a:spAutoFit/>
            </a:bodyPr>
            <a:lstStyle/>
            <a:p>
              <a:r>
                <a:rPr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３</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8" name="テキスト ボックス 107"/>
            <p:cNvSpPr txBox="1"/>
            <p:nvPr/>
          </p:nvSpPr>
          <p:spPr>
            <a:xfrm>
              <a:off x="114043" y="2637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09" name="正方形/長方形 108"/>
            <p:cNvSpPr/>
            <p:nvPr/>
          </p:nvSpPr>
          <p:spPr>
            <a:xfrm>
              <a:off x="0" y="2850383"/>
              <a:ext cx="2251471" cy="41168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bg1"/>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bg1"/>
                  </a:solidFill>
                  <a:latin typeface="HGP創英角ｺﾞｼｯｸUB" panose="020B0900000000000000" pitchFamily="50" charset="-128"/>
                  <a:ea typeface="HGP創英角ｺﾞｼｯｸUB" panose="020B0900000000000000" pitchFamily="50" charset="-128"/>
                </a:rPr>
                <a:t>顧客・</a:t>
              </a: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取引</a:t>
              </a:r>
              <a:endParaRPr kumimoji="1" lang="ja-JP" altLang="en-US" sz="12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0" name="テキスト ボックス 109"/>
            <p:cNvSpPr txBox="1"/>
            <p:nvPr/>
          </p:nvSpPr>
          <p:spPr>
            <a:xfrm>
              <a:off x="56335" y="2781600"/>
              <a:ext cx="453970" cy="523220"/>
            </a:xfrm>
            <a:prstGeom prst="rect">
              <a:avLst/>
            </a:prstGeom>
            <a:noFill/>
          </p:spPr>
          <p:txBody>
            <a:bodyPr wrap="none" rtlCol="0">
              <a:spAutoFit/>
            </a:bodyPr>
            <a:lstStyle/>
            <a:p>
              <a:r>
                <a:rPr lang="ja-JP" altLang="en-US" sz="2800" dirty="0">
                  <a:solidFill>
                    <a:schemeClr val="bg1"/>
                  </a:solidFill>
                  <a:latin typeface="HGP創英角ｺﾞｼｯｸUB" panose="020B0900000000000000" pitchFamily="50" charset="-128"/>
                  <a:ea typeface="HGP創英角ｺﾞｼｯｸUB" panose="020B0900000000000000" pitchFamily="50" charset="-128"/>
                </a:rPr>
                <a:t>４</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1" name="テキスト ボックス 110"/>
            <p:cNvSpPr txBox="1"/>
            <p:nvPr/>
          </p:nvSpPr>
          <p:spPr>
            <a:xfrm>
              <a:off x="114043" y="3213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12" name="正方形/長方形 111"/>
            <p:cNvSpPr/>
            <p:nvPr/>
          </p:nvSpPr>
          <p:spPr>
            <a:xfrm>
              <a:off x="0" y="3426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資源</a:t>
              </a:r>
              <a:r>
                <a:rPr kumimoji="1"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供給</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3" name="テキスト ボックス 112"/>
            <p:cNvSpPr txBox="1"/>
            <p:nvPr/>
          </p:nvSpPr>
          <p:spPr>
            <a:xfrm>
              <a:off x="56335" y="3357600"/>
              <a:ext cx="453970" cy="523220"/>
            </a:xfrm>
            <a:prstGeom prst="rect">
              <a:avLst/>
            </a:prstGeom>
            <a:noFill/>
          </p:spPr>
          <p:txBody>
            <a:bodyPr wrap="none" rtlCol="0">
              <a:spAutoFit/>
            </a:bodyPr>
            <a:lstStyle/>
            <a:p>
              <a:r>
                <a:rPr kumimoji="1"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５</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4" name="テキスト ボックス 113"/>
            <p:cNvSpPr txBox="1"/>
            <p:nvPr/>
          </p:nvSpPr>
          <p:spPr>
            <a:xfrm>
              <a:off x="114043" y="3789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15" name="正方形/長方形 114"/>
            <p:cNvSpPr/>
            <p:nvPr/>
          </p:nvSpPr>
          <p:spPr>
            <a:xfrm>
              <a:off x="0" y="4002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避難・防災</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6" name="テキスト ボックス 115"/>
            <p:cNvSpPr txBox="1"/>
            <p:nvPr/>
          </p:nvSpPr>
          <p:spPr>
            <a:xfrm>
              <a:off x="56335" y="3933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６</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grpSp>
      <p:sp>
        <p:nvSpPr>
          <p:cNvPr id="119" name="正方形/長方形 118"/>
          <p:cNvSpPr/>
          <p:nvPr/>
        </p:nvSpPr>
        <p:spPr>
          <a:xfrm>
            <a:off x="25620" y="28566"/>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latin typeface="Square721 BT" panose="020B0504020202060204" pitchFamily="34" charset="0"/>
                <a:cs typeface="Arial" panose="020B0604020202020204" pitchFamily="34" charset="0"/>
              </a:rPr>
              <a:t>BCP</a:t>
            </a:r>
            <a:r>
              <a:rPr lang="ja-JP" altLang="en-US" sz="1200" dirty="0">
                <a:latin typeface="Square721 BT" panose="020B0504020202060204" pitchFamily="34" charset="0"/>
                <a:cs typeface="Arial" panose="020B0604020202020204" pitchFamily="34" charset="0"/>
              </a:rPr>
              <a:t> </a:t>
            </a:r>
            <a:r>
              <a:rPr lang="en-US" altLang="ja-JP" sz="1200" dirty="0" smtClean="0">
                <a:latin typeface="Square721 BT" panose="020B0504020202060204" pitchFamily="34" charset="0"/>
                <a:cs typeface="Arial" panose="020B0604020202020204" pitchFamily="34" charset="0"/>
              </a:rPr>
              <a:t>DATA</a:t>
            </a:r>
            <a:endParaRPr kumimoji="1" lang="ja-JP" altLang="en-US" sz="1200" dirty="0">
              <a:latin typeface="Square721 BT" panose="020B0504020202060204" pitchFamily="34" charset="0"/>
              <a:cs typeface="Arial" panose="020B0604020202020204" pitchFamily="34" charset="0"/>
            </a:endParaRPr>
          </a:p>
        </p:txBody>
      </p:sp>
      <p:grpSp>
        <p:nvGrpSpPr>
          <p:cNvPr id="120" name="グループ化 119"/>
          <p:cNvGrpSpPr/>
          <p:nvPr/>
        </p:nvGrpSpPr>
        <p:grpSpPr>
          <a:xfrm>
            <a:off x="25620" y="256944"/>
            <a:ext cx="2448000" cy="288000"/>
            <a:chOff x="25620" y="297658"/>
            <a:chExt cx="2448000" cy="288000"/>
          </a:xfrm>
        </p:grpSpPr>
        <p:sp>
          <p:nvSpPr>
            <p:cNvPr id="121" name="角丸四角形 120"/>
            <p:cNvSpPr/>
            <p:nvPr/>
          </p:nvSpPr>
          <p:spPr>
            <a:xfrm>
              <a:off x="25620" y="297658"/>
              <a:ext cx="2448000" cy="288000"/>
            </a:xfrm>
            <a:prstGeom prst="roundRect">
              <a:avLst>
                <a:gd name="adj" fmla="val 0"/>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r>
                <a:rPr lang="ja-JP" altLang="en-US" sz="900" dirty="0" smtClean="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rPr>
                <a:t>年　　　　　月　　　　　日</a:t>
              </a:r>
              <a:endParaRPr kumimoji="1" lang="ja-JP" altLang="en-US" sz="900" dirty="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22" name="角丸四角形 121"/>
            <p:cNvSpPr/>
            <p:nvPr/>
          </p:nvSpPr>
          <p:spPr>
            <a:xfrm>
              <a:off x="58418" y="369658"/>
              <a:ext cx="576000" cy="144000"/>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kumimoji="1" lang="ja-JP" altLang="en-US" sz="900" dirty="0" smtClean="0">
                  <a:ln w="3175">
                    <a:solidFill>
                      <a:schemeClr val="bg1"/>
                    </a:solidFill>
                  </a:ln>
                  <a:latin typeface="Meiryo UI" panose="020B0604030504040204" pitchFamily="50" charset="-128"/>
                  <a:ea typeface="Meiryo UI" panose="020B0604030504040204" pitchFamily="50" charset="-128"/>
                </a:rPr>
                <a:t>改訂日</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grpSp>
        <p:nvGrpSpPr>
          <p:cNvPr id="76" name="グループ化 75"/>
          <p:cNvGrpSpPr/>
          <p:nvPr/>
        </p:nvGrpSpPr>
        <p:grpSpPr>
          <a:xfrm>
            <a:off x="-31844" y="549542"/>
            <a:ext cx="2616547" cy="307777"/>
            <a:chOff x="-31844" y="549542"/>
            <a:chExt cx="2616547" cy="307777"/>
          </a:xfrm>
        </p:grpSpPr>
        <p:sp>
          <p:nvSpPr>
            <p:cNvPr id="77" name="角丸四角形 76"/>
            <p:cNvSpPr/>
            <p:nvPr/>
          </p:nvSpPr>
          <p:spPr>
            <a:xfrm>
              <a:off x="25619" y="581221"/>
              <a:ext cx="2448000" cy="205200"/>
            </a:xfrm>
            <a:prstGeom prst="roundRect">
              <a:avLst>
                <a:gd name="adj" fmla="val 15127"/>
              </a:avLst>
            </a:prstGeom>
            <a:solidFill>
              <a:srgbClr val="FF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8" name="グループ化 77"/>
            <p:cNvGrpSpPr/>
            <p:nvPr/>
          </p:nvGrpSpPr>
          <p:grpSpPr>
            <a:xfrm>
              <a:off x="-31844" y="549542"/>
              <a:ext cx="2616547" cy="307777"/>
              <a:chOff x="-31843" y="549542"/>
              <a:chExt cx="2555100" cy="307777"/>
            </a:xfrm>
          </p:grpSpPr>
          <p:sp>
            <p:nvSpPr>
              <p:cNvPr id="79" name="テキスト ボックス 78"/>
              <p:cNvSpPr txBox="1"/>
              <p:nvPr/>
            </p:nvSpPr>
            <p:spPr>
              <a:xfrm>
                <a:off x="153617" y="584648"/>
                <a:ext cx="2369640" cy="200055"/>
              </a:xfrm>
              <a:prstGeom prst="rect">
                <a:avLst/>
              </a:prstGeom>
              <a:noFill/>
            </p:spPr>
            <p:txBody>
              <a:bodyPr wrap="square" rtlCol="0">
                <a:spAutoFit/>
              </a:bodyPr>
              <a:lstStyle/>
              <a:p>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事業者・</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BCP</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代表・避難所を「スライド</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3</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」からコピーしてください</a:t>
                </a:r>
                <a:endParaRPr kumimoji="1"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endParaRPr>
              </a:p>
            </p:txBody>
          </p:sp>
          <p:sp>
            <p:nvSpPr>
              <p:cNvPr id="80" name="テキスト ボックス 79"/>
              <p:cNvSpPr txBox="1"/>
              <p:nvPr/>
            </p:nvSpPr>
            <p:spPr>
              <a:xfrm>
                <a:off x="-31843" y="549542"/>
                <a:ext cx="344966" cy="307777"/>
              </a:xfrm>
              <a:prstGeom prst="rect">
                <a:avLst/>
              </a:prstGeom>
              <a:noFill/>
            </p:spPr>
            <p:txBody>
              <a:bodyPr wrap="none" rtlCol="0">
                <a:spAutoFit/>
              </a:bodyPr>
              <a:lstStyle/>
              <a:p>
                <a:r>
                  <a:rPr kumimoji="1" lang="ja-JP" altLang="en-US" sz="1400" dirty="0" smtClean="0">
                    <a:solidFill>
                      <a:schemeClr val="bg1"/>
                    </a:solidFill>
                    <a:sym typeface="Wingdings 3" panose="05040102010807070707" pitchFamily="18" charset="2"/>
                  </a:rPr>
                  <a:t></a:t>
                </a:r>
                <a:endParaRPr kumimoji="1" lang="ja-JP" altLang="en-US" sz="1400" dirty="0">
                  <a:solidFill>
                    <a:schemeClr val="bg1"/>
                  </a:solidFill>
                </a:endParaRPr>
              </a:p>
            </p:txBody>
          </p:sp>
        </p:grpSp>
      </p:grpSp>
    </p:spTree>
    <p:extLst>
      <p:ext uri="{BB962C8B-B14F-4D97-AF65-F5344CB8AC3E}">
        <p14:creationId xmlns:p14="http://schemas.microsoft.com/office/powerpoint/2010/main" val="14163734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p:cNvGrpSpPr/>
          <p:nvPr/>
        </p:nvGrpSpPr>
        <p:grpSpPr>
          <a:xfrm>
            <a:off x="2537447" y="-57699"/>
            <a:ext cx="9693742" cy="876879"/>
            <a:chOff x="2521408" y="-21553"/>
            <a:chExt cx="9672475" cy="876879"/>
          </a:xfrm>
        </p:grpSpPr>
        <p:sp>
          <p:nvSpPr>
            <p:cNvPr id="2" name="ホームベース 1"/>
            <p:cNvSpPr/>
            <p:nvPr/>
          </p:nvSpPr>
          <p:spPr>
            <a:xfrm>
              <a:off x="2521408" y="104548"/>
              <a:ext cx="4842000" cy="648000"/>
            </a:xfrm>
            <a:prstGeom prst="homePlate">
              <a:avLst/>
            </a:prstGeom>
            <a:solidFill>
              <a:schemeClr val="accent5"/>
            </a:solidFill>
            <a:ln w="63500">
              <a:gradFill flip="none" rotWithShape="1">
                <a:gsLst>
                  <a:gs pos="70000">
                    <a:schemeClr val="bg1">
                      <a:lumMod val="75000"/>
                    </a:schemeClr>
                  </a:gs>
                  <a:gs pos="40000">
                    <a:schemeClr val="bg1"/>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2521408" y="24329"/>
              <a:ext cx="1176381" cy="830997"/>
            </a:xfrm>
            <a:prstGeom prst="rect">
              <a:avLst/>
            </a:prstGeom>
            <a:noFill/>
          </p:spPr>
          <p:txBody>
            <a:bodyPr wrap="none" rtlCol="0">
              <a:spAutoFit/>
            </a:bodyPr>
            <a:lstStyle/>
            <a:p>
              <a:r>
                <a:rPr kumimoji="1" lang="en-US" altLang="ja-JP" sz="4800" b="1" dirty="0" smtClean="0">
                  <a:solidFill>
                    <a:schemeClr val="bg1"/>
                  </a:solidFill>
                  <a:latin typeface="Arial" panose="020B0604020202020204" pitchFamily="34" charset="0"/>
                  <a:cs typeface="Arial" panose="020B0604020202020204" pitchFamily="34" charset="0"/>
                </a:rPr>
                <a:t>BCP</a:t>
              </a:r>
              <a:endParaRPr kumimoji="1" lang="ja-JP" altLang="en-US" sz="4800" b="1" dirty="0">
                <a:solidFill>
                  <a:schemeClr val="bg1"/>
                </a:solidFill>
                <a:latin typeface="Arial" panose="020B0604020202020204" pitchFamily="34" charset="0"/>
                <a:cs typeface="Arial" panose="020B0604020202020204" pitchFamily="34" charset="0"/>
              </a:endParaRPr>
            </a:p>
          </p:txBody>
        </p:sp>
        <p:sp>
          <p:nvSpPr>
            <p:cNvPr id="16" name="ホームベース 15"/>
            <p:cNvSpPr/>
            <p:nvPr/>
          </p:nvSpPr>
          <p:spPr>
            <a:xfrm flipH="1">
              <a:off x="7351883" y="104548"/>
              <a:ext cx="4842000" cy="648000"/>
            </a:xfrm>
            <a:prstGeom prst="homePlate">
              <a:avLst/>
            </a:prstGeom>
            <a:solidFill>
              <a:schemeClr val="tx1">
                <a:lumMod val="75000"/>
                <a:lumOff val="25000"/>
              </a:schemeClr>
            </a:solidFill>
            <a:ln w="63500">
              <a:gradFill flip="none" rotWithShape="1">
                <a:gsLst>
                  <a:gs pos="40000">
                    <a:schemeClr val="accent1">
                      <a:lumMod val="5000"/>
                      <a:lumOff val="95000"/>
                    </a:schemeClr>
                  </a:gs>
                  <a:gs pos="70000">
                    <a:schemeClr val="bg1">
                      <a:lumMod val="75000"/>
                    </a:scheme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9101048" y="121818"/>
              <a:ext cx="2492694" cy="584775"/>
            </a:xfrm>
            <a:prstGeom prst="rect">
              <a:avLst/>
            </a:prstGeom>
            <a:noFill/>
          </p:spPr>
          <p:txBody>
            <a:bodyPr wrap="square" rtlCol="0">
              <a:spAutoFit/>
            </a:bodyPr>
            <a:lstStyle/>
            <a:p>
              <a:pPr algn="r"/>
              <a:r>
                <a:rPr lang="ja-JP" altLang="en-US" sz="3200" dirty="0">
                  <a:solidFill>
                    <a:schemeClr val="bg1"/>
                  </a:solidFill>
                  <a:latin typeface="HGP創英角ｺﾞｼｯｸUB" panose="020B0900000000000000" pitchFamily="50" charset="-128"/>
                  <a:ea typeface="HGP創英角ｺﾞｼｯｸUB" panose="020B0900000000000000" pitchFamily="50" charset="-128"/>
                </a:rPr>
                <a:t>資源</a:t>
              </a:r>
              <a:r>
                <a:rPr lang="ja-JP" altLang="en-US" sz="3200" dirty="0" smtClean="0">
                  <a:solidFill>
                    <a:schemeClr val="bg1"/>
                  </a:solidFill>
                  <a:latin typeface="HGP創英角ｺﾞｼｯｸUB" panose="020B0900000000000000" pitchFamily="50" charset="-128"/>
                  <a:ea typeface="HGP創英角ｺﾞｼｯｸUB" panose="020B0900000000000000" pitchFamily="50" charset="-128"/>
                </a:rPr>
                <a:t>・供給</a:t>
              </a:r>
              <a:endPar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67" name="テキスト ボックス 66"/>
            <p:cNvSpPr txBox="1"/>
            <p:nvPr/>
          </p:nvSpPr>
          <p:spPr>
            <a:xfrm>
              <a:off x="11510535" y="-21553"/>
              <a:ext cx="669890" cy="830997"/>
            </a:xfrm>
            <a:prstGeom prst="rect">
              <a:avLst/>
            </a:prstGeom>
            <a:noFill/>
          </p:spPr>
          <p:txBody>
            <a:bodyPr wrap="square" rtlCol="0">
              <a:spAutoFit/>
            </a:bodyPr>
            <a:lstStyle/>
            <a:p>
              <a:pPr algn="ctr"/>
              <a:r>
                <a:rPr lang="ja-JP" altLang="en-US" sz="4800" dirty="0" smtClean="0">
                  <a:solidFill>
                    <a:schemeClr val="bg1"/>
                  </a:solidFill>
                  <a:latin typeface="HGP創英角ｺﾞｼｯｸUB" panose="020B0900000000000000" pitchFamily="50" charset="-128"/>
                  <a:ea typeface="HGP創英角ｺﾞｼｯｸUB" panose="020B0900000000000000" pitchFamily="50" charset="-128"/>
                </a:rPr>
                <a:t>５</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6" name="正方形/長方形 5"/>
          <p:cNvSpPr/>
          <p:nvPr/>
        </p:nvSpPr>
        <p:spPr>
          <a:xfrm>
            <a:off x="0" y="-21552"/>
            <a:ext cx="2551888" cy="6879552"/>
          </a:xfrm>
          <a:prstGeom prst="rect">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9"/>
          <p:cNvGrpSpPr/>
          <p:nvPr/>
        </p:nvGrpSpPr>
        <p:grpSpPr>
          <a:xfrm>
            <a:off x="0" y="3427177"/>
            <a:ext cx="2251471" cy="3403220"/>
            <a:chOff x="0" y="1053600"/>
            <a:chExt cx="2251471" cy="3403220"/>
          </a:xfrm>
        </p:grpSpPr>
        <p:grpSp>
          <p:nvGrpSpPr>
            <p:cNvPr id="23" name="グループ化 22"/>
            <p:cNvGrpSpPr/>
            <p:nvPr/>
          </p:nvGrpSpPr>
          <p:grpSpPr>
            <a:xfrm>
              <a:off x="0" y="1053600"/>
              <a:ext cx="2251471" cy="523220"/>
              <a:chOff x="-20335" y="1287374"/>
              <a:chExt cx="2251471" cy="523220"/>
            </a:xfrm>
          </p:grpSpPr>
          <p:sp>
            <p:nvSpPr>
              <p:cNvPr id="20" name="正方形/長方形 19"/>
              <p:cNvSpPr/>
              <p:nvPr/>
            </p:nvSpPr>
            <p:spPr>
              <a:xfrm>
                <a:off x="-20335" y="1356157"/>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rgbClr val="595959"/>
                    </a:solidFill>
                    <a:latin typeface="HGP創英角ｺﾞｼｯｸUB" panose="020B0900000000000000" pitchFamily="50" charset="-128"/>
                    <a:ea typeface="HGP創英角ｺﾞｼｯｸUB" panose="020B0900000000000000" pitchFamily="50" charset="-128"/>
                  </a:rPr>
                  <a:t>	</a:t>
                </a:r>
                <a:r>
                  <a:rPr kumimoji="1" lang="ja-JP" altLang="en-US" sz="1200" dirty="0" smtClean="0">
                    <a:solidFill>
                      <a:srgbClr val="595959"/>
                    </a:solidFill>
                    <a:latin typeface="HGP創英角ｺﾞｼｯｸUB" panose="020B0900000000000000" pitchFamily="50" charset="-128"/>
                    <a:ea typeface="HGP創英角ｺﾞｼｯｸUB" panose="020B0900000000000000" pitchFamily="50" charset="-128"/>
                  </a:rPr>
                  <a:t>基本情報</a:t>
                </a:r>
                <a:endParaRPr kumimoji="1" lang="ja-JP" altLang="en-US" sz="1200" dirty="0">
                  <a:solidFill>
                    <a:srgbClr val="595959"/>
                  </a:solidFill>
                  <a:latin typeface="HGP創英角ｺﾞｼｯｸUB" panose="020B0900000000000000" pitchFamily="50" charset="-128"/>
                  <a:ea typeface="HGP創英角ｺﾞｼｯｸUB" panose="020B0900000000000000" pitchFamily="50" charset="-128"/>
                </a:endParaRPr>
              </a:p>
            </p:txBody>
          </p:sp>
          <p:sp>
            <p:nvSpPr>
              <p:cNvPr id="21" name="テキスト ボックス 20"/>
              <p:cNvSpPr txBox="1"/>
              <p:nvPr/>
            </p:nvSpPr>
            <p:spPr>
              <a:xfrm>
                <a:off x="36000" y="1287374"/>
                <a:ext cx="453970" cy="523220"/>
              </a:xfrm>
              <a:prstGeom prst="rect">
                <a:avLst/>
              </a:prstGeom>
              <a:noFill/>
            </p:spPr>
            <p:txBody>
              <a:bodyPr wrap="none" rtlCol="0">
                <a:spAutoFit/>
              </a:bodyPr>
              <a:lstStyle/>
              <a:p>
                <a:r>
                  <a:rPr kumimoji="1" lang="ja-JP" altLang="en-US" sz="2800" dirty="0" smtClean="0">
                    <a:solidFill>
                      <a:srgbClr val="595959"/>
                    </a:solidFill>
                    <a:latin typeface="HGP創英角ｺﾞｼｯｸUB" panose="020B0900000000000000" pitchFamily="50" charset="-128"/>
                    <a:ea typeface="HGP創英角ｺﾞｼｯｸUB" panose="020B0900000000000000" pitchFamily="50" charset="-128"/>
                  </a:rPr>
                  <a:t>１</a:t>
                </a:r>
                <a:endParaRPr kumimoji="1" lang="ja-JP" altLang="en-US" sz="2800" dirty="0">
                  <a:solidFill>
                    <a:srgbClr val="595959"/>
                  </a:solidFill>
                  <a:latin typeface="HGP創英角ｺﾞｼｯｸUB" panose="020B0900000000000000" pitchFamily="50" charset="-128"/>
                  <a:ea typeface="HGP創英角ｺﾞｼｯｸUB" panose="020B0900000000000000" pitchFamily="50" charset="-128"/>
                </a:endParaRPr>
              </a:p>
            </p:txBody>
          </p:sp>
        </p:grpSp>
        <p:sp>
          <p:nvSpPr>
            <p:cNvPr id="28" name="テキスト ボックス 27"/>
            <p:cNvSpPr txBox="1"/>
            <p:nvPr/>
          </p:nvSpPr>
          <p:spPr>
            <a:xfrm>
              <a:off x="114043" y="1485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33" name="正方形/長方形 32"/>
            <p:cNvSpPr/>
            <p:nvPr/>
          </p:nvSpPr>
          <p:spPr>
            <a:xfrm>
              <a:off x="0" y="1698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連絡先</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34" name="テキスト ボックス 33"/>
            <p:cNvSpPr txBox="1"/>
            <p:nvPr/>
          </p:nvSpPr>
          <p:spPr>
            <a:xfrm>
              <a:off x="56335" y="1629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２</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32" name="テキスト ボックス 31"/>
            <p:cNvSpPr txBox="1"/>
            <p:nvPr/>
          </p:nvSpPr>
          <p:spPr>
            <a:xfrm>
              <a:off x="114043" y="2061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39" name="正方形/長方形 38"/>
            <p:cNvSpPr/>
            <p:nvPr/>
          </p:nvSpPr>
          <p:spPr>
            <a:xfrm>
              <a:off x="0" y="2274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会社・従業員</a:t>
              </a:r>
              <a:endParaRPr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40" name="テキスト ボックス 39"/>
            <p:cNvSpPr txBox="1"/>
            <p:nvPr/>
          </p:nvSpPr>
          <p:spPr>
            <a:xfrm>
              <a:off x="56335" y="2205600"/>
              <a:ext cx="453970" cy="523220"/>
            </a:xfrm>
            <a:prstGeom prst="rect">
              <a:avLst/>
            </a:prstGeom>
            <a:noFill/>
          </p:spPr>
          <p:txBody>
            <a:bodyPr wrap="none" rtlCol="0">
              <a:spAutoFit/>
            </a:bodyPr>
            <a:lstStyle/>
            <a:p>
              <a:r>
                <a:rPr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３</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38" name="テキスト ボックス 37"/>
            <p:cNvSpPr txBox="1"/>
            <p:nvPr/>
          </p:nvSpPr>
          <p:spPr>
            <a:xfrm>
              <a:off x="114043" y="2637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45" name="正方形/長方形 44"/>
            <p:cNvSpPr/>
            <p:nvPr/>
          </p:nvSpPr>
          <p:spPr>
            <a:xfrm>
              <a:off x="0" y="2850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顧客・</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取引</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46" name="テキスト ボックス 45"/>
            <p:cNvSpPr txBox="1"/>
            <p:nvPr/>
          </p:nvSpPr>
          <p:spPr>
            <a:xfrm>
              <a:off x="56335" y="2781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４</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44" name="テキスト ボックス 43"/>
            <p:cNvSpPr txBox="1"/>
            <p:nvPr/>
          </p:nvSpPr>
          <p:spPr>
            <a:xfrm>
              <a:off x="114043" y="3213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51" name="正方形/長方形 50"/>
            <p:cNvSpPr/>
            <p:nvPr/>
          </p:nvSpPr>
          <p:spPr>
            <a:xfrm>
              <a:off x="0" y="3426383"/>
              <a:ext cx="2251471" cy="41168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bg1"/>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資源</a:t>
              </a:r>
              <a:r>
                <a:rPr kumimoji="1" lang="ja-JP" altLang="en-US" sz="1200" dirty="0" smtClean="0">
                  <a:solidFill>
                    <a:schemeClr val="bg1"/>
                  </a:solidFill>
                  <a:latin typeface="HGP創英角ｺﾞｼｯｸUB" panose="020B0900000000000000" pitchFamily="50" charset="-128"/>
                  <a:ea typeface="HGP創英角ｺﾞｼｯｸUB" panose="020B0900000000000000" pitchFamily="50" charset="-128"/>
                </a:rPr>
                <a:t>・</a:t>
              </a: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供給</a:t>
              </a:r>
              <a:endParaRPr kumimoji="1" lang="ja-JP" altLang="en-US" sz="12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52" name="テキスト ボックス 51"/>
            <p:cNvSpPr txBox="1"/>
            <p:nvPr/>
          </p:nvSpPr>
          <p:spPr>
            <a:xfrm>
              <a:off x="56335" y="3357600"/>
              <a:ext cx="453970" cy="523220"/>
            </a:xfrm>
            <a:prstGeom prst="rect">
              <a:avLst/>
            </a:prstGeom>
            <a:noFill/>
          </p:spPr>
          <p:txBody>
            <a:bodyPr wrap="none" rtlCol="0">
              <a:spAutoFit/>
            </a:bodyPr>
            <a:lstStyle/>
            <a:p>
              <a:r>
                <a:rPr kumimoji="1" lang="ja-JP" altLang="en-US" sz="2800" dirty="0" smtClean="0">
                  <a:solidFill>
                    <a:schemeClr val="bg1"/>
                  </a:solidFill>
                  <a:latin typeface="HGP創英角ｺﾞｼｯｸUB" panose="020B0900000000000000" pitchFamily="50" charset="-128"/>
                  <a:ea typeface="HGP創英角ｺﾞｼｯｸUB" panose="020B0900000000000000" pitchFamily="50" charset="-128"/>
                </a:rPr>
                <a:t>５</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50" name="テキスト ボックス 49"/>
            <p:cNvSpPr txBox="1"/>
            <p:nvPr/>
          </p:nvSpPr>
          <p:spPr>
            <a:xfrm>
              <a:off x="114043" y="3789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57" name="正方形/長方形 56"/>
            <p:cNvSpPr/>
            <p:nvPr/>
          </p:nvSpPr>
          <p:spPr>
            <a:xfrm>
              <a:off x="0" y="4002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避難・防災</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58" name="テキスト ボックス 57"/>
            <p:cNvSpPr txBox="1"/>
            <p:nvPr/>
          </p:nvSpPr>
          <p:spPr>
            <a:xfrm>
              <a:off x="56335" y="3933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６</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grpSp>
      <p:cxnSp>
        <p:nvCxnSpPr>
          <p:cNvPr id="98" name="直線コネクタ 97"/>
          <p:cNvCxnSpPr/>
          <p:nvPr/>
        </p:nvCxnSpPr>
        <p:spPr>
          <a:xfrm>
            <a:off x="2551888" y="-44999"/>
            <a:ext cx="0" cy="6902999"/>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85" name="テキスト ボックス 284"/>
          <p:cNvSpPr txBox="1"/>
          <p:nvPr/>
        </p:nvSpPr>
        <p:spPr>
          <a:xfrm>
            <a:off x="7941037" y="249792"/>
            <a:ext cx="1774464" cy="307777"/>
          </a:xfrm>
          <a:prstGeom prst="rect">
            <a:avLst/>
          </a:prstGeom>
          <a:noFill/>
        </p:spPr>
        <p:txBody>
          <a:bodyPr wrap="square" rtlCol="0">
            <a:spAutoFit/>
          </a:bodyPr>
          <a:lstStyle/>
          <a:p>
            <a:pPr algn="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ボトルネック</a:t>
            </a:r>
            <a:endParaRPr lang="en-US" altLang="ja-JP" sz="1400" dirty="0" smtClean="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86" name="角丸四角形 85"/>
          <p:cNvSpPr/>
          <p:nvPr/>
        </p:nvSpPr>
        <p:spPr>
          <a:xfrm>
            <a:off x="2792324" y="784913"/>
            <a:ext cx="1620000" cy="288000"/>
          </a:xfrm>
          <a:prstGeom prst="roundRect">
            <a:avLst>
              <a:gd name="adj" fmla="val 50000"/>
            </a:avLst>
          </a:prstGeom>
          <a:gradFill flip="none" rotWithShape="1">
            <a:gsLst>
              <a:gs pos="0">
                <a:schemeClr val="tx1">
                  <a:lumMod val="50000"/>
                  <a:lumOff val="50000"/>
                </a:schemeClr>
              </a:gs>
              <a:gs pos="75000">
                <a:schemeClr val="tx1">
                  <a:lumMod val="75000"/>
                  <a:lumOff val="25000"/>
                </a:schemeClr>
              </a:gs>
            </a:gsLst>
            <a:lin ang="16200000" scaled="1"/>
            <a:tileRect/>
          </a:gradFill>
          <a:ln w="25400">
            <a:gradFill flip="none" rotWithShape="1">
              <a:gsLst>
                <a:gs pos="40000">
                  <a:schemeClr val="bg1">
                    <a:lumMod val="65000"/>
                  </a:schemeClr>
                </a:gs>
                <a:gs pos="60000">
                  <a:schemeClr val="tx1">
                    <a:lumMod val="65000"/>
                    <a:lumOff val="35000"/>
                  </a:schemeClr>
                </a:gs>
              </a:gsLst>
              <a:lin ang="2400000" scaled="0"/>
              <a:tileRect/>
            </a:gradFill>
          </a:ln>
          <a:effectLst>
            <a:glow rad="38100">
              <a:srgbClr val="FF66CC"/>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i="1" dirty="0">
                <a:gradFill flip="none" rotWithShape="1">
                  <a:gsLst>
                    <a:gs pos="0">
                      <a:srgbClr val="FF66CC">
                        <a:lumMod val="40000"/>
                        <a:lumOff val="60000"/>
                      </a:srgbClr>
                    </a:gs>
                    <a:gs pos="80000">
                      <a:srgbClr val="FF66CC"/>
                    </a:gs>
                  </a:gsLst>
                  <a:lin ang="16200000" scaled="1"/>
                  <a:tileRect/>
                </a:gradFill>
                <a:latin typeface="チェックポイント★リベンジ" panose="02000600000000000000" pitchFamily="2" charset="-128"/>
                <a:ea typeface="チェックポイント★リベンジ" panose="02000600000000000000" pitchFamily="2" charset="-128"/>
              </a:rPr>
              <a:t>資源</a:t>
            </a:r>
            <a:r>
              <a:rPr lang="ja-JP" altLang="en-US" sz="1600" i="1" dirty="0" smtClean="0">
                <a:gradFill flip="none" rotWithShape="1">
                  <a:gsLst>
                    <a:gs pos="0">
                      <a:srgbClr val="FF66CC">
                        <a:lumMod val="40000"/>
                        <a:lumOff val="60000"/>
                      </a:srgbClr>
                    </a:gs>
                    <a:gs pos="80000">
                      <a:srgbClr val="FF66CC"/>
                    </a:gs>
                  </a:gsLst>
                  <a:lin ang="16200000" scaled="1"/>
                  <a:tileRect/>
                </a:gradFill>
                <a:latin typeface="チェックポイント★リベンジ" panose="02000600000000000000" pitchFamily="2" charset="-128"/>
                <a:ea typeface="チェックポイント★リベンジ" panose="02000600000000000000" pitchFamily="2" charset="-128"/>
              </a:rPr>
              <a:t>データ</a:t>
            </a:r>
            <a:endParaRPr lang="ja-JP" altLang="en-US" sz="1600" i="1" dirty="0">
              <a:gradFill flip="none" rotWithShape="1">
                <a:gsLst>
                  <a:gs pos="0">
                    <a:srgbClr val="FF66CC">
                      <a:lumMod val="40000"/>
                      <a:lumOff val="60000"/>
                    </a:srgbClr>
                  </a:gs>
                  <a:gs pos="80000">
                    <a:srgbClr val="FF66CC"/>
                  </a:gs>
                </a:gsLst>
                <a:lin ang="16200000" scaled="1"/>
                <a:tileRect/>
              </a:gradFill>
              <a:latin typeface="チェックポイント★リベンジ" panose="02000600000000000000" pitchFamily="2" charset="-128"/>
              <a:ea typeface="チェックポイント★リベンジ" panose="02000600000000000000" pitchFamily="2" charset="-128"/>
            </a:endParaRPr>
          </a:p>
        </p:txBody>
      </p:sp>
      <p:graphicFrame>
        <p:nvGraphicFramePr>
          <p:cNvPr id="89" name="表 88"/>
          <p:cNvGraphicFramePr>
            <a:graphicFrameLocks noGrp="1"/>
          </p:cNvGraphicFramePr>
          <p:nvPr>
            <p:extLst>
              <p:ext uri="{D42A27DB-BD31-4B8C-83A1-F6EECF244321}">
                <p14:modId xmlns:p14="http://schemas.microsoft.com/office/powerpoint/2010/main" val="2009021295"/>
              </p:ext>
            </p:extLst>
          </p:nvPr>
        </p:nvGraphicFramePr>
        <p:xfrm>
          <a:off x="2796584" y="1833455"/>
          <a:ext cx="4465022" cy="4752000"/>
        </p:xfrm>
        <a:graphic>
          <a:graphicData uri="http://schemas.openxmlformats.org/drawingml/2006/table">
            <a:tbl>
              <a:tblPr firstRow="1" bandRow="1">
                <a:tableStyleId>{5C22544A-7EE6-4342-B048-85BDC9FD1C3A}</a:tableStyleId>
              </a:tblPr>
              <a:tblGrid>
                <a:gridCol w="1260000"/>
                <a:gridCol w="3205022"/>
              </a:tblGrid>
              <a:tr h="612000">
                <a:tc>
                  <a:txBody>
                    <a:bodyPr/>
                    <a:lstStyle/>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所有者・管理者</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rgbClr val="FF66CC"/>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solidFill>
                  </a:tcPr>
                </a:tc>
                <a:tc>
                  <a:txBody>
                    <a:bodyPr/>
                    <a:lstStyle/>
                    <a:p>
                      <a:pPr algn="l">
                        <a:lnSpc>
                          <a:spcPct val="150000"/>
                        </a:lnSpc>
                        <a:tabLst>
                          <a:tab pos="987425" algn="l"/>
                        </a:tabLst>
                      </a:pPr>
                      <a:endParaRPr kumimoji="1" lang="en-US" altLang="ja-JP" sz="1050" b="0" dirty="0" smtClean="0">
                        <a:ln w="3175">
                          <a:noFill/>
                        </a:ln>
                        <a:solidFill>
                          <a:srgbClr val="00CCFF"/>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FF66CC"/>
                      </a:solidFill>
                      <a:prstDash val="solid"/>
                      <a:round/>
                      <a:headEnd type="none" w="med" len="med"/>
                      <a:tailEnd type="none" w="med" len="med"/>
                    </a:lnR>
                    <a:lnT w="76200" cap="flat" cmpd="sng" algn="ctr">
                      <a:solidFill>
                        <a:srgbClr val="FF66CC"/>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alpha val="25000"/>
                      </a:srgbClr>
                    </a:solidFill>
                  </a:tcPr>
                </a:tc>
              </a:tr>
              <a:tr h="612000">
                <a:tc>
                  <a:txBody>
                    <a:bodyPr/>
                    <a:lstStyle/>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住所</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alpha val="25000"/>
                      </a:srgbClr>
                    </a:solidFill>
                  </a:tcPr>
                </a:tc>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メール</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連絡内容</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alpha val="25000"/>
                      </a:srgbClr>
                    </a:solidFill>
                  </a:tcPr>
                </a:tc>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当該拠点に</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行くべき従業員</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108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備考</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66CC"/>
                      </a:solidFill>
                      <a:prstDash val="solid"/>
                      <a:round/>
                      <a:headEnd type="none" w="med" len="med"/>
                      <a:tailEnd type="none" w="med" len="med"/>
                    </a:lnB>
                    <a:solidFill>
                      <a:srgbClr val="FF6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2686050" algn="l"/>
                        </a:tabLst>
                        <a:defRPr/>
                      </a:pPr>
                      <a:endParaRPr kumimoji="1" lang="ja-JP" altLang="en-US" sz="1200" b="0" spc="0" dirty="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66CC"/>
                      </a:solidFill>
                      <a:prstDash val="solid"/>
                      <a:round/>
                      <a:headEnd type="none" w="med" len="med"/>
                      <a:tailEnd type="none" w="med" len="med"/>
                    </a:lnB>
                    <a:solidFill>
                      <a:srgbClr val="FF66CC">
                        <a:alpha val="25000"/>
                      </a:srgbClr>
                    </a:solidFill>
                  </a:tcPr>
                </a:tc>
              </a:tr>
            </a:tbl>
          </a:graphicData>
        </a:graphic>
      </p:graphicFrame>
      <p:sp>
        <p:nvSpPr>
          <p:cNvPr id="107" name="正方形/長方形 106"/>
          <p:cNvSpPr/>
          <p:nvPr/>
        </p:nvSpPr>
        <p:spPr>
          <a:xfrm>
            <a:off x="4430348" y="885600"/>
            <a:ext cx="7617904" cy="253916"/>
          </a:xfrm>
          <a:prstGeom prst="rect">
            <a:avLst/>
          </a:prstGeom>
        </p:spPr>
        <p:txBody>
          <a:bodyPr wrap="square">
            <a:spAutoFit/>
          </a:bodyPr>
          <a:lstStyle/>
          <a:p>
            <a:r>
              <a:rPr lang="ja-JP" altLang="en-US" sz="1050" dirty="0" smtClean="0">
                <a:ln w="3175">
                  <a:solidFill>
                    <a:srgbClr val="FF66CC"/>
                  </a:solidFill>
                </a:ln>
                <a:solidFill>
                  <a:srgbClr val="FF66CC"/>
                </a:solidFill>
                <a:latin typeface="Square721 BT" panose="020B0504020202060204" pitchFamily="34" charset="0"/>
                <a:ea typeface="Meiryo UI" panose="020B0604030504040204" pitchFamily="50" charset="-128"/>
              </a:rPr>
              <a:t>緊急事態発生後に中核事業を復旧させるため、資源の代替方針に関する情報拠点を以下に整理する。</a:t>
            </a:r>
            <a:endParaRPr lang="en-US" altLang="ja-JP" sz="1050" dirty="0">
              <a:ln w="3175">
                <a:solidFill>
                  <a:srgbClr val="FF66CC"/>
                </a:solidFill>
              </a:ln>
              <a:solidFill>
                <a:srgbClr val="FF66CC"/>
              </a:solidFill>
              <a:latin typeface="Square721 BT" panose="020B0504020202060204" pitchFamily="34" charset="0"/>
              <a:ea typeface="Meiryo UI" panose="020B0604030504040204" pitchFamily="50" charset="-128"/>
            </a:endParaRPr>
          </a:p>
        </p:txBody>
      </p:sp>
      <p:pic>
        <p:nvPicPr>
          <p:cNvPr id="144" name="図 143"/>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3654373" y="3188478"/>
            <a:ext cx="329343" cy="329343"/>
          </a:xfrm>
          <a:prstGeom prst="rect">
            <a:avLst/>
          </a:prstGeom>
        </p:spPr>
      </p:pic>
      <p:graphicFrame>
        <p:nvGraphicFramePr>
          <p:cNvPr id="85" name="表 84"/>
          <p:cNvGraphicFramePr>
            <a:graphicFrameLocks noGrp="1"/>
          </p:cNvGraphicFramePr>
          <p:nvPr>
            <p:extLst>
              <p:ext uri="{D42A27DB-BD31-4B8C-83A1-F6EECF244321}">
                <p14:modId xmlns:p14="http://schemas.microsoft.com/office/powerpoint/2010/main" val="1698046835"/>
              </p:ext>
            </p:extLst>
          </p:nvPr>
        </p:nvGraphicFramePr>
        <p:xfrm>
          <a:off x="7618827" y="1832640"/>
          <a:ext cx="4465022" cy="4752000"/>
        </p:xfrm>
        <a:graphic>
          <a:graphicData uri="http://schemas.openxmlformats.org/drawingml/2006/table">
            <a:tbl>
              <a:tblPr firstRow="1" bandRow="1">
                <a:tableStyleId>{5C22544A-7EE6-4342-B048-85BDC9FD1C3A}</a:tableStyleId>
              </a:tblPr>
              <a:tblGrid>
                <a:gridCol w="1260000"/>
                <a:gridCol w="3205022"/>
              </a:tblGrid>
              <a:tr h="612000">
                <a:tc>
                  <a:txBody>
                    <a:bodyPr/>
                    <a:lstStyle/>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所有者・管理者</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rgbClr val="FF66CC"/>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solidFill>
                  </a:tcPr>
                </a:tc>
                <a:tc>
                  <a:txBody>
                    <a:bodyPr/>
                    <a:lstStyle/>
                    <a:p>
                      <a:pPr algn="l">
                        <a:lnSpc>
                          <a:spcPct val="150000"/>
                        </a:lnSpc>
                        <a:tabLst>
                          <a:tab pos="987425" algn="l"/>
                        </a:tabLst>
                      </a:pPr>
                      <a:endParaRPr kumimoji="1" lang="en-US" altLang="ja-JP" sz="1050" b="0" dirty="0" smtClean="0">
                        <a:ln w="3175">
                          <a:noFill/>
                        </a:ln>
                        <a:solidFill>
                          <a:srgbClr val="00CCFF"/>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FF66CC"/>
                      </a:solidFill>
                      <a:prstDash val="solid"/>
                      <a:round/>
                      <a:headEnd type="none" w="med" len="med"/>
                      <a:tailEnd type="none" w="med" len="med"/>
                    </a:lnR>
                    <a:lnT w="76200" cap="flat" cmpd="sng" algn="ctr">
                      <a:solidFill>
                        <a:srgbClr val="FF66CC"/>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alpha val="25000"/>
                      </a:srgbClr>
                    </a:solidFill>
                  </a:tcPr>
                </a:tc>
              </a:tr>
              <a:tr h="612000">
                <a:tc>
                  <a:txBody>
                    <a:bodyPr/>
                    <a:lstStyle/>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住所</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alpha val="25000"/>
                      </a:srgbClr>
                    </a:solidFill>
                  </a:tcPr>
                </a:tc>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メール</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連絡内容</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alpha val="25000"/>
                      </a:srgbClr>
                    </a:solidFill>
                  </a:tcPr>
                </a:tc>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継続される</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中核事業</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108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備考</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66CC"/>
                      </a:solidFill>
                      <a:prstDash val="solid"/>
                      <a:round/>
                      <a:headEnd type="none" w="med" len="med"/>
                      <a:tailEnd type="none" w="med" len="med"/>
                    </a:lnB>
                    <a:solidFill>
                      <a:srgbClr val="FF6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2686050" algn="l"/>
                        </a:tabLst>
                        <a:defRPr/>
                      </a:pPr>
                      <a:endParaRPr kumimoji="1" lang="ja-JP" altLang="en-US" sz="1200" b="0" spc="0" dirty="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66CC"/>
                      </a:solidFill>
                      <a:prstDash val="solid"/>
                      <a:round/>
                      <a:headEnd type="none" w="med" len="med"/>
                      <a:tailEnd type="none" w="med" len="med"/>
                    </a:lnB>
                    <a:solidFill>
                      <a:srgbClr val="FF66CC">
                        <a:alpha val="25000"/>
                      </a:srgbClr>
                    </a:solidFill>
                  </a:tcPr>
                </a:tc>
              </a:tr>
            </a:tbl>
          </a:graphicData>
        </a:graphic>
      </p:graphicFrame>
      <p:pic>
        <p:nvPicPr>
          <p:cNvPr id="102" name="図 101"/>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8476616" y="3187663"/>
            <a:ext cx="329343" cy="329343"/>
          </a:xfrm>
          <a:prstGeom prst="rect">
            <a:avLst/>
          </a:prstGeom>
        </p:spPr>
      </p:pic>
      <p:grpSp>
        <p:nvGrpSpPr>
          <p:cNvPr id="15" name="グループ化 14"/>
          <p:cNvGrpSpPr/>
          <p:nvPr/>
        </p:nvGrpSpPr>
        <p:grpSpPr>
          <a:xfrm>
            <a:off x="2718314" y="1091926"/>
            <a:ext cx="4608891" cy="707886"/>
            <a:chOff x="2718314" y="1091926"/>
            <a:chExt cx="4608891" cy="707886"/>
          </a:xfrm>
        </p:grpSpPr>
        <p:sp>
          <p:nvSpPr>
            <p:cNvPr id="87" name="正方形/長方形 86"/>
            <p:cNvSpPr/>
            <p:nvPr/>
          </p:nvSpPr>
          <p:spPr>
            <a:xfrm>
              <a:off x="2743936" y="1141424"/>
              <a:ext cx="4212000" cy="630938"/>
            </a:xfrm>
            <a:prstGeom prst="rect">
              <a:avLst/>
            </a:prstGeom>
            <a:gradFill flip="none" rotWithShape="1">
              <a:gsLst>
                <a:gs pos="0">
                  <a:schemeClr val="bg1"/>
                </a:gs>
                <a:gs pos="100000">
                  <a:srgbClr val="FF66CC">
                    <a:lumMod val="25000"/>
                    <a:lumOff val="7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341438" algn="l"/>
                </a:tabLst>
              </a:pPr>
              <a:r>
                <a:rPr kumimoji="1" lang="en-US" altLang="ja-JP" sz="32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	</a:t>
              </a:r>
              <a:endParaRPr kumimoji="1" lang="ja-JP" altLang="en-US" sz="32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grpSp>
          <p:nvGrpSpPr>
            <p:cNvPr id="14" name="グループ化 13"/>
            <p:cNvGrpSpPr/>
            <p:nvPr/>
          </p:nvGrpSpPr>
          <p:grpSpPr>
            <a:xfrm>
              <a:off x="3919250" y="1258250"/>
              <a:ext cx="2947052" cy="426834"/>
              <a:chOff x="2815272" y="1269274"/>
              <a:chExt cx="2947052" cy="426834"/>
            </a:xfrm>
          </p:grpSpPr>
          <p:sp>
            <p:nvSpPr>
              <p:cNvPr id="92" name="正方形/長方形 91"/>
              <p:cNvSpPr/>
              <p:nvPr/>
            </p:nvSpPr>
            <p:spPr>
              <a:xfrm>
                <a:off x="3602324" y="1272128"/>
                <a:ext cx="2160000" cy="423980"/>
              </a:xfrm>
              <a:prstGeom prst="rect">
                <a:avLst/>
              </a:prstGeom>
              <a:solidFill>
                <a:srgbClr val="FF66CC">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ホームベース 93"/>
              <p:cNvSpPr/>
              <p:nvPr/>
            </p:nvSpPr>
            <p:spPr>
              <a:xfrm>
                <a:off x="2815272" y="1269274"/>
                <a:ext cx="900000" cy="426209"/>
              </a:xfrm>
              <a:prstGeom prst="homePlate">
                <a:avLst>
                  <a:gd name="adj" fmla="val 23438"/>
                </a:avLst>
              </a:prstGeom>
              <a:solidFill>
                <a:srgbClr val="FF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拠点</a:t>
                </a: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名</a:t>
                </a:r>
                <a:endParaRPr kumimoji="1"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103" name="正方形/長方形 102"/>
            <p:cNvSpPr/>
            <p:nvPr/>
          </p:nvSpPr>
          <p:spPr>
            <a:xfrm>
              <a:off x="2718314" y="1091926"/>
              <a:ext cx="1200935" cy="707886"/>
            </a:xfrm>
            <a:prstGeom prst="rect">
              <a:avLst/>
            </a:prstGeom>
          </p:spPr>
          <p:txBody>
            <a:bodyPr wrap="square">
              <a:spAutoFit/>
            </a:bodyPr>
            <a:lstStyle/>
            <a:p>
              <a:r>
                <a:rPr lang="ja-JP" altLang="en-US" sz="2000" dirty="0" smtClean="0">
                  <a:ln w="3175">
                    <a:noFill/>
                  </a:ln>
                  <a:solidFill>
                    <a:srgbClr val="FF66CC">
                      <a:alpha val="40000"/>
                    </a:srgbClr>
                  </a:solidFill>
                  <a:latin typeface="HGP明朝E" panose="02020900000000000000" pitchFamily="18" charset="-128"/>
                  <a:ea typeface="HGP明朝E" panose="02020900000000000000" pitchFamily="18" charset="-128"/>
                </a:rPr>
                <a:t>ＳＴＥＰ１</a:t>
              </a:r>
              <a:endParaRPr lang="en-US" altLang="ja-JP" sz="2000" dirty="0" smtClean="0">
                <a:ln w="3175">
                  <a:noFill/>
                </a:ln>
                <a:solidFill>
                  <a:srgbClr val="FF66CC">
                    <a:alpha val="40000"/>
                  </a:srgbClr>
                </a:solidFill>
                <a:latin typeface="HGP明朝E" panose="02020900000000000000" pitchFamily="18" charset="-128"/>
                <a:ea typeface="HGP明朝E" panose="02020900000000000000" pitchFamily="18" charset="-128"/>
              </a:endParaRPr>
            </a:p>
            <a:p>
              <a:r>
                <a:rPr lang="ja-JP" altLang="en-US" sz="2000" dirty="0" smtClean="0">
                  <a:ln w="3175">
                    <a:noFill/>
                  </a:ln>
                  <a:solidFill>
                    <a:srgbClr val="FF66CC">
                      <a:alpha val="40000"/>
                    </a:srgbClr>
                  </a:solidFill>
                  <a:latin typeface="HGP明朝E" panose="02020900000000000000" pitchFamily="18" charset="-128"/>
                  <a:ea typeface="HGP明朝E" panose="02020900000000000000" pitchFamily="18" charset="-128"/>
                </a:rPr>
                <a:t>情報収集</a:t>
              </a:r>
              <a:endParaRPr lang="en-US" altLang="ja-JP" sz="2000" dirty="0">
                <a:ln w="3175">
                  <a:noFill/>
                </a:ln>
                <a:solidFill>
                  <a:srgbClr val="FF66CC">
                    <a:alpha val="40000"/>
                  </a:srgbClr>
                </a:solidFill>
                <a:latin typeface="HGP明朝E" panose="02020900000000000000" pitchFamily="18" charset="-128"/>
                <a:ea typeface="HGP明朝E" panose="02020900000000000000" pitchFamily="18" charset="-128"/>
              </a:endParaRPr>
            </a:p>
          </p:txBody>
        </p:sp>
        <p:sp>
          <p:nvSpPr>
            <p:cNvPr id="105" name="正方形/長方形 104"/>
            <p:cNvSpPr/>
            <p:nvPr/>
          </p:nvSpPr>
          <p:spPr>
            <a:xfrm>
              <a:off x="6943688" y="1287976"/>
              <a:ext cx="383517" cy="369332"/>
            </a:xfrm>
            <a:prstGeom prst="rect">
              <a:avLst/>
            </a:prstGeom>
          </p:spPr>
          <p:txBody>
            <a:bodyPr wrap="square">
              <a:spAutoFit/>
            </a:bodyPr>
            <a:lstStyle/>
            <a:p>
              <a:r>
                <a:rPr lang="ja-JP" altLang="en-US" dirty="0" smtClean="0">
                  <a:ln w="3175">
                    <a:noFill/>
                  </a:ln>
                  <a:solidFill>
                    <a:srgbClr val="FF66CC">
                      <a:alpha val="40000"/>
                    </a:srgbClr>
                  </a:solidFill>
                  <a:latin typeface="HGP明朝E" panose="02020900000000000000" pitchFamily="18" charset="-128"/>
                  <a:ea typeface="HGP明朝E" panose="02020900000000000000" pitchFamily="18" charset="-128"/>
                </a:rPr>
                <a:t>▶</a:t>
              </a:r>
              <a:endParaRPr lang="en-US" altLang="ja-JP" dirty="0">
                <a:ln w="3175">
                  <a:noFill/>
                </a:ln>
                <a:solidFill>
                  <a:srgbClr val="FF66CC">
                    <a:alpha val="40000"/>
                  </a:srgbClr>
                </a:solidFill>
                <a:latin typeface="HGP明朝E" panose="02020900000000000000" pitchFamily="18" charset="-128"/>
                <a:ea typeface="HGP明朝E" panose="02020900000000000000" pitchFamily="18" charset="-128"/>
              </a:endParaRPr>
            </a:p>
          </p:txBody>
        </p:sp>
      </p:grpSp>
      <p:grpSp>
        <p:nvGrpSpPr>
          <p:cNvPr id="106" name="グループ化 105"/>
          <p:cNvGrpSpPr/>
          <p:nvPr/>
        </p:nvGrpSpPr>
        <p:grpSpPr>
          <a:xfrm>
            <a:off x="7522984" y="1090800"/>
            <a:ext cx="4237622" cy="707886"/>
            <a:chOff x="2718314" y="1091926"/>
            <a:chExt cx="4237622" cy="707886"/>
          </a:xfrm>
        </p:grpSpPr>
        <p:sp>
          <p:nvSpPr>
            <p:cNvPr id="108" name="正方形/長方形 107"/>
            <p:cNvSpPr/>
            <p:nvPr/>
          </p:nvSpPr>
          <p:spPr>
            <a:xfrm>
              <a:off x="2743936" y="1141424"/>
              <a:ext cx="4212000" cy="630938"/>
            </a:xfrm>
            <a:prstGeom prst="rect">
              <a:avLst/>
            </a:prstGeom>
            <a:gradFill flip="none" rotWithShape="1">
              <a:gsLst>
                <a:gs pos="0">
                  <a:schemeClr val="bg1"/>
                </a:gs>
                <a:gs pos="100000">
                  <a:srgbClr val="FF66CC">
                    <a:lumMod val="25000"/>
                    <a:lumOff val="7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341438" algn="l"/>
                </a:tabLst>
              </a:pPr>
              <a:r>
                <a:rPr kumimoji="1" lang="en-US" altLang="ja-JP" sz="32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	</a:t>
              </a:r>
              <a:endParaRPr kumimoji="1" lang="ja-JP" altLang="en-US" sz="32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grpSp>
          <p:nvGrpSpPr>
            <p:cNvPr id="109" name="グループ化 108"/>
            <p:cNvGrpSpPr/>
            <p:nvPr/>
          </p:nvGrpSpPr>
          <p:grpSpPr>
            <a:xfrm>
              <a:off x="3919250" y="1258250"/>
              <a:ext cx="2947052" cy="426834"/>
              <a:chOff x="2815272" y="1269274"/>
              <a:chExt cx="2947052" cy="426834"/>
            </a:xfrm>
          </p:grpSpPr>
          <p:sp>
            <p:nvSpPr>
              <p:cNvPr id="112" name="正方形/長方形 111"/>
              <p:cNvSpPr/>
              <p:nvPr/>
            </p:nvSpPr>
            <p:spPr>
              <a:xfrm>
                <a:off x="3602324" y="1272128"/>
                <a:ext cx="2160000" cy="423980"/>
              </a:xfrm>
              <a:prstGeom prst="rect">
                <a:avLst/>
              </a:prstGeom>
              <a:solidFill>
                <a:srgbClr val="FF66CC">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ホームベース 112"/>
              <p:cNvSpPr/>
              <p:nvPr/>
            </p:nvSpPr>
            <p:spPr>
              <a:xfrm>
                <a:off x="2815272" y="1269274"/>
                <a:ext cx="900000" cy="426209"/>
              </a:xfrm>
              <a:prstGeom prst="homePlate">
                <a:avLst>
                  <a:gd name="adj" fmla="val 23438"/>
                </a:avLst>
              </a:prstGeom>
              <a:solidFill>
                <a:srgbClr val="FF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場所</a:t>
                </a: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名</a:t>
                </a:r>
                <a:endParaRPr kumimoji="1"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110" name="正方形/長方形 109"/>
            <p:cNvSpPr/>
            <p:nvPr/>
          </p:nvSpPr>
          <p:spPr>
            <a:xfrm>
              <a:off x="2718314" y="1091926"/>
              <a:ext cx="1200935" cy="707886"/>
            </a:xfrm>
            <a:prstGeom prst="rect">
              <a:avLst/>
            </a:prstGeom>
          </p:spPr>
          <p:txBody>
            <a:bodyPr wrap="square">
              <a:spAutoFit/>
            </a:bodyPr>
            <a:lstStyle/>
            <a:p>
              <a:r>
                <a:rPr lang="ja-JP" altLang="en-US" sz="2000" dirty="0" smtClean="0">
                  <a:ln w="3175">
                    <a:noFill/>
                  </a:ln>
                  <a:solidFill>
                    <a:srgbClr val="FF66CC">
                      <a:alpha val="40000"/>
                    </a:srgbClr>
                  </a:solidFill>
                  <a:latin typeface="HGP明朝E" panose="02020900000000000000" pitchFamily="18" charset="-128"/>
                  <a:ea typeface="HGP明朝E" panose="02020900000000000000" pitchFamily="18" charset="-128"/>
                </a:rPr>
                <a:t>ＳＴＥＰ２</a:t>
              </a:r>
              <a:r>
                <a:rPr lang="ja-JP" altLang="en-US" sz="2000" dirty="0">
                  <a:ln w="3175">
                    <a:noFill/>
                  </a:ln>
                  <a:solidFill>
                    <a:srgbClr val="FF66CC">
                      <a:alpha val="40000"/>
                    </a:srgbClr>
                  </a:solidFill>
                  <a:latin typeface="HGP明朝E" panose="02020900000000000000" pitchFamily="18" charset="-128"/>
                  <a:ea typeface="HGP明朝E" panose="02020900000000000000" pitchFamily="18" charset="-128"/>
                </a:rPr>
                <a:t>　</a:t>
              </a:r>
              <a:endParaRPr lang="en-US" altLang="ja-JP" sz="2000" dirty="0" smtClean="0">
                <a:ln w="3175">
                  <a:noFill/>
                </a:ln>
                <a:solidFill>
                  <a:srgbClr val="FF66CC">
                    <a:alpha val="40000"/>
                  </a:srgbClr>
                </a:solidFill>
                <a:latin typeface="HGP明朝E" panose="02020900000000000000" pitchFamily="18" charset="-128"/>
                <a:ea typeface="HGP明朝E" panose="02020900000000000000" pitchFamily="18" charset="-128"/>
              </a:endParaRPr>
            </a:p>
            <a:p>
              <a:r>
                <a:rPr lang="ja-JP" altLang="en-US" sz="2000" dirty="0" smtClean="0">
                  <a:ln w="3175">
                    <a:noFill/>
                  </a:ln>
                  <a:solidFill>
                    <a:srgbClr val="FF66CC">
                      <a:alpha val="40000"/>
                    </a:srgbClr>
                  </a:solidFill>
                  <a:latin typeface="HGP明朝E" panose="02020900000000000000" pitchFamily="18" charset="-128"/>
                  <a:ea typeface="HGP明朝E" panose="02020900000000000000" pitchFamily="18" charset="-128"/>
                </a:rPr>
                <a:t>復旧作業</a:t>
              </a:r>
              <a:endParaRPr lang="en-US" altLang="ja-JP" sz="2000" dirty="0" smtClean="0">
                <a:ln w="3175">
                  <a:noFill/>
                </a:ln>
                <a:solidFill>
                  <a:srgbClr val="FF66CC">
                    <a:alpha val="40000"/>
                  </a:srgbClr>
                </a:solidFill>
                <a:latin typeface="HGP明朝E" panose="02020900000000000000" pitchFamily="18" charset="-128"/>
                <a:ea typeface="HGP明朝E" panose="02020900000000000000" pitchFamily="18" charset="-128"/>
              </a:endParaRPr>
            </a:p>
          </p:txBody>
        </p:sp>
      </p:grpSp>
      <p:sp>
        <p:nvSpPr>
          <p:cNvPr id="114" name="正方形/長方形 113"/>
          <p:cNvSpPr/>
          <p:nvPr/>
        </p:nvSpPr>
        <p:spPr>
          <a:xfrm>
            <a:off x="11750509" y="1281756"/>
            <a:ext cx="383517" cy="369332"/>
          </a:xfrm>
          <a:prstGeom prst="rect">
            <a:avLst/>
          </a:prstGeom>
        </p:spPr>
        <p:txBody>
          <a:bodyPr wrap="square">
            <a:spAutoFit/>
          </a:bodyPr>
          <a:lstStyle/>
          <a:p>
            <a:r>
              <a:rPr lang="ja-JP" altLang="en-US" dirty="0" smtClean="0">
                <a:ln w="3175">
                  <a:noFill/>
                </a:ln>
                <a:solidFill>
                  <a:srgbClr val="FF66CC">
                    <a:alpha val="40000"/>
                  </a:srgbClr>
                </a:solidFill>
                <a:latin typeface="HGP明朝E" panose="02020900000000000000" pitchFamily="18" charset="-128"/>
                <a:ea typeface="HGP明朝E" panose="02020900000000000000" pitchFamily="18" charset="-128"/>
              </a:rPr>
              <a:t>▶</a:t>
            </a:r>
            <a:endParaRPr lang="en-US" altLang="ja-JP" dirty="0">
              <a:ln w="3175">
                <a:noFill/>
              </a:ln>
              <a:solidFill>
                <a:srgbClr val="FF66CC">
                  <a:alpha val="40000"/>
                </a:srgbClr>
              </a:solidFill>
              <a:latin typeface="HGP明朝E" panose="02020900000000000000" pitchFamily="18" charset="-128"/>
              <a:ea typeface="HGP明朝E" panose="02020900000000000000" pitchFamily="18" charset="-128"/>
            </a:endParaRPr>
          </a:p>
        </p:txBody>
      </p:sp>
      <p:sp>
        <p:nvSpPr>
          <p:cNvPr id="91" name="テキスト ボックス 90"/>
          <p:cNvSpPr txBox="1"/>
          <p:nvPr/>
        </p:nvSpPr>
        <p:spPr>
          <a:xfrm>
            <a:off x="3889965" y="234404"/>
            <a:ext cx="2309610" cy="338554"/>
          </a:xfrm>
          <a:prstGeom prst="rect">
            <a:avLst/>
          </a:prstGeom>
          <a:noFill/>
        </p:spPr>
        <p:txBody>
          <a:bodyPr wrap="square" rtlCol="0">
            <a:spAutoFit/>
          </a:bodyPr>
          <a:lstStyle/>
          <a:p>
            <a:r>
              <a:rPr kumimoji="1" lang="zh-TW" altLang="en-US" sz="1600" dirty="0" smtClean="0">
                <a:ln w="3175">
                  <a:solidFill>
                    <a:schemeClr val="bg1"/>
                  </a:solidFill>
                </a:ln>
                <a:solidFill>
                  <a:schemeClr val="bg1"/>
                </a:solidFill>
                <a:latin typeface="Meiryo UI" panose="020B0604030504040204" pitchFamily="50" charset="-128"/>
                <a:ea typeface="Meiryo UI" panose="020B0604030504040204" pitchFamily="50" charset="-128"/>
              </a:rPr>
              <a:t>事業継続計画</a:t>
            </a:r>
            <a:endParaRPr kumimoji="1" lang="ja-JP" altLang="en-US" sz="1600" dirty="0">
              <a:ln w="3175">
                <a:solidFill>
                  <a:schemeClr val="bg1"/>
                </a:solidFill>
              </a:ln>
              <a:solidFill>
                <a:schemeClr val="bg1"/>
              </a:solidFill>
              <a:latin typeface="Meiryo UI" panose="020B0604030504040204" pitchFamily="50" charset="-128"/>
              <a:ea typeface="Meiryo UI" panose="020B0604030504040204" pitchFamily="50" charset="-128"/>
            </a:endParaRPr>
          </a:p>
        </p:txBody>
      </p:sp>
      <p:sp>
        <p:nvSpPr>
          <p:cNvPr id="93" name="正方形/長方形 92"/>
          <p:cNvSpPr/>
          <p:nvPr/>
        </p:nvSpPr>
        <p:spPr>
          <a:xfrm>
            <a:off x="11831997" y="6498000"/>
            <a:ext cx="360000" cy="360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latin typeface="Square721 BT" panose="020B0504020202060204" pitchFamily="34" charset="0"/>
              </a:rPr>
              <a:t>00</a:t>
            </a:r>
            <a:endParaRPr kumimoji="1" lang="ja-JP" altLang="en-US" sz="1000" dirty="0">
              <a:latin typeface="Square721 BT" panose="020B0504020202060204" pitchFamily="34" charset="0"/>
            </a:endParaRPr>
          </a:p>
        </p:txBody>
      </p:sp>
      <p:sp>
        <p:nvSpPr>
          <p:cNvPr id="95" name="正方形/長方形 94"/>
          <p:cNvSpPr/>
          <p:nvPr/>
        </p:nvSpPr>
        <p:spPr>
          <a:xfrm>
            <a:off x="25620" y="3263150"/>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latin typeface="Square721 BT" panose="020B0504020202060204" pitchFamily="34" charset="0"/>
                <a:cs typeface="Arial" panose="020B0604020202020204" pitchFamily="34" charset="0"/>
              </a:rPr>
              <a:t>BCP </a:t>
            </a:r>
            <a:r>
              <a:rPr lang="en-US" altLang="ja-JP" sz="1200" dirty="0" smtClean="0">
                <a:latin typeface="Square721 BT" panose="020B0504020202060204" pitchFamily="34" charset="0"/>
                <a:cs typeface="Arial" panose="020B0604020202020204" pitchFamily="34" charset="0"/>
              </a:rPr>
              <a:t>C</a:t>
            </a:r>
            <a:r>
              <a:rPr lang="en-US" altLang="ja-JP" sz="1200" dirty="0">
                <a:latin typeface="Square721 BT" panose="020B0504020202060204" pitchFamily="34" charset="0"/>
                <a:cs typeface="Arial" panose="020B0604020202020204" pitchFamily="34" charset="0"/>
              </a:rPr>
              <a:t>ONTENTS</a:t>
            </a:r>
            <a:endParaRPr kumimoji="1" lang="ja-JP" altLang="en-US" sz="1200" dirty="0">
              <a:latin typeface="Square721 BT" panose="020B0504020202060204" pitchFamily="34" charset="0"/>
              <a:cs typeface="Arial" panose="020B0604020202020204" pitchFamily="34" charset="0"/>
            </a:endParaRPr>
          </a:p>
        </p:txBody>
      </p:sp>
      <p:sp>
        <p:nvSpPr>
          <p:cNvPr id="88" name="正方形/長方形 87"/>
          <p:cNvSpPr/>
          <p:nvPr/>
        </p:nvSpPr>
        <p:spPr>
          <a:xfrm>
            <a:off x="25620" y="28566"/>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latin typeface="Square721 BT" panose="020B0504020202060204" pitchFamily="34" charset="0"/>
                <a:cs typeface="Arial" panose="020B0604020202020204" pitchFamily="34" charset="0"/>
              </a:rPr>
              <a:t>BCP</a:t>
            </a:r>
            <a:r>
              <a:rPr lang="ja-JP" altLang="en-US" sz="1200" dirty="0">
                <a:latin typeface="Square721 BT" panose="020B0504020202060204" pitchFamily="34" charset="0"/>
                <a:cs typeface="Arial" panose="020B0604020202020204" pitchFamily="34" charset="0"/>
              </a:rPr>
              <a:t> </a:t>
            </a:r>
            <a:r>
              <a:rPr lang="en-US" altLang="ja-JP" sz="1200" dirty="0" smtClean="0">
                <a:latin typeface="Square721 BT" panose="020B0504020202060204" pitchFamily="34" charset="0"/>
                <a:cs typeface="Arial" panose="020B0604020202020204" pitchFamily="34" charset="0"/>
              </a:rPr>
              <a:t>DATA</a:t>
            </a:r>
            <a:endParaRPr kumimoji="1" lang="ja-JP" altLang="en-US" sz="1200" dirty="0">
              <a:latin typeface="Square721 BT" panose="020B0504020202060204" pitchFamily="34" charset="0"/>
              <a:cs typeface="Arial" panose="020B0604020202020204" pitchFamily="34" charset="0"/>
            </a:endParaRPr>
          </a:p>
        </p:txBody>
      </p:sp>
      <p:grpSp>
        <p:nvGrpSpPr>
          <p:cNvPr id="90" name="グループ化 89"/>
          <p:cNvGrpSpPr/>
          <p:nvPr/>
        </p:nvGrpSpPr>
        <p:grpSpPr>
          <a:xfrm>
            <a:off x="25620" y="256944"/>
            <a:ext cx="2448000" cy="288000"/>
            <a:chOff x="25620" y="297658"/>
            <a:chExt cx="2448000" cy="288000"/>
          </a:xfrm>
        </p:grpSpPr>
        <p:sp>
          <p:nvSpPr>
            <p:cNvPr id="96" name="角丸四角形 95"/>
            <p:cNvSpPr/>
            <p:nvPr/>
          </p:nvSpPr>
          <p:spPr>
            <a:xfrm>
              <a:off x="25620" y="297658"/>
              <a:ext cx="2448000" cy="288000"/>
            </a:xfrm>
            <a:prstGeom prst="roundRect">
              <a:avLst>
                <a:gd name="adj" fmla="val 0"/>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r>
                <a:rPr lang="ja-JP" altLang="en-US" sz="900" dirty="0" smtClean="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rPr>
                <a:t>年　　　　　月　　　　　日</a:t>
              </a:r>
              <a:endParaRPr kumimoji="1" lang="ja-JP" altLang="en-US" sz="900" dirty="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97" name="角丸四角形 96"/>
            <p:cNvSpPr/>
            <p:nvPr/>
          </p:nvSpPr>
          <p:spPr>
            <a:xfrm>
              <a:off x="58418" y="369658"/>
              <a:ext cx="576000" cy="144000"/>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kumimoji="1" lang="ja-JP" altLang="en-US" sz="900" dirty="0" smtClean="0">
                  <a:ln w="3175">
                    <a:solidFill>
                      <a:schemeClr val="bg1"/>
                    </a:solidFill>
                  </a:ln>
                  <a:latin typeface="Meiryo UI" panose="020B0604030504040204" pitchFamily="50" charset="-128"/>
                  <a:ea typeface="Meiryo UI" panose="020B0604030504040204" pitchFamily="50" charset="-128"/>
                </a:rPr>
                <a:t>改訂日</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grpSp>
        <p:nvGrpSpPr>
          <p:cNvPr id="83" name="グループ化 82"/>
          <p:cNvGrpSpPr/>
          <p:nvPr/>
        </p:nvGrpSpPr>
        <p:grpSpPr>
          <a:xfrm>
            <a:off x="-31844" y="549542"/>
            <a:ext cx="2616547" cy="307777"/>
            <a:chOff x="-31844" y="549542"/>
            <a:chExt cx="2616547" cy="307777"/>
          </a:xfrm>
        </p:grpSpPr>
        <p:sp>
          <p:nvSpPr>
            <p:cNvPr id="84" name="角丸四角形 83"/>
            <p:cNvSpPr/>
            <p:nvPr/>
          </p:nvSpPr>
          <p:spPr>
            <a:xfrm>
              <a:off x="25619" y="581221"/>
              <a:ext cx="2448000" cy="205200"/>
            </a:xfrm>
            <a:prstGeom prst="roundRect">
              <a:avLst>
                <a:gd name="adj" fmla="val 15127"/>
              </a:avLst>
            </a:prstGeom>
            <a:solidFill>
              <a:srgbClr val="FF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6" name="グループ化 135"/>
            <p:cNvGrpSpPr/>
            <p:nvPr/>
          </p:nvGrpSpPr>
          <p:grpSpPr>
            <a:xfrm>
              <a:off x="-31844" y="549542"/>
              <a:ext cx="2616547" cy="307777"/>
              <a:chOff x="-31843" y="549542"/>
              <a:chExt cx="2555100" cy="307777"/>
            </a:xfrm>
          </p:grpSpPr>
          <p:sp>
            <p:nvSpPr>
              <p:cNvPr id="137" name="テキスト ボックス 136"/>
              <p:cNvSpPr txBox="1"/>
              <p:nvPr/>
            </p:nvSpPr>
            <p:spPr>
              <a:xfrm>
                <a:off x="153617" y="584648"/>
                <a:ext cx="2369640" cy="200055"/>
              </a:xfrm>
              <a:prstGeom prst="rect">
                <a:avLst/>
              </a:prstGeom>
              <a:noFill/>
            </p:spPr>
            <p:txBody>
              <a:bodyPr wrap="square" rtlCol="0">
                <a:spAutoFit/>
              </a:bodyPr>
              <a:lstStyle/>
              <a:p>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事業者・</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BCP</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代表・避難所を「スライド</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3</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」からコピーしてください</a:t>
                </a:r>
                <a:endParaRPr kumimoji="1"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endParaRPr>
              </a:p>
            </p:txBody>
          </p:sp>
          <p:sp>
            <p:nvSpPr>
              <p:cNvPr id="138" name="テキスト ボックス 137"/>
              <p:cNvSpPr txBox="1"/>
              <p:nvPr/>
            </p:nvSpPr>
            <p:spPr>
              <a:xfrm>
                <a:off x="-31843" y="549542"/>
                <a:ext cx="344966" cy="307777"/>
              </a:xfrm>
              <a:prstGeom prst="rect">
                <a:avLst/>
              </a:prstGeom>
              <a:noFill/>
            </p:spPr>
            <p:txBody>
              <a:bodyPr wrap="none" rtlCol="0">
                <a:spAutoFit/>
              </a:bodyPr>
              <a:lstStyle/>
              <a:p>
                <a:r>
                  <a:rPr kumimoji="1" lang="ja-JP" altLang="en-US" sz="1400" dirty="0" smtClean="0">
                    <a:solidFill>
                      <a:schemeClr val="bg1"/>
                    </a:solidFill>
                    <a:sym typeface="Wingdings 3" panose="05040102010807070707" pitchFamily="18" charset="2"/>
                  </a:rPr>
                  <a:t></a:t>
                </a:r>
                <a:endParaRPr kumimoji="1" lang="ja-JP" altLang="en-US" sz="1400" dirty="0">
                  <a:solidFill>
                    <a:schemeClr val="bg1"/>
                  </a:solidFill>
                </a:endParaRPr>
              </a:p>
            </p:txBody>
          </p:sp>
        </p:grpSp>
      </p:grpSp>
      <p:grpSp>
        <p:nvGrpSpPr>
          <p:cNvPr id="4" name="グループ化 3"/>
          <p:cNvGrpSpPr/>
          <p:nvPr/>
        </p:nvGrpSpPr>
        <p:grpSpPr>
          <a:xfrm>
            <a:off x="10154026" y="779604"/>
            <a:ext cx="1980000" cy="327403"/>
            <a:chOff x="10117388" y="743229"/>
            <a:chExt cx="1980000" cy="327403"/>
          </a:xfrm>
        </p:grpSpPr>
        <p:sp>
          <p:nvSpPr>
            <p:cNvPr id="62" name="正方形/長方形 61"/>
            <p:cNvSpPr/>
            <p:nvPr/>
          </p:nvSpPr>
          <p:spPr>
            <a:xfrm>
              <a:off x="10117388" y="743229"/>
              <a:ext cx="1980000" cy="324000"/>
            </a:xfrm>
            <a:prstGeom prst="rect">
              <a:avLst/>
            </a:prstGeom>
            <a:solidFill>
              <a:schemeClr val="bg1">
                <a:alpha val="20000"/>
              </a:schemeClr>
            </a:solidFill>
            <a:ln w="28575">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ホームベース 62"/>
            <p:cNvSpPr/>
            <p:nvPr/>
          </p:nvSpPr>
          <p:spPr>
            <a:xfrm>
              <a:off x="10117388" y="746632"/>
              <a:ext cx="900000" cy="324000"/>
            </a:xfrm>
            <a:prstGeom prst="homePlate">
              <a:avLst>
                <a:gd name="adj" fmla="val 23438"/>
              </a:avLst>
            </a:prstGeom>
            <a:solidFill>
              <a:srgbClr val="FF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拠点</a:t>
              </a:r>
              <a:r>
                <a:rPr lang="ja-JP" altLang="en-US" sz="1200" dirty="0" smtClean="0">
                  <a:solidFill>
                    <a:schemeClr val="bg1"/>
                  </a:solidFill>
                  <a:latin typeface="HGP創英角ｺﾞｼｯｸUB" panose="020B0900000000000000" pitchFamily="50" charset="-128"/>
                  <a:ea typeface="HGP創英角ｺﾞｼｯｸUB" panose="020B0900000000000000" pitchFamily="50" charset="-128"/>
                </a:rPr>
                <a:t>Ｎｏ</a:t>
              </a:r>
              <a:endParaRPr kumimoji="1" lang="ja-JP" altLang="en-US" sz="1200" dirty="0">
                <a:solidFill>
                  <a:schemeClr val="bg1"/>
                </a:solidFill>
                <a:latin typeface="HGP創英角ｺﾞｼｯｸUB" panose="020B0900000000000000" pitchFamily="50" charset="-128"/>
                <a:ea typeface="HGP創英角ｺﾞｼｯｸUB" panose="020B0900000000000000" pitchFamily="50" charset="-128"/>
              </a:endParaRPr>
            </a:p>
          </p:txBody>
        </p:sp>
      </p:grpSp>
    </p:spTree>
    <p:extLst>
      <p:ext uri="{BB962C8B-B14F-4D97-AF65-F5344CB8AC3E}">
        <p14:creationId xmlns:p14="http://schemas.microsoft.com/office/powerpoint/2010/main" val="6742243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p:cNvGrpSpPr/>
          <p:nvPr/>
        </p:nvGrpSpPr>
        <p:grpSpPr>
          <a:xfrm>
            <a:off x="2537447" y="-57699"/>
            <a:ext cx="9693742" cy="876879"/>
            <a:chOff x="2521408" y="-21553"/>
            <a:chExt cx="9672475" cy="876879"/>
          </a:xfrm>
        </p:grpSpPr>
        <p:sp>
          <p:nvSpPr>
            <p:cNvPr id="2" name="ホームベース 1"/>
            <p:cNvSpPr/>
            <p:nvPr/>
          </p:nvSpPr>
          <p:spPr>
            <a:xfrm>
              <a:off x="2521408" y="104548"/>
              <a:ext cx="4842000" cy="648000"/>
            </a:xfrm>
            <a:prstGeom prst="homePlate">
              <a:avLst/>
            </a:prstGeom>
            <a:solidFill>
              <a:schemeClr val="accent5"/>
            </a:solidFill>
            <a:ln w="63500">
              <a:gradFill flip="none" rotWithShape="1">
                <a:gsLst>
                  <a:gs pos="70000">
                    <a:schemeClr val="bg1">
                      <a:lumMod val="75000"/>
                    </a:schemeClr>
                  </a:gs>
                  <a:gs pos="40000">
                    <a:schemeClr val="bg1"/>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2521408" y="24329"/>
              <a:ext cx="1176381" cy="830997"/>
            </a:xfrm>
            <a:prstGeom prst="rect">
              <a:avLst/>
            </a:prstGeom>
            <a:noFill/>
          </p:spPr>
          <p:txBody>
            <a:bodyPr wrap="none" rtlCol="0">
              <a:spAutoFit/>
            </a:bodyPr>
            <a:lstStyle/>
            <a:p>
              <a:r>
                <a:rPr kumimoji="1" lang="en-US" altLang="ja-JP" sz="4800" b="1" dirty="0" smtClean="0">
                  <a:solidFill>
                    <a:schemeClr val="bg1"/>
                  </a:solidFill>
                  <a:latin typeface="Arial" panose="020B0604020202020204" pitchFamily="34" charset="0"/>
                  <a:cs typeface="Arial" panose="020B0604020202020204" pitchFamily="34" charset="0"/>
                </a:rPr>
                <a:t>BCP</a:t>
              </a:r>
              <a:endParaRPr kumimoji="1" lang="ja-JP" altLang="en-US" sz="4800" b="1" dirty="0">
                <a:solidFill>
                  <a:schemeClr val="bg1"/>
                </a:solidFill>
                <a:latin typeface="Arial" panose="020B0604020202020204" pitchFamily="34" charset="0"/>
                <a:cs typeface="Arial" panose="020B0604020202020204" pitchFamily="34" charset="0"/>
              </a:endParaRPr>
            </a:p>
          </p:txBody>
        </p:sp>
        <p:sp>
          <p:nvSpPr>
            <p:cNvPr id="16" name="ホームベース 15"/>
            <p:cNvSpPr/>
            <p:nvPr/>
          </p:nvSpPr>
          <p:spPr>
            <a:xfrm flipH="1">
              <a:off x="7351883" y="104548"/>
              <a:ext cx="4842000" cy="648000"/>
            </a:xfrm>
            <a:prstGeom prst="homePlate">
              <a:avLst/>
            </a:prstGeom>
            <a:solidFill>
              <a:schemeClr val="tx1">
                <a:lumMod val="75000"/>
                <a:lumOff val="25000"/>
              </a:schemeClr>
            </a:solidFill>
            <a:ln w="63500">
              <a:gradFill flip="none" rotWithShape="1">
                <a:gsLst>
                  <a:gs pos="40000">
                    <a:schemeClr val="accent1">
                      <a:lumMod val="5000"/>
                      <a:lumOff val="95000"/>
                    </a:schemeClr>
                  </a:gs>
                  <a:gs pos="70000">
                    <a:schemeClr val="bg1">
                      <a:lumMod val="75000"/>
                    </a:scheme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9101048" y="121818"/>
              <a:ext cx="2492694" cy="584775"/>
            </a:xfrm>
            <a:prstGeom prst="rect">
              <a:avLst/>
            </a:prstGeom>
            <a:noFill/>
          </p:spPr>
          <p:txBody>
            <a:bodyPr wrap="square" rtlCol="0">
              <a:spAutoFit/>
            </a:bodyPr>
            <a:lstStyle/>
            <a:p>
              <a:pPr algn="r"/>
              <a:r>
                <a:rPr lang="ja-JP" altLang="en-US" sz="3200" dirty="0">
                  <a:solidFill>
                    <a:schemeClr val="bg1"/>
                  </a:solidFill>
                  <a:latin typeface="HGP創英角ｺﾞｼｯｸUB" panose="020B0900000000000000" pitchFamily="50" charset="-128"/>
                  <a:ea typeface="HGP創英角ｺﾞｼｯｸUB" panose="020B0900000000000000" pitchFamily="50" charset="-128"/>
                </a:rPr>
                <a:t>資源</a:t>
              </a:r>
              <a:r>
                <a:rPr lang="ja-JP" altLang="en-US" sz="3200" dirty="0" smtClean="0">
                  <a:solidFill>
                    <a:schemeClr val="bg1"/>
                  </a:solidFill>
                  <a:latin typeface="HGP創英角ｺﾞｼｯｸUB" panose="020B0900000000000000" pitchFamily="50" charset="-128"/>
                  <a:ea typeface="HGP創英角ｺﾞｼｯｸUB" panose="020B0900000000000000" pitchFamily="50" charset="-128"/>
                </a:rPr>
                <a:t>・供給</a:t>
              </a:r>
              <a:endPar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67" name="テキスト ボックス 66"/>
            <p:cNvSpPr txBox="1"/>
            <p:nvPr/>
          </p:nvSpPr>
          <p:spPr>
            <a:xfrm>
              <a:off x="11510535" y="-21553"/>
              <a:ext cx="669890" cy="830997"/>
            </a:xfrm>
            <a:prstGeom prst="rect">
              <a:avLst/>
            </a:prstGeom>
            <a:noFill/>
          </p:spPr>
          <p:txBody>
            <a:bodyPr wrap="square" rtlCol="0">
              <a:spAutoFit/>
            </a:bodyPr>
            <a:lstStyle/>
            <a:p>
              <a:pPr algn="ctr"/>
              <a:r>
                <a:rPr lang="ja-JP" altLang="en-US" sz="4800" dirty="0" smtClean="0">
                  <a:solidFill>
                    <a:schemeClr val="bg1"/>
                  </a:solidFill>
                  <a:latin typeface="HGP創英角ｺﾞｼｯｸUB" panose="020B0900000000000000" pitchFamily="50" charset="-128"/>
                  <a:ea typeface="HGP創英角ｺﾞｼｯｸUB" panose="020B0900000000000000" pitchFamily="50" charset="-128"/>
                </a:rPr>
                <a:t>５</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6" name="正方形/長方形 5"/>
          <p:cNvSpPr/>
          <p:nvPr/>
        </p:nvSpPr>
        <p:spPr>
          <a:xfrm>
            <a:off x="0" y="-21552"/>
            <a:ext cx="2551888" cy="6879552"/>
          </a:xfrm>
          <a:prstGeom prst="rect">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 name="直線コネクタ 97"/>
          <p:cNvCxnSpPr/>
          <p:nvPr/>
        </p:nvCxnSpPr>
        <p:spPr>
          <a:xfrm>
            <a:off x="2551888" y="-44999"/>
            <a:ext cx="0" cy="6902999"/>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85" name="テキスト ボックス 284"/>
          <p:cNvSpPr txBox="1"/>
          <p:nvPr/>
        </p:nvSpPr>
        <p:spPr>
          <a:xfrm>
            <a:off x="7941037" y="249792"/>
            <a:ext cx="1774464" cy="307777"/>
          </a:xfrm>
          <a:prstGeom prst="rect">
            <a:avLst/>
          </a:prstGeom>
          <a:noFill/>
        </p:spPr>
        <p:txBody>
          <a:bodyPr wrap="square" rtlCol="0">
            <a:spAutoFit/>
          </a:bodyPr>
          <a:lstStyle/>
          <a:p>
            <a:pPr algn="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ボトルネック</a:t>
            </a:r>
            <a:endParaRPr lang="en-US" altLang="ja-JP" sz="1400" dirty="0" smtClean="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86" name="角丸四角形 85"/>
          <p:cNvSpPr/>
          <p:nvPr/>
        </p:nvSpPr>
        <p:spPr>
          <a:xfrm>
            <a:off x="2792324" y="784913"/>
            <a:ext cx="1620000" cy="288000"/>
          </a:xfrm>
          <a:prstGeom prst="roundRect">
            <a:avLst>
              <a:gd name="adj" fmla="val 50000"/>
            </a:avLst>
          </a:prstGeom>
          <a:gradFill flip="none" rotWithShape="1">
            <a:gsLst>
              <a:gs pos="0">
                <a:schemeClr val="tx1">
                  <a:lumMod val="50000"/>
                  <a:lumOff val="50000"/>
                </a:schemeClr>
              </a:gs>
              <a:gs pos="75000">
                <a:schemeClr val="tx1">
                  <a:lumMod val="75000"/>
                  <a:lumOff val="25000"/>
                </a:schemeClr>
              </a:gs>
            </a:gsLst>
            <a:lin ang="16200000" scaled="1"/>
            <a:tileRect/>
          </a:gradFill>
          <a:ln w="25400">
            <a:gradFill flip="none" rotWithShape="1">
              <a:gsLst>
                <a:gs pos="40000">
                  <a:schemeClr val="bg1">
                    <a:lumMod val="65000"/>
                  </a:schemeClr>
                </a:gs>
                <a:gs pos="60000">
                  <a:schemeClr val="tx1">
                    <a:lumMod val="65000"/>
                    <a:lumOff val="35000"/>
                  </a:schemeClr>
                </a:gs>
              </a:gsLst>
              <a:lin ang="2400000" scaled="0"/>
              <a:tileRect/>
            </a:gradFill>
          </a:ln>
          <a:effectLst>
            <a:glow rad="38100">
              <a:srgbClr val="FF66CC"/>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i="1" dirty="0">
                <a:gradFill flip="none" rotWithShape="1">
                  <a:gsLst>
                    <a:gs pos="0">
                      <a:srgbClr val="FF66CC">
                        <a:lumMod val="40000"/>
                        <a:lumOff val="60000"/>
                      </a:srgbClr>
                    </a:gs>
                    <a:gs pos="80000">
                      <a:srgbClr val="FF66CC"/>
                    </a:gs>
                  </a:gsLst>
                  <a:lin ang="16200000" scaled="1"/>
                  <a:tileRect/>
                </a:gradFill>
                <a:latin typeface="チェックポイント★リベンジ" panose="02000600000000000000" pitchFamily="2" charset="-128"/>
                <a:ea typeface="チェックポイント★リベンジ" panose="02000600000000000000" pitchFamily="2" charset="-128"/>
              </a:rPr>
              <a:t>資源</a:t>
            </a:r>
            <a:r>
              <a:rPr lang="ja-JP" altLang="en-US" sz="1600" i="1" dirty="0" smtClean="0">
                <a:gradFill flip="none" rotWithShape="1">
                  <a:gsLst>
                    <a:gs pos="0">
                      <a:srgbClr val="FF66CC">
                        <a:lumMod val="40000"/>
                        <a:lumOff val="60000"/>
                      </a:srgbClr>
                    </a:gs>
                    <a:gs pos="80000">
                      <a:srgbClr val="FF66CC"/>
                    </a:gs>
                  </a:gsLst>
                  <a:lin ang="16200000" scaled="1"/>
                  <a:tileRect/>
                </a:gradFill>
                <a:latin typeface="チェックポイント★リベンジ" panose="02000600000000000000" pitchFamily="2" charset="-128"/>
                <a:ea typeface="チェックポイント★リベンジ" panose="02000600000000000000" pitchFamily="2" charset="-128"/>
              </a:rPr>
              <a:t>データ</a:t>
            </a:r>
            <a:endParaRPr lang="ja-JP" altLang="en-US" sz="1600" i="1" dirty="0">
              <a:gradFill flip="none" rotWithShape="1">
                <a:gsLst>
                  <a:gs pos="0">
                    <a:srgbClr val="FF66CC">
                      <a:lumMod val="40000"/>
                      <a:lumOff val="60000"/>
                    </a:srgbClr>
                  </a:gs>
                  <a:gs pos="80000">
                    <a:srgbClr val="FF66CC"/>
                  </a:gs>
                </a:gsLst>
                <a:lin ang="16200000" scaled="1"/>
                <a:tileRect/>
              </a:gradFill>
              <a:latin typeface="チェックポイント★リベンジ" panose="02000600000000000000" pitchFamily="2" charset="-128"/>
              <a:ea typeface="チェックポイント★リベンジ" panose="02000600000000000000" pitchFamily="2" charset="-128"/>
            </a:endParaRPr>
          </a:p>
        </p:txBody>
      </p:sp>
      <p:sp>
        <p:nvSpPr>
          <p:cNvPr id="107" name="正方形/長方形 106"/>
          <p:cNvSpPr/>
          <p:nvPr/>
        </p:nvSpPr>
        <p:spPr>
          <a:xfrm>
            <a:off x="4430348" y="885600"/>
            <a:ext cx="7617904" cy="253916"/>
          </a:xfrm>
          <a:prstGeom prst="rect">
            <a:avLst/>
          </a:prstGeom>
        </p:spPr>
        <p:txBody>
          <a:bodyPr wrap="square">
            <a:spAutoFit/>
          </a:bodyPr>
          <a:lstStyle/>
          <a:p>
            <a:r>
              <a:rPr lang="ja-JP" altLang="en-US" sz="1050" dirty="0" smtClean="0">
                <a:ln w="3175">
                  <a:solidFill>
                    <a:srgbClr val="FF66CC"/>
                  </a:solidFill>
                </a:ln>
                <a:solidFill>
                  <a:srgbClr val="FF66CC"/>
                </a:solidFill>
                <a:latin typeface="Square721 BT" panose="020B0504020202060204" pitchFamily="34" charset="0"/>
                <a:ea typeface="Meiryo UI" panose="020B0604030504040204" pitchFamily="50" charset="-128"/>
              </a:rPr>
              <a:t>緊急事態発生後に中核事業を復旧させるため、資源の代替方針に関する情報拠点を以下に整理する。</a:t>
            </a:r>
            <a:endParaRPr lang="en-US" altLang="ja-JP" sz="1050" dirty="0">
              <a:ln w="3175">
                <a:solidFill>
                  <a:srgbClr val="FF66CC"/>
                </a:solidFill>
              </a:ln>
              <a:solidFill>
                <a:srgbClr val="FF66CC"/>
              </a:solidFill>
              <a:latin typeface="Square721 BT" panose="020B0504020202060204" pitchFamily="34" charset="0"/>
              <a:ea typeface="Meiryo UI" panose="020B0604030504040204" pitchFamily="50" charset="-128"/>
            </a:endParaRPr>
          </a:p>
        </p:txBody>
      </p:sp>
      <p:grpSp>
        <p:nvGrpSpPr>
          <p:cNvPr id="15" name="グループ化 14"/>
          <p:cNvGrpSpPr/>
          <p:nvPr/>
        </p:nvGrpSpPr>
        <p:grpSpPr>
          <a:xfrm>
            <a:off x="2718314" y="1091926"/>
            <a:ext cx="4608891" cy="707886"/>
            <a:chOff x="2718314" y="1091926"/>
            <a:chExt cx="4608891" cy="707886"/>
          </a:xfrm>
        </p:grpSpPr>
        <p:sp>
          <p:nvSpPr>
            <p:cNvPr id="87" name="正方形/長方形 86"/>
            <p:cNvSpPr/>
            <p:nvPr/>
          </p:nvSpPr>
          <p:spPr>
            <a:xfrm>
              <a:off x="2743936" y="1141424"/>
              <a:ext cx="4212000" cy="630938"/>
            </a:xfrm>
            <a:prstGeom prst="rect">
              <a:avLst/>
            </a:prstGeom>
            <a:gradFill flip="none" rotWithShape="1">
              <a:gsLst>
                <a:gs pos="0">
                  <a:schemeClr val="bg1"/>
                </a:gs>
                <a:gs pos="100000">
                  <a:srgbClr val="FF66CC">
                    <a:lumMod val="25000"/>
                    <a:lumOff val="7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341438" algn="l"/>
                </a:tabLst>
              </a:pPr>
              <a:r>
                <a:rPr kumimoji="1" lang="en-US" altLang="ja-JP" sz="32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	</a:t>
              </a:r>
              <a:endParaRPr kumimoji="1" lang="ja-JP" altLang="en-US" sz="32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grpSp>
          <p:nvGrpSpPr>
            <p:cNvPr id="14" name="グループ化 13"/>
            <p:cNvGrpSpPr/>
            <p:nvPr/>
          </p:nvGrpSpPr>
          <p:grpSpPr>
            <a:xfrm>
              <a:off x="3919250" y="1258250"/>
              <a:ext cx="2947052" cy="426834"/>
              <a:chOff x="2815272" y="1269274"/>
              <a:chExt cx="2947052" cy="426834"/>
            </a:xfrm>
          </p:grpSpPr>
          <p:sp>
            <p:nvSpPr>
              <p:cNvPr id="92" name="正方形/長方形 91"/>
              <p:cNvSpPr/>
              <p:nvPr/>
            </p:nvSpPr>
            <p:spPr>
              <a:xfrm>
                <a:off x="3602324" y="1272128"/>
                <a:ext cx="2160000" cy="423980"/>
              </a:xfrm>
              <a:prstGeom prst="rect">
                <a:avLst/>
              </a:prstGeom>
              <a:solidFill>
                <a:srgbClr val="FF66CC">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ホームベース 93"/>
              <p:cNvSpPr/>
              <p:nvPr/>
            </p:nvSpPr>
            <p:spPr>
              <a:xfrm>
                <a:off x="2815272" y="1269274"/>
                <a:ext cx="900000" cy="426209"/>
              </a:xfrm>
              <a:prstGeom prst="homePlate">
                <a:avLst>
                  <a:gd name="adj" fmla="val 23438"/>
                </a:avLst>
              </a:prstGeom>
              <a:solidFill>
                <a:srgbClr val="FF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拠点</a:t>
                </a: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名</a:t>
                </a:r>
                <a:endParaRPr kumimoji="1"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103" name="正方形/長方形 102"/>
            <p:cNvSpPr/>
            <p:nvPr/>
          </p:nvSpPr>
          <p:spPr>
            <a:xfrm>
              <a:off x="2718314" y="1091926"/>
              <a:ext cx="1200935" cy="707886"/>
            </a:xfrm>
            <a:prstGeom prst="rect">
              <a:avLst/>
            </a:prstGeom>
          </p:spPr>
          <p:txBody>
            <a:bodyPr wrap="square">
              <a:spAutoFit/>
            </a:bodyPr>
            <a:lstStyle/>
            <a:p>
              <a:r>
                <a:rPr lang="ja-JP" altLang="en-US" sz="2000" dirty="0" smtClean="0">
                  <a:ln w="3175">
                    <a:noFill/>
                  </a:ln>
                  <a:solidFill>
                    <a:srgbClr val="FF66CC">
                      <a:alpha val="40000"/>
                    </a:srgbClr>
                  </a:solidFill>
                  <a:latin typeface="HGP明朝E" panose="02020900000000000000" pitchFamily="18" charset="-128"/>
                  <a:ea typeface="HGP明朝E" panose="02020900000000000000" pitchFamily="18" charset="-128"/>
                </a:rPr>
                <a:t>ＳＴＥＰ３</a:t>
              </a:r>
              <a:endParaRPr lang="en-US" altLang="ja-JP" sz="2000" dirty="0" smtClean="0">
                <a:ln w="3175">
                  <a:noFill/>
                </a:ln>
                <a:solidFill>
                  <a:srgbClr val="FF66CC">
                    <a:alpha val="40000"/>
                  </a:srgbClr>
                </a:solidFill>
                <a:latin typeface="HGP明朝E" panose="02020900000000000000" pitchFamily="18" charset="-128"/>
                <a:ea typeface="HGP明朝E" panose="02020900000000000000" pitchFamily="18" charset="-128"/>
              </a:endParaRPr>
            </a:p>
            <a:p>
              <a:r>
                <a:rPr lang="ja-JP" altLang="en-US" sz="2000" dirty="0" smtClean="0">
                  <a:ln w="3175">
                    <a:noFill/>
                  </a:ln>
                  <a:solidFill>
                    <a:srgbClr val="FF66CC">
                      <a:alpha val="40000"/>
                    </a:srgbClr>
                  </a:solidFill>
                  <a:latin typeface="HGP明朝E" panose="02020900000000000000" pitchFamily="18" charset="-128"/>
                  <a:ea typeface="HGP明朝E" panose="02020900000000000000" pitchFamily="18" charset="-128"/>
                </a:rPr>
                <a:t>応援</a:t>
              </a:r>
              <a:r>
                <a:rPr lang="ja-JP" altLang="en-US" sz="2000" dirty="0">
                  <a:ln w="3175">
                    <a:noFill/>
                  </a:ln>
                  <a:solidFill>
                    <a:srgbClr val="FF66CC">
                      <a:alpha val="40000"/>
                    </a:srgbClr>
                  </a:solidFill>
                  <a:latin typeface="HGP明朝E" panose="02020900000000000000" pitchFamily="18" charset="-128"/>
                  <a:ea typeface="HGP明朝E" panose="02020900000000000000" pitchFamily="18" charset="-128"/>
                </a:rPr>
                <a:t>要員</a:t>
              </a:r>
              <a:endParaRPr lang="en-US" altLang="ja-JP" sz="2000" dirty="0">
                <a:ln w="3175">
                  <a:noFill/>
                </a:ln>
                <a:solidFill>
                  <a:srgbClr val="FF66CC">
                    <a:alpha val="40000"/>
                  </a:srgbClr>
                </a:solidFill>
                <a:latin typeface="HGP明朝E" panose="02020900000000000000" pitchFamily="18" charset="-128"/>
                <a:ea typeface="HGP明朝E" panose="02020900000000000000" pitchFamily="18" charset="-128"/>
              </a:endParaRPr>
            </a:p>
          </p:txBody>
        </p:sp>
        <p:sp>
          <p:nvSpPr>
            <p:cNvPr id="105" name="正方形/長方形 104"/>
            <p:cNvSpPr/>
            <p:nvPr/>
          </p:nvSpPr>
          <p:spPr>
            <a:xfrm>
              <a:off x="6943688" y="1287976"/>
              <a:ext cx="383517" cy="369332"/>
            </a:xfrm>
            <a:prstGeom prst="rect">
              <a:avLst/>
            </a:prstGeom>
          </p:spPr>
          <p:txBody>
            <a:bodyPr wrap="square">
              <a:spAutoFit/>
            </a:bodyPr>
            <a:lstStyle/>
            <a:p>
              <a:r>
                <a:rPr lang="ja-JP" altLang="en-US" dirty="0" smtClean="0">
                  <a:ln w="3175">
                    <a:noFill/>
                  </a:ln>
                  <a:solidFill>
                    <a:srgbClr val="FF66CC">
                      <a:alpha val="40000"/>
                    </a:srgbClr>
                  </a:solidFill>
                  <a:latin typeface="HGP明朝E" panose="02020900000000000000" pitchFamily="18" charset="-128"/>
                  <a:ea typeface="HGP明朝E" panose="02020900000000000000" pitchFamily="18" charset="-128"/>
                </a:rPr>
                <a:t>▶</a:t>
              </a:r>
              <a:endParaRPr lang="en-US" altLang="ja-JP" dirty="0">
                <a:ln w="3175">
                  <a:noFill/>
                </a:ln>
                <a:solidFill>
                  <a:srgbClr val="FF66CC">
                    <a:alpha val="40000"/>
                  </a:srgbClr>
                </a:solidFill>
                <a:latin typeface="HGP明朝E" panose="02020900000000000000" pitchFamily="18" charset="-128"/>
                <a:ea typeface="HGP明朝E" panose="02020900000000000000" pitchFamily="18" charset="-128"/>
              </a:endParaRPr>
            </a:p>
          </p:txBody>
        </p:sp>
      </p:grpSp>
      <p:graphicFrame>
        <p:nvGraphicFramePr>
          <p:cNvPr id="91" name="表 90"/>
          <p:cNvGraphicFramePr>
            <a:graphicFrameLocks noGrp="1"/>
          </p:cNvGraphicFramePr>
          <p:nvPr>
            <p:extLst>
              <p:ext uri="{D42A27DB-BD31-4B8C-83A1-F6EECF244321}">
                <p14:modId xmlns:p14="http://schemas.microsoft.com/office/powerpoint/2010/main" val="3697544528"/>
              </p:ext>
            </p:extLst>
          </p:nvPr>
        </p:nvGraphicFramePr>
        <p:xfrm>
          <a:off x="2781817" y="1840873"/>
          <a:ext cx="4500000" cy="4860000"/>
        </p:xfrm>
        <a:graphic>
          <a:graphicData uri="http://schemas.openxmlformats.org/drawingml/2006/table">
            <a:tbl>
              <a:tblPr firstRow="1" bandRow="1">
                <a:tableStyleId>{5C22544A-7EE6-4342-B048-85BDC9FD1C3A}</a:tableStyleId>
              </a:tblPr>
              <a:tblGrid>
                <a:gridCol w="1260000"/>
                <a:gridCol w="1800000"/>
                <a:gridCol w="1440000"/>
              </a:tblGrid>
              <a:tr h="540000">
                <a:tc>
                  <a:txBody>
                    <a:bodyPr/>
                    <a:lstStyle/>
                    <a:p>
                      <a:pPr algn="ct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協力者</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66CC"/>
                      </a:solidFill>
                      <a:prstDash val="solid"/>
                      <a:round/>
                      <a:headEnd type="none" w="med" len="med"/>
                      <a:tailEnd type="none" w="med" len="med"/>
                    </a:lnT>
                    <a:lnB w="12700" cap="flat" cmpd="sng" algn="ctr">
                      <a:noFill/>
                      <a:prstDash val="solid"/>
                      <a:round/>
                      <a:headEnd type="none" w="med" len="med"/>
                      <a:tailEnd type="none" w="med" len="med"/>
                    </a:lnB>
                    <a:solidFill>
                      <a:srgbClr val="FF66CC"/>
                    </a:solidFill>
                  </a:tcPr>
                </a:tc>
                <a:tc>
                  <a:txBody>
                    <a:bodyPr/>
                    <a:lstStyle/>
                    <a:p>
                      <a:pPr algn="ctr">
                        <a:lnSpc>
                          <a:spcPct val="100000"/>
                        </a:lnSpc>
                      </a:pP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66CC"/>
                      </a:solidFill>
                      <a:prstDash val="solid"/>
                      <a:round/>
                      <a:headEnd type="none" w="med" len="med"/>
                      <a:tailEnd type="none" w="med" len="med"/>
                    </a:lnT>
                    <a:lnB w="12700" cap="flat" cmpd="sng" algn="ctr">
                      <a:noFill/>
                      <a:prstDash val="solid"/>
                      <a:round/>
                      <a:headEnd type="none" w="med" len="med"/>
                      <a:tailEnd type="none" w="med" len="med"/>
                    </a:lnB>
                    <a:solidFill>
                      <a:srgbClr val="FF66CC"/>
                    </a:solidFill>
                  </a:tcPr>
                </a:tc>
                <a:tc>
                  <a:txBody>
                    <a:bodyPr/>
                    <a:lstStyle/>
                    <a:p>
                      <a:pPr algn="ct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業務内容</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FF66CC"/>
                      </a:solidFill>
                      <a:prstDash val="solid"/>
                      <a:round/>
                      <a:headEnd type="none" w="med" len="med"/>
                      <a:tailEnd type="none" w="med" len="med"/>
                    </a:lnR>
                    <a:lnT w="76200" cap="flat" cmpd="sng" algn="ctr">
                      <a:solidFill>
                        <a:srgbClr val="FF66CC"/>
                      </a:solidFill>
                      <a:prstDash val="solid"/>
                      <a:round/>
                      <a:headEnd type="none" w="med" len="med"/>
                      <a:tailEnd type="none" w="med" len="med"/>
                    </a:lnT>
                    <a:lnB w="12700" cap="flat" cmpd="sng" algn="ctr">
                      <a:noFill/>
                      <a:prstDash val="solid"/>
                      <a:round/>
                      <a:headEnd type="none" w="med" len="med"/>
                      <a:tailEnd type="none" w="med" len="med"/>
                    </a:lnB>
                    <a:solidFill>
                      <a:srgbClr val="FF66CC"/>
                    </a:solidFill>
                  </a:tcPr>
                </a:tc>
              </a:tr>
              <a:tr h="432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66CC">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rPr>
                        <a:t>　　　</a:t>
                      </a:r>
                      <a:endParaRPr kumimoji="1" lang="en-US" altLang="ja-JP"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66CC">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66CC">
                        <a:alpha val="25000"/>
                      </a:srgbClr>
                    </a:solidFill>
                  </a:tcPr>
                </a:tc>
              </a:tr>
              <a:tr h="432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rPr>
                        <a:t>　　　　</a:t>
                      </a:r>
                      <a:endParaRPr kumimoji="1" lang="en-US" altLang="ja-JP"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432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66CC">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rPr>
                        <a:t>　　　　</a:t>
                      </a:r>
                      <a:endParaRPr kumimoji="1" lang="en-US" altLang="ja-JP"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66CC">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66CC">
                        <a:alpha val="25000"/>
                      </a:srgbClr>
                    </a:solidFill>
                  </a:tcPr>
                </a:tc>
              </a:tr>
              <a:tr h="432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rPr>
                        <a:t>　　　　</a:t>
                      </a:r>
                      <a:endParaRPr kumimoji="1" lang="en-US" altLang="ja-JP"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432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66CC">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rPr>
                        <a:t>　　　</a:t>
                      </a:r>
                      <a:endParaRPr kumimoji="1" lang="en-US" altLang="ja-JP"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66CC">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66CC">
                        <a:alpha val="25000"/>
                      </a:srgbClr>
                    </a:solidFill>
                  </a:tcPr>
                </a:tc>
              </a:tr>
              <a:tr h="432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rPr>
                        <a:t>　　　　</a:t>
                      </a:r>
                      <a:endParaRPr kumimoji="1" lang="en-US" altLang="ja-JP"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432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66CC">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rPr>
                        <a:t>　　　　</a:t>
                      </a:r>
                      <a:endParaRPr kumimoji="1" lang="en-US" altLang="ja-JP"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66CC">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66CC">
                        <a:alpha val="25000"/>
                      </a:srgbClr>
                    </a:solidFill>
                  </a:tcPr>
                </a:tc>
              </a:tr>
              <a:tr h="432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alpha val="25000"/>
                      </a:schemeClr>
                    </a:solidFill>
                  </a:tcPr>
                </a:tc>
              </a:tr>
              <a:tr h="432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66CC">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66CC">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66CC">
                        <a:alpha val="25000"/>
                      </a:srgbClr>
                    </a:solidFill>
                  </a:tcPr>
                </a:tc>
              </a:tr>
              <a:tr h="432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rgbClr val="FF66CC"/>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rPr>
                        <a:t>　　　</a:t>
                      </a:r>
                      <a:endParaRPr kumimoji="1" lang="en-US" altLang="ja-JP"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rgbClr val="FF66CC"/>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rgbClr val="FF66CC"/>
                      </a:solidFill>
                      <a:prstDash val="solid"/>
                      <a:round/>
                      <a:headEnd type="none" w="med" len="med"/>
                      <a:tailEnd type="none" w="med" len="med"/>
                    </a:lnB>
                    <a:solidFill>
                      <a:schemeClr val="bg1"/>
                    </a:solidFill>
                  </a:tcPr>
                </a:tc>
              </a:tr>
            </a:tbl>
          </a:graphicData>
        </a:graphic>
      </p:graphicFrame>
      <p:pic>
        <p:nvPicPr>
          <p:cNvPr id="93" name="図 92"/>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4705839" y="1889188"/>
            <a:ext cx="425804" cy="425804"/>
          </a:xfrm>
          <a:prstGeom prst="rect">
            <a:avLst/>
          </a:prstGeom>
        </p:spPr>
      </p:pic>
      <p:graphicFrame>
        <p:nvGraphicFramePr>
          <p:cNvPr id="97" name="表 96"/>
          <p:cNvGraphicFramePr>
            <a:graphicFrameLocks noGrp="1"/>
          </p:cNvGraphicFramePr>
          <p:nvPr>
            <p:extLst>
              <p:ext uri="{D42A27DB-BD31-4B8C-83A1-F6EECF244321}">
                <p14:modId xmlns:p14="http://schemas.microsoft.com/office/powerpoint/2010/main" val="1922796220"/>
              </p:ext>
            </p:extLst>
          </p:nvPr>
        </p:nvGraphicFramePr>
        <p:xfrm>
          <a:off x="7511745" y="1839600"/>
          <a:ext cx="4500000" cy="4860000"/>
        </p:xfrm>
        <a:graphic>
          <a:graphicData uri="http://schemas.openxmlformats.org/drawingml/2006/table">
            <a:tbl>
              <a:tblPr firstRow="1" bandRow="1">
                <a:tableStyleId>{5C22544A-7EE6-4342-B048-85BDC9FD1C3A}</a:tableStyleId>
              </a:tblPr>
              <a:tblGrid>
                <a:gridCol w="1260000"/>
                <a:gridCol w="1800000"/>
                <a:gridCol w="1440000"/>
              </a:tblGrid>
              <a:tr h="540000">
                <a:tc>
                  <a:txBody>
                    <a:bodyPr/>
                    <a:lstStyle/>
                    <a:p>
                      <a:pPr algn="ct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協力者</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66CC"/>
                      </a:solidFill>
                      <a:prstDash val="solid"/>
                      <a:round/>
                      <a:headEnd type="none" w="med" len="med"/>
                      <a:tailEnd type="none" w="med" len="med"/>
                    </a:lnT>
                    <a:lnB w="12700" cap="flat" cmpd="sng" algn="ctr">
                      <a:noFill/>
                      <a:prstDash val="solid"/>
                      <a:round/>
                      <a:headEnd type="none" w="med" len="med"/>
                      <a:tailEnd type="none" w="med" len="med"/>
                    </a:lnB>
                    <a:solidFill>
                      <a:srgbClr val="FF66CC"/>
                    </a:solidFill>
                  </a:tcPr>
                </a:tc>
                <a:tc>
                  <a:txBody>
                    <a:bodyPr/>
                    <a:lstStyle/>
                    <a:p>
                      <a:pPr algn="ctr">
                        <a:lnSpc>
                          <a:spcPct val="100000"/>
                        </a:lnSpc>
                      </a:pP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66CC"/>
                      </a:solidFill>
                      <a:prstDash val="solid"/>
                      <a:round/>
                      <a:headEnd type="none" w="med" len="med"/>
                      <a:tailEnd type="none" w="med" len="med"/>
                    </a:lnT>
                    <a:lnB w="12700" cap="flat" cmpd="sng" algn="ctr">
                      <a:noFill/>
                      <a:prstDash val="solid"/>
                      <a:round/>
                      <a:headEnd type="none" w="med" len="med"/>
                      <a:tailEnd type="none" w="med" len="med"/>
                    </a:lnB>
                    <a:solidFill>
                      <a:srgbClr val="FF66CC"/>
                    </a:solidFill>
                  </a:tcPr>
                </a:tc>
                <a:tc>
                  <a:txBody>
                    <a:bodyPr/>
                    <a:lstStyle/>
                    <a:p>
                      <a:pPr algn="ct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業務内容</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FF66CC"/>
                      </a:solidFill>
                      <a:prstDash val="solid"/>
                      <a:round/>
                      <a:headEnd type="none" w="med" len="med"/>
                      <a:tailEnd type="none" w="med" len="med"/>
                    </a:lnR>
                    <a:lnT w="76200" cap="flat" cmpd="sng" algn="ctr">
                      <a:solidFill>
                        <a:srgbClr val="FF66CC"/>
                      </a:solidFill>
                      <a:prstDash val="solid"/>
                      <a:round/>
                      <a:headEnd type="none" w="med" len="med"/>
                      <a:tailEnd type="none" w="med" len="med"/>
                    </a:lnT>
                    <a:lnB w="12700" cap="flat" cmpd="sng" algn="ctr">
                      <a:noFill/>
                      <a:prstDash val="solid"/>
                      <a:round/>
                      <a:headEnd type="none" w="med" len="med"/>
                      <a:tailEnd type="none" w="med" len="med"/>
                    </a:lnB>
                    <a:solidFill>
                      <a:srgbClr val="FF66CC"/>
                    </a:solidFill>
                  </a:tcPr>
                </a:tc>
              </a:tr>
              <a:tr h="432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66CC">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rPr>
                        <a:t>　　　</a:t>
                      </a:r>
                      <a:endParaRPr kumimoji="1" lang="en-US" altLang="ja-JP"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66CC">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66CC">
                        <a:alpha val="25000"/>
                      </a:srgbClr>
                    </a:solidFill>
                  </a:tcPr>
                </a:tc>
              </a:tr>
              <a:tr h="432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rPr>
                        <a:t>　　　　</a:t>
                      </a:r>
                      <a:endParaRPr kumimoji="1" lang="en-US" altLang="ja-JP"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432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66CC">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rPr>
                        <a:t>　　　　</a:t>
                      </a:r>
                      <a:endParaRPr kumimoji="1" lang="en-US" altLang="ja-JP"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66CC">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66CC">
                        <a:alpha val="25000"/>
                      </a:srgbClr>
                    </a:solidFill>
                  </a:tcPr>
                </a:tc>
              </a:tr>
              <a:tr h="432000">
                <a:tc>
                  <a:txBody>
                    <a:bodyPr/>
                    <a:lstStyle/>
                    <a:p>
                      <a:pPr algn="ctr">
                        <a:lnSpc>
                          <a:spcPct val="100000"/>
                        </a:lnSpc>
                      </a:pPr>
                      <a:endParaRPr kumimoji="1" lang="en-US" altLang="ja-JP" sz="900" b="0" spc="0" dirty="0" smtClean="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rPr>
                        <a:t>　　　　</a:t>
                      </a:r>
                      <a:endParaRPr kumimoji="1" lang="en-US" altLang="ja-JP"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432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66CC">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rPr>
                        <a:t>　　　</a:t>
                      </a:r>
                      <a:endParaRPr kumimoji="1" lang="en-US" altLang="ja-JP"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66CC">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66CC">
                        <a:alpha val="25000"/>
                      </a:srgbClr>
                    </a:solidFill>
                  </a:tcPr>
                </a:tc>
              </a:tr>
              <a:tr h="432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95000"/>
                        <a:alpha val="25000"/>
                      </a:schemeClr>
                    </a:solidFill>
                  </a:tcPr>
                </a:tc>
              </a:tr>
              <a:tr h="432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66CC">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66CC">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66CC">
                        <a:alpha val="25000"/>
                      </a:srgbClr>
                    </a:solidFill>
                  </a:tcPr>
                </a:tc>
              </a:tr>
              <a:tr h="432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rPr>
                        <a:t>　　　　</a:t>
                      </a:r>
                      <a:endParaRPr kumimoji="1" lang="en-US" altLang="ja-JP"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432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66CC">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rPr>
                        <a:t>　　　　</a:t>
                      </a:r>
                      <a:endParaRPr kumimoji="1" lang="en-US" altLang="ja-JP"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66CC">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66CC">
                        <a:alpha val="25000"/>
                      </a:srgbClr>
                    </a:solidFill>
                  </a:tcPr>
                </a:tc>
              </a:tr>
              <a:tr h="432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rgbClr val="FF66CC"/>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rPr>
                        <a:t>　　　</a:t>
                      </a:r>
                      <a:endParaRPr kumimoji="1" lang="en-US" altLang="ja-JP" sz="2000" b="0" spc="0" dirty="0" smtClean="0">
                        <a:ln w="3175">
                          <a:noFill/>
                        </a:ln>
                        <a:solidFill>
                          <a:schemeClr val="accent5"/>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rgbClr val="FF66CC"/>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rgbClr val="FF66CC"/>
                      </a:solidFill>
                      <a:prstDash val="solid"/>
                      <a:round/>
                      <a:headEnd type="none" w="med" len="med"/>
                      <a:tailEnd type="none" w="med" len="med"/>
                    </a:lnB>
                    <a:solidFill>
                      <a:schemeClr val="bg1"/>
                    </a:solidFill>
                  </a:tcPr>
                </a:tc>
              </a:tr>
            </a:tbl>
          </a:graphicData>
        </a:graphic>
      </p:graphicFrame>
      <p:pic>
        <p:nvPicPr>
          <p:cNvPr id="99" name="図 98"/>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9479449" y="1889188"/>
            <a:ext cx="425804" cy="425804"/>
          </a:xfrm>
          <a:prstGeom prst="rect">
            <a:avLst/>
          </a:prstGeom>
        </p:spPr>
      </p:pic>
      <p:sp>
        <p:nvSpPr>
          <p:cNvPr id="85" name="テキスト ボックス 84"/>
          <p:cNvSpPr txBox="1"/>
          <p:nvPr/>
        </p:nvSpPr>
        <p:spPr>
          <a:xfrm>
            <a:off x="3889965" y="234404"/>
            <a:ext cx="2309610" cy="338554"/>
          </a:xfrm>
          <a:prstGeom prst="rect">
            <a:avLst/>
          </a:prstGeom>
          <a:noFill/>
        </p:spPr>
        <p:txBody>
          <a:bodyPr wrap="square" rtlCol="0">
            <a:spAutoFit/>
          </a:bodyPr>
          <a:lstStyle/>
          <a:p>
            <a:r>
              <a:rPr kumimoji="1" lang="zh-TW" altLang="en-US" sz="1600" dirty="0" smtClean="0">
                <a:ln w="3175">
                  <a:solidFill>
                    <a:schemeClr val="bg1"/>
                  </a:solidFill>
                </a:ln>
                <a:solidFill>
                  <a:schemeClr val="bg1"/>
                </a:solidFill>
                <a:latin typeface="Meiryo UI" panose="020B0604030504040204" pitchFamily="50" charset="-128"/>
                <a:ea typeface="Meiryo UI" panose="020B0604030504040204" pitchFamily="50" charset="-128"/>
              </a:rPr>
              <a:t>事業継続計画</a:t>
            </a:r>
            <a:endParaRPr kumimoji="1" lang="ja-JP" altLang="en-US" sz="1600" dirty="0">
              <a:ln w="3175">
                <a:solidFill>
                  <a:schemeClr val="bg1"/>
                </a:solidFill>
              </a:ln>
              <a:solidFill>
                <a:schemeClr val="bg1"/>
              </a:solidFill>
              <a:latin typeface="Meiryo UI" panose="020B0604030504040204" pitchFamily="50" charset="-128"/>
              <a:ea typeface="Meiryo UI" panose="020B0604030504040204" pitchFamily="50" charset="-128"/>
            </a:endParaRPr>
          </a:p>
        </p:txBody>
      </p:sp>
      <p:sp>
        <p:nvSpPr>
          <p:cNvPr id="88" name="正方形/長方形 87"/>
          <p:cNvSpPr/>
          <p:nvPr/>
        </p:nvSpPr>
        <p:spPr>
          <a:xfrm>
            <a:off x="11831997" y="6498000"/>
            <a:ext cx="360000" cy="360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latin typeface="Square721 BT" panose="020B0504020202060204" pitchFamily="34" charset="0"/>
              </a:rPr>
              <a:t>00</a:t>
            </a:r>
            <a:endParaRPr kumimoji="1" lang="ja-JP" altLang="en-US" sz="1000" dirty="0">
              <a:latin typeface="Square721 BT" panose="020B0504020202060204" pitchFamily="34" charset="0"/>
            </a:endParaRPr>
          </a:p>
        </p:txBody>
      </p:sp>
      <p:sp>
        <p:nvSpPr>
          <p:cNvPr id="90" name="正方形/長方形 89"/>
          <p:cNvSpPr/>
          <p:nvPr/>
        </p:nvSpPr>
        <p:spPr>
          <a:xfrm>
            <a:off x="25620" y="3263150"/>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latin typeface="Square721 BT" panose="020B0504020202060204" pitchFamily="34" charset="0"/>
                <a:cs typeface="Arial" panose="020B0604020202020204" pitchFamily="34" charset="0"/>
              </a:rPr>
              <a:t>BCP </a:t>
            </a:r>
            <a:r>
              <a:rPr lang="en-US" altLang="ja-JP" sz="1200" dirty="0" smtClean="0">
                <a:latin typeface="Square721 BT" panose="020B0504020202060204" pitchFamily="34" charset="0"/>
                <a:cs typeface="Arial" panose="020B0604020202020204" pitchFamily="34" charset="0"/>
              </a:rPr>
              <a:t>C</a:t>
            </a:r>
            <a:r>
              <a:rPr lang="en-US" altLang="ja-JP" sz="1200" dirty="0">
                <a:latin typeface="Square721 BT" panose="020B0504020202060204" pitchFamily="34" charset="0"/>
                <a:cs typeface="Arial" panose="020B0604020202020204" pitchFamily="34" charset="0"/>
              </a:rPr>
              <a:t>ONTENTS</a:t>
            </a:r>
            <a:endParaRPr kumimoji="1" lang="ja-JP" altLang="en-US" sz="1200" dirty="0">
              <a:latin typeface="Square721 BT" panose="020B0504020202060204" pitchFamily="34" charset="0"/>
              <a:cs typeface="Arial" panose="020B0604020202020204" pitchFamily="34" charset="0"/>
            </a:endParaRPr>
          </a:p>
        </p:txBody>
      </p:sp>
      <p:grpSp>
        <p:nvGrpSpPr>
          <p:cNvPr id="89" name="グループ化 88"/>
          <p:cNvGrpSpPr/>
          <p:nvPr/>
        </p:nvGrpSpPr>
        <p:grpSpPr>
          <a:xfrm>
            <a:off x="0" y="3427177"/>
            <a:ext cx="2251471" cy="3403220"/>
            <a:chOff x="0" y="1053600"/>
            <a:chExt cx="2251471" cy="3403220"/>
          </a:xfrm>
        </p:grpSpPr>
        <p:grpSp>
          <p:nvGrpSpPr>
            <p:cNvPr id="95" name="グループ化 94"/>
            <p:cNvGrpSpPr/>
            <p:nvPr/>
          </p:nvGrpSpPr>
          <p:grpSpPr>
            <a:xfrm>
              <a:off x="0" y="1053600"/>
              <a:ext cx="2251471" cy="523220"/>
              <a:chOff x="-20335" y="1287374"/>
              <a:chExt cx="2251471" cy="523220"/>
            </a:xfrm>
          </p:grpSpPr>
          <p:sp>
            <p:nvSpPr>
              <p:cNvPr id="117" name="正方形/長方形 116"/>
              <p:cNvSpPr/>
              <p:nvPr/>
            </p:nvSpPr>
            <p:spPr>
              <a:xfrm>
                <a:off x="-20335" y="1356157"/>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rgbClr val="595959"/>
                    </a:solidFill>
                    <a:latin typeface="HGP創英角ｺﾞｼｯｸUB" panose="020B0900000000000000" pitchFamily="50" charset="-128"/>
                    <a:ea typeface="HGP創英角ｺﾞｼｯｸUB" panose="020B0900000000000000" pitchFamily="50" charset="-128"/>
                  </a:rPr>
                  <a:t>	</a:t>
                </a:r>
                <a:r>
                  <a:rPr kumimoji="1" lang="ja-JP" altLang="en-US" sz="1200" dirty="0" smtClean="0">
                    <a:solidFill>
                      <a:srgbClr val="595959"/>
                    </a:solidFill>
                    <a:latin typeface="HGP創英角ｺﾞｼｯｸUB" panose="020B0900000000000000" pitchFamily="50" charset="-128"/>
                    <a:ea typeface="HGP創英角ｺﾞｼｯｸUB" panose="020B0900000000000000" pitchFamily="50" charset="-128"/>
                  </a:rPr>
                  <a:t>基本情報</a:t>
                </a:r>
                <a:endParaRPr kumimoji="1" lang="ja-JP" altLang="en-US" sz="1200" dirty="0">
                  <a:solidFill>
                    <a:srgbClr val="595959"/>
                  </a:solidFill>
                  <a:latin typeface="HGP創英角ｺﾞｼｯｸUB" panose="020B0900000000000000" pitchFamily="50" charset="-128"/>
                  <a:ea typeface="HGP創英角ｺﾞｼｯｸUB" panose="020B0900000000000000" pitchFamily="50" charset="-128"/>
                </a:endParaRPr>
              </a:p>
            </p:txBody>
          </p:sp>
          <p:sp>
            <p:nvSpPr>
              <p:cNvPr id="118" name="テキスト ボックス 117"/>
              <p:cNvSpPr txBox="1"/>
              <p:nvPr/>
            </p:nvSpPr>
            <p:spPr>
              <a:xfrm>
                <a:off x="36000" y="1287374"/>
                <a:ext cx="453970" cy="523220"/>
              </a:xfrm>
              <a:prstGeom prst="rect">
                <a:avLst/>
              </a:prstGeom>
              <a:noFill/>
            </p:spPr>
            <p:txBody>
              <a:bodyPr wrap="none" rtlCol="0">
                <a:spAutoFit/>
              </a:bodyPr>
              <a:lstStyle/>
              <a:p>
                <a:r>
                  <a:rPr kumimoji="1" lang="ja-JP" altLang="en-US" sz="2800" dirty="0" smtClean="0">
                    <a:solidFill>
                      <a:srgbClr val="595959"/>
                    </a:solidFill>
                    <a:latin typeface="HGP創英角ｺﾞｼｯｸUB" panose="020B0900000000000000" pitchFamily="50" charset="-128"/>
                    <a:ea typeface="HGP創英角ｺﾞｼｯｸUB" panose="020B0900000000000000" pitchFamily="50" charset="-128"/>
                  </a:rPr>
                  <a:t>１</a:t>
                </a:r>
                <a:endParaRPr kumimoji="1" lang="ja-JP" altLang="en-US" sz="2800" dirty="0">
                  <a:solidFill>
                    <a:srgbClr val="595959"/>
                  </a:solidFill>
                  <a:latin typeface="HGP創英角ｺﾞｼｯｸUB" panose="020B0900000000000000" pitchFamily="50" charset="-128"/>
                  <a:ea typeface="HGP創英角ｺﾞｼｯｸUB" panose="020B0900000000000000" pitchFamily="50" charset="-128"/>
                </a:endParaRPr>
              </a:p>
            </p:txBody>
          </p:sp>
        </p:grpSp>
        <p:sp>
          <p:nvSpPr>
            <p:cNvPr id="96" name="テキスト ボックス 95"/>
            <p:cNvSpPr txBox="1"/>
            <p:nvPr/>
          </p:nvSpPr>
          <p:spPr>
            <a:xfrm>
              <a:off x="114043" y="1485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00" name="正方形/長方形 99"/>
            <p:cNvSpPr/>
            <p:nvPr/>
          </p:nvSpPr>
          <p:spPr>
            <a:xfrm>
              <a:off x="0" y="1698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連絡先</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1" name="テキスト ボックス 100"/>
            <p:cNvSpPr txBox="1"/>
            <p:nvPr/>
          </p:nvSpPr>
          <p:spPr>
            <a:xfrm>
              <a:off x="56335" y="1629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２</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2" name="テキスト ボックス 101"/>
            <p:cNvSpPr txBox="1"/>
            <p:nvPr/>
          </p:nvSpPr>
          <p:spPr>
            <a:xfrm>
              <a:off x="114043" y="2061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04" name="正方形/長方形 103"/>
            <p:cNvSpPr/>
            <p:nvPr/>
          </p:nvSpPr>
          <p:spPr>
            <a:xfrm>
              <a:off x="0" y="2274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会社・従業員</a:t>
              </a:r>
              <a:endParaRPr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6" name="テキスト ボックス 105"/>
            <p:cNvSpPr txBox="1"/>
            <p:nvPr/>
          </p:nvSpPr>
          <p:spPr>
            <a:xfrm>
              <a:off x="56335" y="2205600"/>
              <a:ext cx="453970" cy="523220"/>
            </a:xfrm>
            <a:prstGeom prst="rect">
              <a:avLst/>
            </a:prstGeom>
            <a:noFill/>
          </p:spPr>
          <p:txBody>
            <a:bodyPr wrap="none" rtlCol="0">
              <a:spAutoFit/>
            </a:bodyPr>
            <a:lstStyle/>
            <a:p>
              <a:r>
                <a:rPr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３</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8" name="テキスト ボックス 107"/>
            <p:cNvSpPr txBox="1"/>
            <p:nvPr/>
          </p:nvSpPr>
          <p:spPr>
            <a:xfrm>
              <a:off x="114043" y="2637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09" name="正方形/長方形 108"/>
            <p:cNvSpPr/>
            <p:nvPr/>
          </p:nvSpPr>
          <p:spPr>
            <a:xfrm>
              <a:off x="0" y="2850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顧客・</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取引</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0" name="テキスト ボックス 109"/>
            <p:cNvSpPr txBox="1"/>
            <p:nvPr/>
          </p:nvSpPr>
          <p:spPr>
            <a:xfrm>
              <a:off x="56335" y="2781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４</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1" name="テキスト ボックス 110"/>
            <p:cNvSpPr txBox="1"/>
            <p:nvPr/>
          </p:nvSpPr>
          <p:spPr>
            <a:xfrm>
              <a:off x="114043" y="3213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12" name="正方形/長方形 111"/>
            <p:cNvSpPr/>
            <p:nvPr/>
          </p:nvSpPr>
          <p:spPr>
            <a:xfrm>
              <a:off x="0" y="3426383"/>
              <a:ext cx="2251471" cy="41168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bg1"/>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資源</a:t>
              </a:r>
              <a:r>
                <a:rPr kumimoji="1" lang="ja-JP" altLang="en-US" sz="1200" dirty="0" smtClean="0">
                  <a:solidFill>
                    <a:schemeClr val="bg1"/>
                  </a:solidFill>
                  <a:latin typeface="HGP創英角ｺﾞｼｯｸUB" panose="020B0900000000000000" pitchFamily="50" charset="-128"/>
                  <a:ea typeface="HGP創英角ｺﾞｼｯｸUB" panose="020B0900000000000000" pitchFamily="50" charset="-128"/>
                </a:rPr>
                <a:t>・</a:t>
              </a: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供給</a:t>
              </a:r>
              <a:endParaRPr kumimoji="1" lang="ja-JP" altLang="en-US" sz="12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3" name="テキスト ボックス 112"/>
            <p:cNvSpPr txBox="1"/>
            <p:nvPr/>
          </p:nvSpPr>
          <p:spPr>
            <a:xfrm>
              <a:off x="56335" y="3357600"/>
              <a:ext cx="453970" cy="523220"/>
            </a:xfrm>
            <a:prstGeom prst="rect">
              <a:avLst/>
            </a:prstGeom>
            <a:noFill/>
          </p:spPr>
          <p:txBody>
            <a:bodyPr wrap="none" rtlCol="0">
              <a:spAutoFit/>
            </a:bodyPr>
            <a:lstStyle/>
            <a:p>
              <a:r>
                <a:rPr kumimoji="1" lang="ja-JP" altLang="en-US" sz="2800" dirty="0" smtClean="0">
                  <a:solidFill>
                    <a:schemeClr val="bg1"/>
                  </a:solidFill>
                  <a:latin typeface="HGP創英角ｺﾞｼｯｸUB" panose="020B0900000000000000" pitchFamily="50" charset="-128"/>
                  <a:ea typeface="HGP創英角ｺﾞｼｯｸUB" panose="020B0900000000000000" pitchFamily="50" charset="-128"/>
                </a:rPr>
                <a:t>５</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4" name="テキスト ボックス 113"/>
            <p:cNvSpPr txBox="1"/>
            <p:nvPr/>
          </p:nvSpPr>
          <p:spPr>
            <a:xfrm>
              <a:off x="114043" y="3789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15" name="正方形/長方形 114"/>
            <p:cNvSpPr/>
            <p:nvPr/>
          </p:nvSpPr>
          <p:spPr>
            <a:xfrm>
              <a:off x="0" y="4002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避難・防災</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6" name="テキスト ボックス 115"/>
            <p:cNvSpPr txBox="1"/>
            <p:nvPr/>
          </p:nvSpPr>
          <p:spPr>
            <a:xfrm>
              <a:off x="56335" y="3933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６</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grpSp>
      <p:sp>
        <p:nvSpPr>
          <p:cNvPr id="119" name="正方形/長方形 118"/>
          <p:cNvSpPr/>
          <p:nvPr/>
        </p:nvSpPr>
        <p:spPr>
          <a:xfrm>
            <a:off x="25620" y="28566"/>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latin typeface="Square721 BT" panose="020B0504020202060204" pitchFamily="34" charset="0"/>
                <a:cs typeface="Arial" panose="020B0604020202020204" pitchFamily="34" charset="0"/>
              </a:rPr>
              <a:t>BCP</a:t>
            </a:r>
            <a:r>
              <a:rPr lang="ja-JP" altLang="en-US" sz="1200" dirty="0">
                <a:latin typeface="Square721 BT" panose="020B0504020202060204" pitchFamily="34" charset="0"/>
                <a:cs typeface="Arial" panose="020B0604020202020204" pitchFamily="34" charset="0"/>
              </a:rPr>
              <a:t> </a:t>
            </a:r>
            <a:r>
              <a:rPr lang="en-US" altLang="ja-JP" sz="1200" dirty="0" smtClean="0">
                <a:latin typeface="Square721 BT" panose="020B0504020202060204" pitchFamily="34" charset="0"/>
                <a:cs typeface="Arial" panose="020B0604020202020204" pitchFamily="34" charset="0"/>
              </a:rPr>
              <a:t>DATA</a:t>
            </a:r>
            <a:endParaRPr kumimoji="1" lang="ja-JP" altLang="en-US" sz="1200" dirty="0">
              <a:latin typeface="Square721 BT" panose="020B0504020202060204" pitchFamily="34" charset="0"/>
              <a:cs typeface="Arial" panose="020B0604020202020204" pitchFamily="34" charset="0"/>
            </a:endParaRPr>
          </a:p>
        </p:txBody>
      </p:sp>
      <p:grpSp>
        <p:nvGrpSpPr>
          <p:cNvPr id="120" name="グループ化 119"/>
          <p:cNvGrpSpPr/>
          <p:nvPr/>
        </p:nvGrpSpPr>
        <p:grpSpPr>
          <a:xfrm>
            <a:off x="25620" y="256944"/>
            <a:ext cx="2448000" cy="288000"/>
            <a:chOff x="25620" y="297658"/>
            <a:chExt cx="2448000" cy="288000"/>
          </a:xfrm>
        </p:grpSpPr>
        <p:sp>
          <p:nvSpPr>
            <p:cNvPr id="121" name="角丸四角形 120"/>
            <p:cNvSpPr/>
            <p:nvPr/>
          </p:nvSpPr>
          <p:spPr>
            <a:xfrm>
              <a:off x="25620" y="297658"/>
              <a:ext cx="2448000" cy="288000"/>
            </a:xfrm>
            <a:prstGeom prst="roundRect">
              <a:avLst>
                <a:gd name="adj" fmla="val 0"/>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r>
                <a:rPr lang="ja-JP" altLang="en-US" sz="900" dirty="0" smtClean="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rPr>
                <a:t>年　　　　　月　　　　　日</a:t>
              </a:r>
              <a:endParaRPr kumimoji="1" lang="ja-JP" altLang="en-US" sz="900" dirty="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22" name="角丸四角形 121"/>
            <p:cNvSpPr/>
            <p:nvPr/>
          </p:nvSpPr>
          <p:spPr>
            <a:xfrm>
              <a:off x="58418" y="369658"/>
              <a:ext cx="576000" cy="144000"/>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kumimoji="1" lang="ja-JP" altLang="en-US" sz="900" dirty="0" smtClean="0">
                  <a:ln w="3175">
                    <a:solidFill>
                      <a:schemeClr val="bg1"/>
                    </a:solidFill>
                  </a:ln>
                  <a:latin typeface="Meiryo UI" panose="020B0604030504040204" pitchFamily="50" charset="-128"/>
                  <a:ea typeface="Meiryo UI" panose="020B0604030504040204" pitchFamily="50" charset="-128"/>
                </a:rPr>
                <a:t>改訂日</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grpSp>
        <p:nvGrpSpPr>
          <p:cNvPr id="76" name="グループ化 75"/>
          <p:cNvGrpSpPr/>
          <p:nvPr/>
        </p:nvGrpSpPr>
        <p:grpSpPr>
          <a:xfrm>
            <a:off x="-31844" y="549542"/>
            <a:ext cx="2616547" cy="307777"/>
            <a:chOff x="-31844" y="549542"/>
            <a:chExt cx="2616547" cy="307777"/>
          </a:xfrm>
        </p:grpSpPr>
        <p:sp>
          <p:nvSpPr>
            <p:cNvPr id="77" name="角丸四角形 76"/>
            <p:cNvSpPr/>
            <p:nvPr/>
          </p:nvSpPr>
          <p:spPr>
            <a:xfrm>
              <a:off x="25619" y="581221"/>
              <a:ext cx="2448000" cy="205200"/>
            </a:xfrm>
            <a:prstGeom prst="roundRect">
              <a:avLst>
                <a:gd name="adj" fmla="val 15127"/>
              </a:avLst>
            </a:prstGeom>
            <a:solidFill>
              <a:srgbClr val="FF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8" name="グループ化 77"/>
            <p:cNvGrpSpPr/>
            <p:nvPr/>
          </p:nvGrpSpPr>
          <p:grpSpPr>
            <a:xfrm>
              <a:off x="-31844" y="549542"/>
              <a:ext cx="2616547" cy="307777"/>
              <a:chOff x="-31843" y="549542"/>
              <a:chExt cx="2555100" cy="307777"/>
            </a:xfrm>
          </p:grpSpPr>
          <p:sp>
            <p:nvSpPr>
              <p:cNvPr id="79" name="テキスト ボックス 78"/>
              <p:cNvSpPr txBox="1"/>
              <p:nvPr/>
            </p:nvSpPr>
            <p:spPr>
              <a:xfrm>
                <a:off x="153617" y="584648"/>
                <a:ext cx="2369640" cy="200055"/>
              </a:xfrm>
              <a:prstGeom prst="rect">
                <a:avLst/>
              </a:prstGeom>
              <a:noFill/>
            </p:spPr>
            <p:txBody>
              <a:bodyPr wrap="square" rtlCol="0">
                <a:spAutoFit/>
              </a:bodyPr>
              <a:lstStyle/>
              <a:p>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事業者・</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BCP</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代表・避難所を「スライド</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3</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」からコピーしてください</a:t>
                </a:r>
                <a:endParaRPr kumimoji="1"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endParaRPr>
              </a:p>
            </p:txBody>
          </p:sp>
          <p:sp>
            <p:nvSpPr>
              <p:cNvPr id="80" name="テキスト ボックス 79"/>
              <p:cNvSpPr txBox="1"/>
              <p:nvPr/>
            </p:nvSpPr>
            <p:spPr>
              <a:xfrm>
                <a:off x="-31843" y="549542"/>
                <a:ext cx="344966" cy="307777"/>
              </a:xfrm>
              <a:prstGeom prst="rect">
                <a:avLst/>
              </a:prstGeom>
              <a:noFill/>
            </p:spPr>
            <p:txBody>
              <a:bodyPr wrap="none" rtlCol="0">
                <a:spAutoFit/>
              </a:bodyPr>
              <a:lstStyle/>
              <a:p>
                <a:r>
                  <a:rPr kumimoji="1" lang="ja-JP" altLang="en-US" sz="1400" dirty="0" smtClean="0">
                    <a:solidFill>
                      <a:schemeClr val="bg1"/>
                    </a:solidFill>
                    <a:sym typeface="Wingdings 3" panose="05040102010807070707" pitchFamily="18" charset="2"/>
                  </a:rPr>
                  <a:t></a:t>
                </a:r>
                <a:endParaRPr kumimoji="1" lang="ja-JP" altLang="en-US" sz="1400" dirty="0">
                  <a:solidFill>
                    <a:schemeClr val="bg1"/>
                  </a:solidFill>
                </a:endParaRPr>
              </a:p>
            </p:txBody>
          </p:sp>
        </p:grpSp>
      </p:grpSp>
      <p:grpSp>
        <p:nvGrpSpPr>
          <p:cNvPr id="55" name="グループ化 54"/>
          <p:cNvGrpSpPr/>
          <p:nvPr/>
        </p:nvGrpSpPr>
        <p:grpSpPr>
          <a:xfrm>
            <a:off x="10154026" y="779604"/>
            <a:ext cx="1980000" cy="327403"/>
            <a:chOff x="10117388" y="743229"/>
            <a:chExt cx="1980000" cy="327403"/>
          </a:xfrm>
        </p:grpSpPr>
        <p:sp>
          <p:nvSpPr>
            <p:cNvPr id="56" name="正方形/長方形 55"/>
            <p:cNvSpPr/>
            <p:nvPr/>
          </p:nvSpPr>
          <p:spPr>
            <a:xfrm>
              <a:off x="10117388" y="743229"/>
              <a:ext cx="1980000" cy="324000"/>
            </a:xfrm>
            <a:prstGeom prst="rect">
              <a:avLst/>
            </a:prstGeom>
            <a:solidFill>
              <a:schemeClr val="bg1">
                <a:alpha val="20000"/>
              </a:schemeClr>
            </a:solidFill>
            <a:ln w="28575">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ホームベース 56"/>
            <p:cNvSpPr/>
            <p:nvPr/>
          </p:nvSpPr>
          <p:spPr>
            <a:xfrm>
              <a:off x="10117388" y="746632"/>
              <a:ext cx="900000" cy="324000"/>
            </a:xfrm>
            <a:prstGeom prst="homePlate">
              <a:avLst>
                <a:gd name="adj" fmla="val 23438"/>
              </a:avLst>
            </a:prstGeom>
            <a:solidFill>
              <a:srgbClr val="FF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拠点</a:t>
              </a:r>
              <a:r>
                <a:rPr lang="ja-JP" altLang="en-US" sz="1200" dirty="0" smtClean="0">
                  <a:solidFill>
                    <a:schemeClr val="bg1"/>
                  </a:solidFill>
                  <a:latin typeface="HGP創英角ｺﾞｼｯｸUB" panose="020B0900000000000000" pitchFamily="50" charset="-128"/>
                  <a:ea typeface="HGP創英角ｺﾞｼｯｸUB" panose="020B0900000000000000" pitchFamily="50" charset="-128"/>
                </a:rPr>
                <a:t>Ｎｏ</a:t>
              </a:r>
              <a:endParaRPr kumimoji="1" lang="ja-JP" altLang="en-US" sz="1200" dirty="0">
                <a:solidFill>
                  <a:schemeClr val="bg1"/>
                </a:solidFill>
                <a:latin typeface="HGP創英角ｺﾞｼｯｸUB" panose="020B0900000000000000" pitchFamily="50" charset="-128"/>
                <a:ea typeface="HGP創英角ｺﾞｼｯｸUB" panose="020B0900000000000000" pitchFamily="50" charset="-128"/>
              </a:endParaRPr>
            </a:p>
          </p:txBody>
        </p:sp>
      </p:grpSp>
    </p:spTree>
    <p:extLst>
      <p:ext uri="{BB962C8B-B14F-4D97-AF65-F5344CB8AC3E}">
        <p14:creationId xmlns:p14="http://schemas.microsoft.com/office/powerpoint/2010/main" val="19305636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p:cNvGrpSpPr/>
          <p:nvPr/>
        </p:nvGrpSpPr>
        <p:grpSpPr>
          <a:xfrm>
            <a:off x="2537447" y="-57699"/>
            <a:ext cx="9693742" cy="876879"/>
            <a:chOff x="2521408" y="-21553"/>
            <a:chExt cx="9672475" cy="876879"/>
          </a:xfrm>
        </p:grpSpPr>
        <p:sp>
          <p:nvSpPr>
            <p:cNvPr id="2" name="ホームベース 1"/>
            <p:cNvSpPr/>
            <p:nvPr/>
          </p:nvSpPr>
          <p:spPr>
            <a:xfrm>
              <a:off x="2521408" y="104548"/>
              <a:ext cx="4842000" cy="648000"/>
            </a:xfrm>
            <a:prstGeom prst="homePlate">
              <a:avLst/>
            </a:prstGeom>
            <a:solidFill>
              <a:schemeClr val="accent5"/>
            </a:solidFill>
            <a:ln w="63500">
              <a:gradFill flip="none" rotWithShape="1">
                <a:gsLst>
                  <a:gs pos="70000">
                    <a:schemeClr val="bg1">
                      <a:lumMod val="75000"/>
                    </a:schemeClr>
                  </a:gs>
                  <a:gs pos="40000">
                    <a:schemeClr val="bg1"/>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2521408" y="24329"/>
              <a:ext cx="1176381" cy="830997"/>
            </a:xfrm>
            <a:prstGeom prst="rect">
              <a:avLst/>
            </a:prstGeom>
            <a:noFill/>
          </p:spPr>
          <p:txBody>
            <a:bodyPr wrap="none" rtlCol="0">
              <a:spAutoFit/>
            </a:bodyPr>
            <a:lstStyle/>
            <a:p>
              <a:r>
                <a:rPr kumimoji="1" lang="en-US" altLang="ja-JP" sz="4800" b="1" dirty="0" smtClean="0">
                  <a:solidFill>
                    <a:schemeClr val="bg1"/>
                  </a:solidFill>
                  <a:latin typeface="Arial" panose="020B0604020202020204" pitchFamily="34" charset="0"/>
                  <a:cs typeface="Arial" panose="020B0604020202020204" pitchFamily="34" charset="0"/>
                </a:rPr>
                <a:t>BCP</a:t>
              </a:r>
              <a:endParaRPr kumimoji="1" lang="ja-JP" altLang="en-US" sz="4800" b="1" dirty="0">
                <a:solidFill>
                  <a:schemeClr val="bg1"/>
                </a:solidFill>
                <a:latin typeface="Arial" panose="020B0604020202020204" pitchFamily="34" charset="0"/>
                <a:cs typeface="Arial" panose="020B0604020202020204" pitchFamily="34" charset="0"/>
              </a:endParaRPr>
            </a:p>
          </p:txBody>
        </p:sp>
        <p:sp>
          <p:nvSpPr>
            <p:cNvPr id="16" name="ホームベース 15"/>
            <p:cNvSpPr/>
            <p:nvPr/>
          </p:nvSpPr>
          <p:spPr>
            <a:xfrm flipH="1">
              <a:off x="7351883" y="104548"/>
              <a:ext cx="4842000" cy="648000"/>
            </a:xfrm>
            <a:prstGeom prst="homePlate">
              <a:avLst/>
            </a:prstGeom>
            <a:solidFill>
              <a:schemeClr val="tx1">
                <a:lumMod val="75000"/>
                <a:lumOff val="25000"/>
              </a:schemeClr>
            </a:solidFill>
            <a:ln w="63500">
              <a:gradFill flip="none" rotWithShape="1">
                <a:gsLst>
                  <a:gs pos="40000">
                    <a:schemeClr val="accent1">
                      <a:lumMod val="5000"/>
                      <a:lumOff val="95000"/>
                    </a:schemeClr>
                  </a:gs>
                  <a:gs pos="70000">
                    <a:schemeClr val="bg1">
                      <a:lumMod val="75000"/>
                    </a:scheme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9101048" y="121818"/>
              <a:ext cx="2492694" cy="584775"/>
            </a:xfrm>
            <a:prstGeom prst="rect">
              <a:avLst/>
            </a:prstGeom>
            <a:noFill/>
          </p:spPr>
          <p:txBody>
            <a:bodyPr wrap="square" rtlCol="0">
              <a:spAutoFit/>
            </a:bodyPr>
            <a:lstStyle/>
            <a:p>
              <a:pPr algn="r"/>
              <a:r>
                <a:rPr lang="ja-JP" altLang="en-US" sz="3200" dirty="0">
                  <a:solidFill>
                    <a:schemeClr val="bg1"/>
                  </a:solidFill>
                  <a:latin typeface="HGP創英角ｺﾞｼｯｸUB" panose="020B0900000000000000" pitchFamily="50" charset="-128"/>
                  <a:ea typeface="HGP創英角ｺﾞｼｯｸUB" panose="020B0900000000000000" pitchFamily="50" charset="-128"/>
                </a:rPr>
                <a:t>資源</a:t>
              </a:r>
              <a:r>
                <a:rPr lang="ja-JP" altLang="en-US" sz="3200" dirty="0" smtClean="0">
                  <a:solidFill>
                    <a:schemeClr val="bg1"/>
                  </a:solidFill>
                  <a:latin typeface="HGP創英角ｺﾞｼｯｸUB" panose="020B0900000000000000" pitchFamily="50" charset="-128"/>
                  <a:ea typeface="HGP創英角ｺﾞｼｯｸUB" panose="020B0900000000000000" pitchFamily="50" charset="-128"/>
                </a:rPr>
                <a:t>・供給</a:t>
              </a:r>
              <a:endPar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67" name="テキスト ボックス 66"/>
            <p:cNvSpPr txBox="1"/>
            <p:nvPr/>
          </p:nvSpPr>
          <p:spPr>
            <a:xfrm>
              <a:off x="11510535" y="-21553"/>
              <a:ext cx="669890" cy="830997"/>
            </a:xfrm>
            <a:prstGeom prst="rect">
              <a:avLst/>
            </a:prstGeom>
            <a:noFill/>
          </p:spPr>
          <p:txBody>
            <a:bodyPr wrap="square" rtlCol="0">
              <a:spAutoFit/>
            </a:bodyPr>
            <a:lstStyle/>
            <a:p>
              <a:pPr algn="ctr"/>
              <a:r>
                <a:rPr lang="ja-JP" altLang="en-US" sz="4800" dirty="0" smtClean="0">
                  <a:solidFill>
                    <a:schemeClr val="bg1"/>
                  </a:solidFill>
                  <a:latin typeface="HGP創英角ｺﾞｼｯｸUB" panose="020B0900000000000000" pitchFamily="50" charset="-128"/>
                  <a:ea typeface="HGP創英角ｺﾞｼｯｸUB" panose="020B0900000000000000" pitchFamily="50" charset="-128"/>
                </a:rPr>
                <a:t>５</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6" name="正方形/長方形 5"/>
          <p:cNvSpPr/>
          <p:nvPr/>
        </p:nvSpPr>
        <p:spPr>
          <a:xfrm>
            <a:off x="0" y="-21552"/>
            <a:ext cx="2551888" cy="6879552"/>
          </a:xfrm>
          <a:prstGeom prst="rect">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 name="直線コネクタ 97"/>
          <p:cNvCxnSpPr/>
          <p:nvPr/>
        </p:nvCxnSpPr>
        <p:spPr>
          <a:xfrm>
            <a:off x="2551888" y="-44999"/>
            <a:ext cx="0" cy="6902999"/>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85" name="テキスト ボックス 284"/>
          <p:cNvSpPr txBox="1"/>
          <p:nvPr/>
        </p:nvSpPr>
        <p:spPr>
          <a:xfrm>
            <a:off x="7941037" y="249792"/>
            <a:ext cx="1774464" cy="307777"/>
          </a:xfrm>
          <a:prstGeom prst="rect">
            <a:avLst/>
          </a:prstGeom>
          <a:noFill/>
        </p:spPr>
        <p:txBody>
          <a:bodyPr wrap="square" rtlCol="0">
            <a:spAutoFit/>
          </a:bodyPr>
          <a:lstStyle/>
          <a:p>
            <a:pPr algn="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ボトルネック</a:t>
            </a:r>
            <a:endParaRPr lang="en-US" altLang="ja-JP" sz="1400" dirty="0" smtClean="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86" name="角丸四角形 85"/>
          <p:cNvSpPr/>
          <p:nvPr/>
        </p:nvSpPr>
        <p:spPr>
          <a:xfrm>
            <a:off x="2792324" y="784913"/>
            <a:ext cx="1620000" cy="288000"/>
          </a:xfrm>
          <a:prstGeom prst="roundRect">
            <a:avLst>
              <a:gd name="adj" fmla="val 50000"/>
            </a:avLst>
          </a:prstGeom>
          <a:gradFill flip="none" rotWithShape="1">
            <a:gsLst>
              <a:gs pos="0">
                <a:schemeClr val="tx1">
                  <a:lumMod val="50000"/>
                  <a:lumOff val="50000"/>
                </a:schemeClr>
              </a:gs>
              <a:gs pos="75000">
                <a:schemeClr val="tx1">
                  <a:lumMod val="75000"/>
                  <a:lumOff val="25000"/>
                </a:schemeClr>
              </a:gs>
            </a:gsLst>
            <a:lin ang="16200000" scaled="1"/>
            <a:tileRect/>
          </a:gradFill>
          <a:ln w="25400">
            <a:gradFill flip="none" rotWithShape="1">
              <a:gsLst>
                <a:gs pos="40000">
                  <a:schemeClr val="bg1">
                    <a:lumMod val="65000"/>
                  </a:schemeClr>
                </a:gs>
                <a:gs pos="60000">
                  <a:schemeClr val="tx1">
                    <a:lumMod val="65000"/>
                    <a:lumOff val="35000"/>
                  </a:schemeClr>
                </a:gs>
              </a:gsLst>
              <a:lin ang="2400000" scaled="0"/>
              <a:tileRect/>
            </a:gradFill>
          </a:ln>
          <a:effectLst>
            <a:glow rad="38100">
              <a:srgbClr val="FF66CC"/>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i="1" dirty="0">
                <a:gradFill flip="none" rotWithShape="1">
                  <a:gsLst>
                    <a:gs pos="0">
                      <a:srgbClr val="FF66CC">
                        <a:lumMod val="40000"/>
                        <a:lumOff val="60000"/>
                      </a:srgbClr>
                    </a:gs>
                    <a:gs pos="80000">
                      <a:srgbClr val="FF66CC"/>
                    </a:gs>
                  </a:gsLst>
                  <a:lin ang="16200000" scaled="1"/>
                  <a:tileRect/>
                </a:gradFill>
                <a:latin typeface="チェックポイント★リベンジ" panose="02000600000000000000" pitchFamily="2" charset="-128"/>
                <a:ea typeface="チェックポイント★リベンジ" panose="02000600000000000000" pitchFamily="2" charset="-128"/>
              </a:rPr>
              <a:t>資源</a:t>
            </a:r>
            <a:r>
              <a:rPr lang="ja-JP" altLang="en-US" sz="1600" i="1" dirty="0" smtClean="0">
                <a:gradFill flip="none" rotWithShape="1">
                  <a:gsLst>
                    <a:gs pos="0">
                      <a:srgbClr val="FF66CC">
                        <a:lumMod val="40000"/>
                        <a:lumOff val="60000"/>
                      </a:srgbClr>
                    </a:gs>
                    <a:gs pos="80000">
                      <a:srgbClr val="FF66CC"/>
                    </a:gs>
                  </a:gsLst>
                  <a:lin ang="16200000" scaled="1"/>
                  <a:tileRect/>
                </a:gradFill>
                <a:latin typeface="チェックポイント★リベンジ" panose="02000600000000000000" pitchFamily="2" charset="-128"/>
                <a:ea typeface="チェックポイント★リベンジ" panose="02000600000000000000" pitchFamily="2" charset="-128"/>
              </a:rPr>
              <a:t>データ</a:t>
            </a:r>
            <a:endParaRPr lang="ja-JP" altLang="en-US" sz="1600" i="1" dirty="0">
              <a:gradFill flip="none" rotWithShape="1">
                <a:gsLst>
                  <a:gs pos="0">
                    <a:srgbClr val="FF66CC">
                      <a:lumMod val="40000"/>
                      <a:lumOff val="60000"/>
                    </a:srgbClr>
                  </a:gs>
                  <a:gs pos="80000">
                    <a:srgbClr val="FF66CC"/>
                  </a:gs>
                </a:gsLst>
                <a:lin ang="16200000" scaled="1"/>
                <a:tileRect/>
              </a:gradFill>
              <a:latin typeface="チェックポイント★リベンジ" panose="02000600000000000000" pitchFamily="2" charset="-128"/>
              <a:ea typeface="チェックポイント★リベンジ" panose="02000600000000000000" pitchFamily="2" charset="-128"/>
            </a:endParaRPr>
          </a:p>
        </p:txBody>
      </p:sp>
      <p:graphicFrame>
        <p:nvGraphicFramePr>
          <p:cNvPr id="89" name="表 88"/>
          <p:cNvGraphicFramePr>
            <a:graphicFrameLocks noGrp="1"/>
          </p:cNvGraphicFramePr>
          <p:nvPr>
            <p:extLst>
              <p:ext uri="{D42A27DB-BD31-4B8C-83A1-F6EECF244321}">
                <p14:modId xmlns:p14="http://schemas.microsoft.com/office/powerpoint/2010/main" val="258061010"/>
              </p:ext>
            </p:extLst>
          </p:nvPr>
        </p:nvGraphicFramePr>
        <p:xfrm>
          <a:off x="2796584" y="1833455"/>
          <a:ext cx="4465022" cy="4752000"/>
        </p:xfrm>
        <a:graphic>
          <a:graphicData uri="http://schemas.openxmlformats.org/drawingml/2006/table">
            <a:tbl>
              <a:tblPr firstRow="1" bandRow="1">
                <a:tableStyleId>{5C22544A-7EE6-4342-B048-85BDC9FD1C3A}</a:tableStyleId>
              </a:tblPr>
              <a:tblGrid>
                <a:gridCol w="1260000"/>
                <a:gridCol w="3205022"/>
              </a:tblGrid>
              <a:tr h="2376000">
                <a:tc>
                  <a:txBody>
                    <a:bodyPr/>
                    <a:lstStyle/>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資金調達</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手段・方針</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rgbClr val="FF66CC"/>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solidFill>
                  </a:tcPr>
                </a:tc>
                <a:tc>
                  <a:txBody>
                    <a:bodyPr/>
                    <a:lstStyle/>
                    <a:p>
                      <a:pPr algn="l">
                        <a:lnSpc>
                          <a:spcPct val="150000"/>
                        </a:lnSpc>
                        <a:tabLst>
                          <a:tab pos="987425" algn="l"/>
                        </a:tabLst>
                      </a:pPr>
                      <a:endParaRPr kumimoji="1" lang="en-US" altLang="ja-JP" sz="1050" b="0" dirty="0" smtClean="0">
                        <a:ln w="3175">
                          <a:noFill/>
                        </a:ln>
                        <a:solidFill>
                          <a:srgbClr val="00CCFF"/>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FF66CC"/>
                      </a:solidFill>
                      <a:prstDash val="solid"/>
                      <a:round/>
                      <a:headEnd type="none" w="med" len="med"/>
                      <a:tailEnd type="none" w="med" len="med"/>
                    </a:lnR>
                    <a:lnT w="76200" cap="flat" cmpd="sng" algn="ctr">
                      <a:solidFill>
                        <a:srgbClr val="FF66CC"/>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alpha val="25000"/>
                      </a:srgbClr>
                    </a:solidFill>
                  </a:tcPr>
                </a:tc>
              </a:tr>
              <a:tr h="2376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備考</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66CC"/>
                      </a:solidFill>
                      <a:prstDash val="solid"/>
                      <a:round/>
                      <a:headEnd type="none" w="med" len="med"/>
                      <a:tailEnd type="none" w="med" len="med"/>
                    </a:lnB>
                    <a:solidFill>
                      <a:srgbClr val="FF6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2686050" algn="l"/>
                        </a:tabLst>
                        <a:defRPr/>
                      </a:pPr>
                      <a:endParaRPr kumimoji="1" lang="ja-JP" altLang="en-US" sz="1200" b="0" spc="0" dirty="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66CC"/>
                      </a:solidFill>
                      <a:prstDash val="solid"/>
                      <a:round/>
                      <a:headEnd type="none" w="med" len="med"/>
                      <a:tailEnd type="none" w="med" len="med"/>
                    </a:lnB>
                    <a:solidFill>
                      <a:schemeClr val="bg1">
                        <a:lumMod val="95000"/>
                        <a:alpha val="25000"/>
                      </a:schemeClr>
                    </a:solidFill>
                  </a:tcPr>
                </a:tc>
              </a:tr>
            </a:tbl>
          </a:graphicData>
        </a:graphic>
      </p:graphicFrame>
      <p:sp>
        <p:nvSpPr>
          <p:cNvPr id="107" name="正方形/長方形 106"/>
          <p:cNvSpPr/>
          <p:nvPr/>
        </p:nvSpPr>
        <p:spPr>
          <a:xfrm>
            <a:off x="4430348" y="885600"/>
            <a:ext cx="7617904" cy="253916"/>
          </a:xfrm>
          <a:prstGeom prst="rect">
            <a:avLst/>
          </a:prstGeom>
        </p:spPr>
        <p:txBody>
          <a:bodyPr wrap="square">
            <a:spAutoFit/>
          </a:bodyPr>
          <a:lstStyle/>
          <a:p>
            <a:r>
              <a:rPr lang="ja-JP" altLang="en-US" sz="1050" dirty="0" smtClean="0">
                <a:ln w="3175">
                  <a:solidFill>
                    <a:srgbClr val="FF66CC"/>
                  </a:solidFill>
                </a:ln>
                <a:solidFill>
                  <a:srgbClr val="FF66CC"/>
                </a:solidFill>
                <a:latin typeface="Square721 BT" panose="020B0504020202060204" pitchFamily="34" charset="0"/>
                <a:ea typeface="Meiryo UI" panose="020B0604030504040204" pitchFamily="50" charset="-128"/>
              </a:rPr>
              <a:t>緊急事態発生後に中核事業を復旧させるため、資源の代替方針に関する情報拠点を以下に整理する。</a:t>
            </a:r>
            <a:endParaRPr lang="en-US" altLang="ja-JP" sz="1050" dirty="0">
              <a:ln w="3175">
                <a:solidFill>
                  <a:srgbClr val="FF66CC"/>
                </a:solidFill>
              </a:ln>
              <a:solidFill>
                <a:srgbClr val="FF66CC"/>
              </a:solidFill>
              <a:latin typeface="Square721 BT" panose="020B0504020202060204" pitchFamily="34" charset="0"/>
              <a:ea typeface="Meiryo UI" panose="020B0604030504040204" pitchFamily="50" charset="-128"/>
            </a:endParaRPr>
          </a:p>
        </p:txBody>
      </p:sp>
      <p:graphicFrame>
        <p:nvGraphicFramePr>
          <p:cNvPr id="85" name="表 84"/>
          <p:cNvGraphicFramePr>
            <a:graphicFrameLocks noGrp="1"/>
          </p:cNvGraphicFramePr>
          <p:nvPr>
            <p:extLst>
              <p:ext uri="{D42A27DB-BD31-4B8C-83A1-F6EECF244321}">
                <p14:modId xmlns:p14="http://schemas.microsoft.com/office/powerpoint/2010/main" val="1728996020"/>
              </p:ext>
            </p:extLst>
          </p:nvPr>
        </p:nvGraphicFramePr>
        <p:xfrm>
          <a:off x="7618827" y="1832640"/>
          <a:ext cx="4465022" cy="4752000"/>
        </p:xfrm>
        <a:graphic>
          <a:graphicData uri="http://schemas.openxmlformats.org/drawingml/2006/table">
            <a:tbl>
              <a:tblPr firstRow="1" bandRow="1">
                <a:tableStyleId>{5C22544A-7EE6-4342-B048-85BDC9FD1C3A}</a:tableStyleId>
              </a:tblPr>
              <a:tblGrid>
                <a:gridCol w="1260000"/>
                <a:gridCol w="3205022"/>
              </a:tblGrid>
              <a:tr h="648000">
                <a:tc>
                  <a:txBody>
                    <a:bodyPr/>
                    <a:lstStyle/>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通信・通話</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rgbClr val="FF66CC"/>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solidFill>
                  </a:tcPr>
                </a:tc>
                <a:tc>
                  <a:txBody>
                    <a:bodyPr/>
                    <a:lstStyle/>
                    <a:p>
                      <a:pPr algn="l">
                        <a:lnSpc>
                          <a:spcPct val="150000"/>
                        </a:lnSpc>
                        <a:tabLst>
                          <a:tab pos="987425" algn="l"/>
                        </a:tabLst>
                      </a:pPr>
                      <a:endParaRPr kumimoji="1" lang="en-US" altLang="ja-JP" sz="1050" b="0" dirty="0" smtClean="0">
                        <a:ln w="3175">
                          <a:noFill/>
                        </a:ln>
                        <a:solidFill>
                          <a:srgbClr val="00CCFF"/>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FF66CC"/>
                      </a:solidFill>
                      <a:prstDash val="solid"/>
                      <a:round/>
                      <a:headEnd type="none" w="med" len="med"/>
                      <a:tailEnd type="none" w="med" len="med"/>
                    </a:lnR>
                    <a:lnT w="76200" cap="flat" cmpd="sng" algn="ctr">
                      <a:solidFill>
                        <a:srgbClr val="FF66CC"/>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alpha val="25000"/>
                      </a:srgbClr>
                    </a:solidFill>
                  </a:tcPr>
                </a:tc>
              </a:tr>
              <a:tr h="648000">
                <a:tc>
                  <a:txBody>
                    <a:bodyPr/>
                    <a:lstStyle/>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電力</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648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ガス</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alpha val="25000"/>
                      </a:srgbClr>
                    </a:solidFill>
                  </a:tcPr>
                </a:tc>
              </a:tr>
              <a:tr h="648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水道</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648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その他</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alpha val="25000"/>
                      </a:srgbClr>
                    </a:solidFill>
                  </a:tcPr>
                </a:tc>
              </a:tr>
              <a:tr h="15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備考</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66CC"/>
                      </a:solidFill>
                      <a:prstDash val="solid"/>
                      <a:round/>
                      <a:headEnd type="none" w="med" len="med"/>
                      <a:tailEnd type="none" w="med" len="med"/>
                    </a:lnB>
                    <a:solidFill>
                      <a:srgbClr val="FF66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tab pos="2686050" algn="l"/>
                        </a:tabLst>
                        <a:defRPr/>
                      </a:pPr>
                      <a:endParaRPr kumimoji="1" lang="ja-JP" altLang="en-US" sz="1200" b="0" spc="0" dirty="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66CC"/>
                      </a:solidFill>
                      <a:prstDash val="solid"/>
                      <a:round/>
                      <a:headEnd type="none" w="med" len="med"/>
                      <a:tailEnd type="none" w="med" len="med"/>
                    </a:lnB>
                    <a:solidFill>
                      <a:schemeClr val="bg1">
                        <a:lumMod val="95000"/>
                        <a:alpha val="25000"/>
                      </a:schemeClr>
                    </a:solidFill>
                  </a:tcPr>
                </a:tc>
              </a:tr>
            </a:tbl>
          </a:graphicData>
        </a:graphic>
      </p:graphicFrame>
      <p:grpSp>
        <p:nvGrpSpPr>
          <p:cNvPr id="15" name="グループ化 14"/>
          <p:cNvGrpSpPr/>
          <p:nvPr/>
        </p:nvGrpSpPr>
        <p:grpSpPr>
          <a:xfrm>
            <a:off x="2718314" y="1091926"/>
            <a:ext cx="4237622" cy="707886"/>
            <a:chOff x="2718314" y="1091926"/>
            <a:chExt cx="4237622" cy="707886"/>
          </a:xfrm>
        </p:grpSpPr>
        <p:sp>
          <p:nvSpPr>
            <p:cNvPr id="87" name="正方形/長方形 86"/>
            <p:cNvSpPr/>
            <p:nvPr/>
          </p:nvSpPr>
          <p:spPr>
            <a:xfrm>
              <a:off x="2743936" y="1141424"/>
              <a:ext cx="4212000" cy="630938"/>
            </a:xfrm>
            <a:prstGeom prst="rect">
              <a:avLst/>
            </a:prstGeom>
            <a:gradFill flip="none" rotWithShape="1">
              <a:gsLst>
                <a:gs pos="0">
                  <a:schemeClr val="bg1"/>
                </a:gs>
                <a:gs pos="100000">
                  <a:srgbClr val="FF66CC">
                    <a:lumMod val="25000"/>
                    <a:lumOff val="7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341438" algn="l"/>
                </a:tabLst>
              </a:pPr>
              <a:r>
                <a:rPr kumimoji="1" lang="en-US" altLang="ja-JP" sz="32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	</a:t>
              </a:r>
              <a:endParaRPr kumimoji="1" lang="ja-JP" altLang="en-US" sz="32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sp>
          <p:nvSpPr>
            <p:cNvPr id="103" name="正方形/長方形 102"/>
            <p:cNvSpPr/>
            <p:nvPr/>
          </p:nvSpPr>
          <p:spPr>
            <a:xfrm>
              <a:off x="2718314" y="1091926"/>
              <a:ext cx="1401719" cy="707886"/>
            </a:xfrm>
            <a:prstGeom prst="rect">
              <a:avLst/>
            </a:prstGeom>
          </p:spPr>
          <p:txBody>
            <a:bodyPr wrap="square">
              <a:spAutoFit/>
            </a:bodyPr>
            <a:lstStyle/>
            <a:p>
              <a:r>
                <a:rPr lang="ja-JP" altLang="en-US" sz="2000" dirty="0" smtClean="0">
                  <a:ln w="3175">
                    <a:noFill/>
                  </a:ln>
                  <a:solidFill>
                    <a:srgbClr val="FF66CC">
                      <a:alpha val="40000"/>
                    </a:srgbClr>
                  </a:solidFill>
                  <a:latin typeface="HGP明朝E" panose="02020900000000000000" pitchFamily="18" charset="-128"/>
                  <a:ea typeface="HGP明朝E" panose="02020900000000000000" pitchFamily="18" charset="-128"/>
                </a:rPr>
                <a:t>ＳＴＥＰ４</a:t>
              </a:r>
              <a:endParaRPr lang="en-US" altLang="ja-JP" sz="2000" dirty="0" smtClean="0">
                <a:ln w="3175">
                  <a:noFill/>
                </a:ln>
                <a:solidFill>
                  <a:srgbClr val="FF66CC">
                    <a:alpha val="40000"/>
                  </a:srgbClr>
                </a:solidFill>
                <a:latin typeface="HGP明朝E" panose="02020900000000000000" pitchFamily="18" charset="-128"/>
                <a:ea typeface="HGP明朝E" panose="02020900000000000000" pitchFamily="18" charset="-128"/>
              </a:endParaRPr>
            </a:p>
            <a:p>
              <a:r>
                <a:rPr lang="ja-JP" altLang="en-US" sz="2000" dirty="0" smtClean="0">
                  <a:ln w="3175">
                    <a:noFill/>
                  </a:ln>
                  <a:solidFill>
                    <a:srgbClr val="FF66CC">
                      <a:alpha val="40000"/>
                    </a:srgbClr>
                  </a:solidFill>
                  <a:latin typeface="HGP明朝E" panose="02020900000000000000" pitchFamily="18" charset="-128"/>
                  <a:ea typeface="HGP明朝E" panose="02020900000000000000" pitchFamily="18" charset="-128"/>
                </a:rPr>
                <a:t>資金調達</a:t>
              </a:r>
              <a:endParaRPr lang="en-US" altLang="ja-JP" sz="2000" dirty="0">
                <a:ln w="3175">
                  <a:noFill/>
                </a:ln>
                <a:solidFill>
                  <a:srgbClr val="FF66CC">
                    <a:alpha val="40000"/>
                  </a:srgbClr>
                </a:solidFill>
                <a:latin typeface="HGP明朝E" panose="02020900000000000000" pitchFamily="18" charset="-128"/>
                <a:ea typeface="HGP明朝E" panose="02020900000000000000" pitchFamily="18" charset="-128"/>
              </a:endParaRPr>
            </a:p>
          </p:txBody>
        </p:sp>
      </p:grpSp>
      <p:grpSp>
        <p:nvGrpSpPr>
          <p:cNvPr id="106" name="グループ化 105"/>
          <p:cNvGrpSpPr/>
          <p:nvPr/>
        </p:nvGrpSpPr>
        <p:grpSpPr>
          <a:xfrm>
            <a:off x="7522984" y="1090800"/>
            <a:ext cx="4237622" cy="707886"/>
            <a:chOff x="2718314" y="1091926"/>
            <a:chExt cx="4237622" cy="707886"/>
          </a:xfrm>
        </p:grpSpPr>
        <p:sp>
          <p:nvSpPr>
            <p:cNvPr id="108" name="正方形/長方形 107"/>
            <p:cNvSpPr/>
            <p:nvPr/>
          </p:nvSpPr>
          <p:spPr>
            <a:xfrm>
              <a:off x="2743936" y="1141424"/>
              <a:ext cx="4212000" cy="630938"/>
            </a:xfrm>
            <a:prstGeom prst="rect">
              <a:avLst/>
            </a:prstGeom>
            <a:gradFill flip="none" rotWithShape="1">
              <a:gsLst>
                <a:gs pos="0">
                  <a:schemeClr val="bg1"/>
                </a:gs>
                <a:gs pos="100000">
                  <a:srgbClr val="FF66CC">
                    <a:lumMod val="25000"/>
                    <a:lumOff val="7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341438" algn="l"/>
                </a:tabLst>
              </a:pPr>
              <a:r>
                <a:rPr kumimoji="1" lang="en-US" altLang="ja-JP" sz="32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	</a:t>
              </a:r>
              <a:endParaRPr kumimoji="1" lang="ja-JP" altLang="en-US" sz="32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sp>
          <p:nvSpPr>
            <p:cNvPr id="110" name="正方形/長方形 109"/>
            <p:cNvSpPr/>
            <p:nvPr/>
          </p:nvSpPr>
          <p:spPr>
            <a:xfrm>
              <a:off x="2718314" y="1091926"/>
              <a:ext cx="2627876" cy="707886"/>
            </a:xfrm>
            <a:prstGeom prst="rect">
              <a:avLst/>
            </a:prstGeom>
          </p:spPr>
          <p:txBody>
            <a:bodyPr wrap="square">
              <a:spAutoFit/>
            </a:bodyPr>
            <a:lstStyle/>
            <a:p>
              <a:r>
                <a:rPr lang="ja-JP" altLang="en-US" sz="2000" dirty="0" smtClean="0">
                  <a:ln w="3175">
                    <a:noFill/>
                  </a:ln>
                  <a:solidFill>
                    <a:srgbClr val="FF66CC">
                      <a:alpha val="40000"/>
                    </a:srgbClr>
                  </a:solidFill>
                  <a:latin typeface="HGP明朝E" panose="02020900000000000000" pitchFamily="18" charset="-128"/>
                  <a:ea typeface="HGP明朝E" panose="02020900000000000000" pitchFamily="18" charset="-128"/>
                </a:rPr>
                <a:t>ＳＴＥＰ５</a:t>
              </a:r>
              <a:r>
                <a:rPr lang="ja-JP" altLang="en-US" sz="2000" dirty="0">
                  <a:ln w="3175">
                    <a:noFill/>
                  </a:ln>
                  <a:solidFill>
                    <a:srgbClr val="FF66CC">
                      <a:alpha val="40000"/>
                    </a:srgbClr>
                  </a:solidFill>
                  <a:latin typeface="HGP明朝E" panose="02020900000000000000" pitchFamily="18" charset="-128"/>
                  <a:ea typeface="HGP明朝E" panose="02020900000000000000" pitchFamily="18" charset="-128"/>
                </a:rPr>
                <a:t>　</a:t>
              </a:r>
              <a:endParaRPr lang="en-US" altLang="ja-JP" sz="2000" dirty="0" smtClean="0">
                <a:ln w="3175">
                  <a:noFill/>
                </a:ln>
                <a:solidFill>
                  <a:srgbClr val="FF66CC">
                    <a:alpha val="40000"/>
                  </a:srgbClr>
                </a:solidFill>
                <a:latin typeface="HGP明朝E" panose="02020900000000000000" pitchFamily="18" charset="-128"/>
                <a:ea typeface="HGP明朝E" panose="02020900000000000000" pitchFamily="18" charset="-128"/>
              </a:endParaRPr>
            </a:p>
            <a:p>
              <a:r>
                <a:rPr lang="ja-JP" altLang="en-US" sz="2000" dirty="0" smtClean="0">
                  <a:ln w="3175">
                    <a:noFill/>
                  </a:ln>
                  <a:solidFill>
                    <a:srgbClr val="FF66CC">
                      <a:alpha val="40000"/>
                    </a:srgbClr>
                  </a:solidFill>
                  <a:latin typeface="HGP明朝E" panose="02020900000000000000" pitchFamily="18" charset="-128"/>
                  <a:ea typeface="HGP明朝E" panose="02020900000000000000" pitchFamily="18" charset="-128"/>
                </a:rPr>
                <a:t>ライフライン手段・方針</a:t>
              </a:r>
              <a:endParaRPr lang="en-US" altLang="ja-JP" sz="2000" dirty="0" smtClean="0">
                <a:ln w="3175">
                  <a:noFill/>
                </a:ln>
                <a:solidFill>
                  <a:srgbClr val="FF66CC">
                    <a:alpha val="40000"/>
                  </a:srgbClr>
                </a:solidFill>
                <a:latin typeface="HGP明朝E" panose="02020900000000000000" pitchFamily="18" charset="-128"/>
                <a:ea typeface="HGP明朝E" panose="02020900000000000000" pitchFamily="18" charset="-128"/>
              </a:endParaRPr>
            </a:p>
          </p:txBody>
        </p:sp>
      </p:grpSp>
      <p:sp>
        <p:nvSpPr>
          <p:cNvPr id="91" name="正方形/長方形 90"/>
          <p:cNvSpPr/>
          <p:nvPr/>
        </p:nvSpPr>
        <p:spPr>
          <a:xfrm>
            <a:off x="6943688" y="1287976"/>
            <a:ext cx="383517" cy="369332"/>
          </a:xfrm>
          <a:prstGeom prst="rect">
            <a:avLst/>
          </a:prstGeom>
        </p:spPr>
        <p:txBody>
          <a:bodyPr wrap="square">
            <a:spAutoFit/>
          </a:bodyPr>
          <a:lstStyle/>
          <a:p>
            <a:r>
              <a:rPr lang="ja-JP" altLang="en-US" dirty="0" smtClean="0">
                <a:ln w="3175">
                  <a:noFill/>
                </a:ln>
                <a:solidFill>
                  <a:srgbClr val="FF66CC">
                    <a:alpha val="40000"/>
                  </a:srgbClr>
                </a:solidFill>
                <a:latin typeface="HGP明朝E" panose="02020900000000000000" pitchFamily="18" charset="-128"/>
                <a:ea typeface="HGP明朝E" panose="02020900000000000000" pitchFamily="18" charset="-128"/>
              </a:rPr>
              <a:t>▶</a:t>
            </a:r>
            <a:endParaRPr lang="en-US" altLang="ja-JP" dirty="0">
              <a:ln w="3175">
                <a:noFill/>
              </a:ln>
              <a:solidFill>
                <a:srgbClr val="FF66CC">
                  <a:alpha val="40000"/>
                </a:srgbClr>
              </a:solidFill>
              <a:latin typeface="HGP明朝E" panose="02020900000000000000" pitchFamily="18" charset="-128"/>
              <a:ea typeface="HGP明朝E" panose="02020900000000000000" pitchFamily="18" charset="-128"/>
            </a:endParaRPr>
          </a:p>
        </p:txBody>
      </p:sp>
      <p:sp>
        <p:nvSpPr>
          <p:cNvPr id="88" name="テキスト ボックス 87"/>
          <p:cNvSpPr txBox="1"/>
          <p:nvPr/>
        </p:nvSpPr>
        <p:spPr>
          <a:xfrm>
            <a:off x="3889965" y="234404"/>
            <a:ext cx="2309610" cy="338554"/>
          </a:xfrm>
          <a:prstGeom prst="rect">
            <a:avLst/>
          </a:prstGeom>
          <a:noFill/>
        </p:spPr>
        <p:txBody>
          <a:bodyPr wrap="square" rtlCol="0">
            <a:spAutoFit/>
          </a:bodyPr>
          <a:lstStyle/>
          <a:p>
            <a:r>
              <a:rPr kumimoji="1" lang="zh-TW" altLang="en-US" sz="1600" dirty="0" smtClean="0">
                <a:ln w="3175">
                  <a:solidFill>
                    <a:schemeClr val="bg1"/>
                  </a:solidFill>
                </a:ln>
                <a:solidFill>
                  <a:schemeClr val="bg1"/>
                </a:solidFill>
                <a:latin typeface="Meiryo UI" panose="020B0604030504040204" pitchFamily="50" charset="-128"/>
                <a:ea typeface="Meiryo UI" panose="020B0604030504040204" pitchFamily="50" charset="-128"/>
              </a:rPr>
              <a:t>事業継続計画</a:t>
            </a:r>
            <a:endParaRPr kumimoji="1" lang="ja-JP" altLang="en-US" sz="1600" dirty="0">
              <a:ln w="3175">
                <a:solidFill>
                  <a:schemeClr val="bg1"/>
                </a:solidFill>
              </a:ln>
              <a:solidFill>
                <a:schemeClr val="bg1"/>
              </a:solidFill>
              <a:latin typeface="Meiryo UI" panose="020B0604030504040204" pitchFamily="50" charset="-128"/>
              <a:ea typeface="Meiryo UI" panose="020B0604030504040204" pitchFamily="50" charset="-128"/>
            </a:endParaRPr>
          </a:p>
        </p:txBody>
      </p:sp>
      <p:sp>
        <p:nvSpPr>
          <p:cNvPr id="90" name="正方形/長方形 89"/>
          <p:cNvSpPr/>
          <p:nvPr/>
        </p:nvSpPr>
        <p:spPr>
          <a:xfrm>
            <a:off x="11831997" y="6498000"/>
            <a:ext cx="360000" cy="360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latin typeface="Square721 BT" panose="020B0504020202060204" pitchFamily="34" charset="0"/>
              </a:rPr>
              <a:t>00</a:t>
            </a:r>
            <a:endParaRPr kumimoji="1" lang="ja-JP" altLang="en-US" sz="1000" dirty="0">
              <a:latin typeface="Square721 BT" panose="020B0504020202060204" pitchFamily="34" charset="0"/>
            </a:endParaRPr>
          </a:p>
        </p:txBody>
      </p:sp>
      <p:sp>
        <p:nvSpPr>
          <p:cNvPr id="92" name="正方形/長方形 91"/>
          <p:cNvSpPr/>
          <p:nvPr/>
        </p:nvSpPr>
        <p:spPr>
          <a:xfrm>
            <a:off x="25620" y="3263150"/>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latin typeface="Square721 BT" panose="020B0504020202060204" pitchFamily="34" charset="0"/>
                <a:cs typeface="Arial" panose="020B0604020202020204" pitchFamily="34" charset="0"/>
              </a:rPr>
              <a:t>BCP </a:t>
            </a:r>
            <a:r>
              <a:rPr lang="en-US" altLang="ja-JP" sz="1200" dirty="0" smtClean="0">
                <a:latin typeface="Square721 BT" panose="020B0504020202060204" pitchFamily="34" charset="0"/>
                <a:cs typeface="Arial" panose="020B0604020202020204" pitchFamily="34" charset="0"/>
              </a:rPr>
              <a:t>C</a:t>
            </a:r>
            <a:r>
              <a:rPr lang="en-US" altLang="ja-JP" sz="1200" dirty="0">
                <a:latin typeface="Square721 BT" panose="020B0504020202060204" pitchFamily="34" charset="0"/>
                <a:cs typeface="Arial" panose="020B0604020202020204" pitchFamily="34" charset="0"/>
              </a:rPr>
              <a:t>ONTENTS</a:t>
            </a:r>
            <a:endParaRPr kumimoji="1" lang="ja-JP" altLang="en-US" sz="1200" dirty="0">
              <a:latin typeface="Square721 BT" panose="020B0504020202060204" pitchFamily="34" charset="0"/>
              <a:cs typeface="Arial" panose="020B0604020202020204" pitchFamily="34" charset="0"/>
            </a:endParaRPr>
          </a:p>
        </p:txBody>
      </p:sp>
      <p:grpSp>
        <p:nvGrpSpPr>
          <p:cNvPr id="93" name="グループ化 92"/>
          <p:cNvGrpSpPr/>
          <p:nvPr/>
        </p:nvGrpSpPr>
        <p:grpSpPr>
          <a:xfrm>
            <a:off x="0" y="3427177"/>
            <a:ext cx="2251471" cy="3403220"/>
            <a:chOff x="0" y="1053600"/>
            <a:chExt cx="2251471" cy="3403220"/>
          </a:xfrm>
        </p:grpSpPr>
        <p:grpSp>
          <p:nvGrpSpPr>
            <p:cNvPr id="94" name="グループ化 93"/>
            <p:cNvGrpSpPr/>
            <p:nvPr/>
          </p:nvGrpSpPr>
          <p:grpSpPr>
            <a:xfrm>
              <a:off x="0" y="1053600"/>
              <a:ext cx="2251471" cy="523220"/>
              <a:chOff x="-20335" y="1287374"/>
              <a:chExt cx="2251471" cy="523220"/>
            </a:xfrm>
          </p:grpSpPr>
          <p:sp>
            <p:nvSpPr>
              <p:cNvPr id="116" name="正方形/長方形 115"/>
              <p:cNvSpPr/>
              <p:nvPr/>
            </p:nvSpPr>
            <p:spPr>
              <a:xfrm>
                <a:off x="-20335" y="1356157"/>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rgbClr val="595959"/>
                    </a:solidFill>
                    <a:latin typeface="HGP創英角ｺﾞｼｯｸUB" panose="020B0900000000000000" pitchFamily="50" charset="-128"/>
                    <a:ea typeface="HGP創英角ｺﾞｼｯｸUB" panose="020B0900000000000000" pitchFamily="50" charset="-128"/>
                  </a:rPr>
                  <a:t>	</a:t>
                </a:r>
                <a:r>
                  <a:rPr kumimoji="1" lang="ja-JP" altLang="en-US" sz="1200" dirty="0" smtClean="0">
                    <a:solidFill>
                      <a:srgbClr val="595959"/>
                    </a:solidFill>
                    <a:latin typeface="HGP創英角ｺﾞｼｯｸUB" panose="020B0900000000000000" pitchFamily="50" charset="-128"/>
                    <a:ea typeface="HGP創英角ｺﾞｼｯｸUB" panose="020B0900000000000000" pitchFamily="50" charset="-128"/>
                  </a:rPr>
                  <a:t>基本情報</a:t>
                </a:r>
                <a:endParaRPr kumimoji="1" lang="ja-JP" altLang="en-US" sz="1200" dirty="0">
                  <a:solidFill>
                    <a:srgbClr val="595959"/>
                  </a:solidFill>
                  <a:latin typeface="HGP創英角ｺﾞｼｯｸUB" panose="020B0900000000000000" pitchFamily="50" charset="-128"/>
                  <a:ea typeface="HGP創英角ｺﾞｼｯｸUB" panose="020B0900000000000000" pitchFamily="50" charset="-128"/>
                </a:endParaRPr>
              </a:p>
            </p:txBody>
          </p:sp>
          <p:sp>
            <p:nvSpPr>
              <p:cNvPr id="117" name="テキスト ボックス 116"/>
              <p:cNvSpPr txBox="1"/>
              <p:nvPr/>
            </p:nvSpPr>
            <p:spPr>
              <a:xfrm>
                <a:off x="36000" y="1287374"/>
                <a:ext cx="453970" cy="523220"/>
              </a:xfrm>
              <a:prstGeom prst="rect">
                <a:avLst/>
              </a:prstGeom>
              <a:noFill/>
            </p:spPr>
            <p:txBody>
              <a:bodyPr wrap="none" rtlCol="0">
                <a:spAutoFit/>
              </a:bodyPr>
              <a:lstStyle/>
              <a:p>
                <a:r>
                  <a:rPr kumimoji="1" lang="ja-JP" altLang="en-US" sz="2800" dirty="0" smtClean="0">
                    <a:solidFill>
                      <a:srgbClr val="595959"/>
                    </a:solidFill>
                    <a:latin typeface="HGP創英角ｺﾞｼｯｸUB" panose="020B0900000000000000" pitchFamily="50" charset="-128"/>
                    <a:ea typeface="HGP創英角ｺﾞｼｯｸUB" panose="020B0900000000000000" pitchFamily="50" charset="-128"/>
                  </a:rPr>
                  <a:t>１</a:t>
                </a:r>
                <a:endParaRPr kumimoji="1" lang="ja-JP" altLang="en-US" sz="2800" dirty="0">
                  <a:solidFill>
                    <a:srgbClr val="595959"/>
                  </a:solidFill>
                  <a:latin typeface="HGP創英角ｺﾞｼｯｸUB" panose="020B0900000000000000" pitchFamily="50" charset="-128"/>
                  <a:ea typeface="HGP創英角ｺﾞｼｯｸUB" panose="020B0900000000000000" pitchFamily="50" charset="-128"/>
                </a:endParaRPr>
              </a:p>
            </p:txBody>
          </p:sp>
        </p:grpSp>
        <p:sp>
          <p:nvSpPr>
            <p:cNvPr id="95" name="テキスト ボックス 94"/>
            <p:cNvSpPr txBox="1"/>
            <p:nvPr/>
          </p:nvSpPr>
          <p:spPr>
            <a:xfrm>
              <a:off x="114043" y="1485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96" name="正方形/長方形 95"/>
            <p:cNvSpPr/>
            <p:nvPr/>
          </p:nvSpPr>
          <p:spPr>
            <a:xfrm>
              <a:off x="0" y="1698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連絡先</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97" name="テキスト ボックス 96"/>
            <p:cNvSpPr txBox="1"/>
            <p:nvPr/>
          </p:nvSpPr>
          <p:spPr>
            <a:xfrm>
              <a:off x="56335" y="1629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２</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99" name="テキスト ボックス 98"/>
            <p:cNvSpPr txBox="1"/>
            <p:nvPr/>
          </p:nvSpPr>
          <p:spPr>
            <a:xfrm>
              <a:off x="114043" y="2061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00" name="正方形/長方形 99"/>
            <p:cNvSpPr/>
            <p:nvPr/>
          </p:nvSpPr>
          <p:spPr>
            <a:xfrm>
              <a:off x="0" y="2274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会社・従業員</a:t>
              </a:r>
              <a:endParaRPr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1" name="テキスト ボックス 100"/>
            <p:cNvSpPr txBox="1"/>
            <p:nvPr/>
          </p:nvSpPr>
          <p:spPr>
            <a:xfrm>
              <a:off x="56335" y="2205600"/>
              <a:ext cx="453970" cy="523220"/>
            </a:xfrm>
            <a:prstGeom prst="rect">
              <a:avLst/>
            </a:prstGeom>
            <a:noFill/>
          </p:spPr>
          <p:txBody>
            <a:bodyPr wrap="none" rtlCol="0">
              <a:spAutoFit/>
            </a:bodyPr>
            <a:lstStyle/>
            <a:p>
              <a:r>
                <a:rPr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３</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2" name="テキスト ボックス 101"/>
            <p:cNvSpPr txBox="1"/>
            <p:nvPr/>
          </p:nvSpPr>
          <p:spPr>
            <a:xfrm>
              <a:off x="114043" y="2637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04" name="正方形/長方形 103"/>
            <p:cNvSpPr/>
            <p:nvPr/>
          </p:nvSpPr>
          <p:spPr>
            <a:xfrm>
              <a:off x="0" y="2850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顧客・</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取引</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5" name="テキスト ボックス 104"/>
            <p:cNvSpPr txBox="1"/>
            <p:nvPr/>
          </p:nvSpPr>
          <p:spPr>
            <a:xfrm>
              <a:off x="56335" y="2781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４</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9" name="テキスト ボックス 108"/>
            <p:cNvSpPr txBox="1"/>
            <p:nvPr/>
          </p:nvSpPr>
          <p:spPr>
            <a:xfrm>
              <a:off x="114043" y="3213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11" name="正方形/長方形 110"/>
            <p:cNvSpPr/>
            <p:nvPr/>
          </p:nvSpPr>
          <p:spPr>
            <a:xfrm>
              <a:off x="0" y="3426383"/>
              <a:ext cx="2251471" cy="41168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bg1"/>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資源</a:t>
              </a:r>
              <a:r>
                <a:rPr kumimoji="1" lang="ja-JP" altLang="en-US" sz="1200" dirty="0" smtClean="0">
                  <a:solidFill>
                    <a:schemeClr val="bg1"/>
                  </a:solidFill>
                  <a:latin typeface="HGP創英角ｺﾞｼｯｸUB" panose="020B0900000000000000" pitchFamily="50" charset="-128"/>
                  <a:ea typeface="HGP創英角ｺﾞｼｯｸUB" panose="020B0900000000000000" pitchFamily="50" charset="-128"/>
                </a:rPr>
                <a:t>・</a:t>
              </a: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供給</a:t>
              </a:r>
              <a:endParaRPr kumimoji="1" lang="ja-JP" altLang="en-US" sz="12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2" name="テキスト ボックス 111"/>
            <p:cNvSpPr txBox="1"/>
            <p:nvPr/>
          </p:nvSpPr>
          <p:spPr>
            <a:xfrm>
              <a:off x="56335" y="3357600"/>
              <a:ext cx="453970" cy="523220"/>
            </a:xfrm>
            <a:prstGeom prst="rect">
              <a:avLst/>
            </a:prstGeom>
            <a:noFill/>
          </p:spPr>
          <p:txBody>
            <a:bodyPr wrap="none" rtlCol="0">
              <a:spAutoFit/>
            </a:bodyPr>
            <a:lstStyle/>
            <a:p>
              <a:r>
                <a:rPr kumimoji="1" lang="ja-JP" altLang="en-US" sz="2800" dirty="0" smtClean="0">
                  <a:solidFill>
                    <a:schemeClr val="bg1"/>
                  </a:solidFill>
                  <a:latin typeface="HGP創英角ｺﾞｼｯｸUB" panose="020B0900000000000000" pitchFamily="50" charset="-128"/>
                  <a:ea typeface="HGP創英角ｺﾞｼｯｸUB" panose="020B0900000000000000" pitchFamily="50" charset="-128"/>
                </a:rPr>
                <a:t>５</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3" name="テキスト ボックス 112"/>
            <p:cNvSpPr txBox="1"/>
            <p:nvPr/>
          </p:nvSpPr>
          <p:spPr>
            <a:xfrm>
              <a:off x="114043" y="3789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14" name="正方形/長方形 113"/>
            <p:cNvSpPr/>
            <p:nvPr/>
          </p:nvSpPr>
          <p:spPr>
            <a:xfrm>
              <a:off x="0" y="4002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避難・防災</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5" name="テキスト ボックス 114"/>
            <p:cNvSpPr txBox="1"/>
            <p:nvPr/>
          </p:nvSpPr>
          <p:spPr>
            <a:xfrm>
              <a:off x="56335" y="3933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６</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grpSp>
      <p:sp>
        <p:nvSpPr>
          <p:cNvPr id="118" name="正方形/長方形 117"/>
          <p:cNvSpPr/>
          <p:nvPr/>
        </p:nvSpPr>
        <p:spPr>
          <a:xfrm>
            <a:off x="25620" y="28566"/>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latin typeface="Square721 BT" panose="020B0504020202060204" pitchFamily="34" charset="0"/>
                <a:cs typeface="Arial" panose="020B0604020202020204" pitchFamily="34" charset="0"/>
              </a:rPr>
              <a:t>BCP</a:t>
            </a:r>
            <a:r>
              <a:rPr lang="ja-JP" altLang="en-US" sz="1200" dirty="0">
                <a:latin typeface="Square721 BT" panose="020B0504020202060204" pitchFamily="34" charset="0"/>
                <a:cs typeface="Arial" panose="020B0604020202020204" pitchFamily="34" charset="0"/>
              </a:rPr>
              <a:t> </a:t>
            </a:r>
            <a:r>
              <a:rPr lang="en-US" altLang="ja-JP" sz="1200" dirty="0" smtClean="0">
                <a:latin typeface="Square721 BT" panose="020B0504020202060204" pitchFamily="34" charset="0"/>
                <a:cs typeface="Arial" panose="020B0604020202020204" pitchFamily="34" charset="0"/>
              </a:rPr>
              <a:t>DATA</a:t>
            </a:r>
            <a:endParaRPr kumimoji="1" lang="ja-JP" altLang="en-US" sz="1200" dirty="0">
              <a:latin typeface="Square721 BT" panose="020B0504020202060204" pitchFamily="34" charset="0"/>
              <a:cs typeface="Arial" panose="020B0604020202020204" pitchFamily="34" charset="0"/>
            </a:endParaRPr>
          </a:p>
        </p:txBody>
      </p:sp>
      <p:grpSp>
        <p:nvGrpSpPr>
          <p:cNvPr id="119" name="グループ化 118"/>
          <p:cNvGrpSpPr/>
          <p:nvPr/>
        </p:nvGrpSpPr>
        <p:grpSpPr>
          <a:xfrm>
            <a:off x="25620" y="256944"/>
            <a:ext cx="2448000" cy="288000"/>
            <a:chOff x="25620" y="297658"/>
            <a:chExt cx="2448000" cy="288000"/>
          </a:xfrm>
        </p:grpSpPr>
        <p:sp>
          <p:nvSpPr>
            <p:cNvPr id="120" name="角丸四角形 119"/>
            <p:cNvSpPr/>
            <p:nvPr/>
          </p:nvSpPr>
          <p:spPr>
            <a:xfrm>
              <a:off x="25620" y="297658"/>
              <a:ext cx="2448000" cy="288000"/>
            </a:xfrm>
            <a:prstGeom prst="roundRect">
              <a:avLst>
                <a:gd name="adj" fmla="val 0"/>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r>
                <a:rPr lang="ja-JP" altLang="en-US" sz="900" dirty="0" smtClean="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rPr>
                <a:t>年　　　　　月　　　　　日</a:t>
              </a:r>
              <a:endParaRPr kumimoji="1" lang="ja-JP" altLang="en-US" sz="900" dirty="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21" name="角丸四角形 120"/>
            <p:cNvSpPr/>
            <p:nvPr/>
          </p:nvSpPr>
          <p:spPr>
            <a:xfrm>
              <a:off x="58418" y="369658"/>
              <a:ext cx="576000" cy="144000"/>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kumimoji="1" lang="ja-JP" altLang="en-US" sz="900" dirty="0" smtClean="0">
                  <a:ln w="3175">
                    <a:solidFill>
                      <a:schemeClr val="bg1"/>
                    </a:solidFill>
                  </a:ln>
                  <a:latin typeface="Meiryo UI" panose="020B0604030504040204" pitchFamily="50" charset="-128"/>
                  <a:ea typeface="Meiryo UI" panose="020B0604030504040204" pitchFamily="50" charset="-128"/>
                </a:rPr>
                <a:t>改訂日</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grpSp>
        <p:nvGrpSpPr>
          <p:cNvPr id="74" name="グループ化 73"/>
          <p:cNvGrpSpPr/>
          <p:nvPr/>
        </p:nvGrpSpPr>
        <p:grpSpPr>
          <a:xfrm>
            <a:off x="-31844" y="549542"/>
            <a:ext cx="2616547" cy="307777"/>
            <a:chOff x="-31844" y="549542"/>
            <a:chExt cx="2616547" cy="307777"/>
          </a:xfrm>
        </p:grpSpPr>
        <p:sp>
          <p:nvSpPr>
            <p:cNvPr id="75" name="角丸四角形 74"/>
            <p:cNvSpPr/>
            <p:nvPr/>
          </p:nvSpPr>
          <p:spPr>
            <a:xfrm>
              <a:off x="25619" y="581221"/>
              <a:ext cx="2448000" cy="205200"/>
            </a:xfrm>
            <a:prstGeom prst="roundRect">
              <a:avLst>
                <a:gd name="adj" fmla="val 15127"/>
              </a:avLst>
            </a:prstGeom>
            <a:solidFill>
              <a:srgbClr val="FF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6" name="グループ化 75"/>
            <p:cNvGrpSpPr/>
            <p:nvPr/>
          </p:nvGrpSpPr>
          <p:grpSpPr>
            <a:xfrm>
              <a:off x="-31844" y="549542"/>
              <a:ext cx="2616547" cy="307777"/>
              <a:chOff x="-31843" y="549542"/>
              <a:chExt cx="2555100" cy="307777"/>
            </a:xfrm>
          </p:grpSpPr>
          <p:sp>
            <p:nvSpPr>
              <p:cNvPr id="77" name="テキスト ボックス 76"/>
              <p:cNvSpPr txBox="1"/>
              <p:nvPr/>
            </p:nvSpPr>
            <p:spPr>
              <a:xfrm>
                <a:off x="153617" y="584648"/>
                <a:ext cx="2369640" cy="200055"/>
              </a:xfrm>
              <a:prstGeom prst="rect">
                <a:avLst/>
              </a:prstGeom>
              <a:noFill/>
            </p:spPr>
            <p:txBody>
              <a:bodyPr wrap="square" rtlCol="0">
                <a:spAutoFit/>
              </a:bodyPr>
              <a:lstStyle/>
              <a:p>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事業者・</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BCP</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代表・避難所を「スライド</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3</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」からコピーしてください</a:t>
                </a:r>
                <a:endParaRPr kumimoji="1"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endParaRPr>
              </a:p>
            </p:txBody>
          </p:sp>
          <p:sp>
            <p:nvSpPr>
              <p:cNvPr id="78" name="テキスト ボックス 77"/>
              <p:cNvSpPr txBox="1"/>
              <p:nvPr/>
            </p:nvSpPr>
            <p:spPr>
              <a:xfrm>
                <a:off x="-31843" y="549542"/>
                <a:ext cx="344966" cy="307777"/>
              </a:xfrm>
              <a:prstGeom prst="rect">
                <a:avLst/>
              </a:prstGeom>
              <a:noFill/>
            </p:spPr>
            <p:txBody>
              <a:bodyPr wrap="none" rtlCol="0">
                <a:spAutoFit/>
              </a:bodyPr>
              <a:lstStyle/>
              <a:p>
                <a:r>
                  <a:rPr kumimoji="1" lang="ja-JP" altLang="en-US" sz="1400" dirty="0" smtClean="0">
                    <a:solidFill>
                      <a:schemeClr val="bg1"/>
                    </a:solidFill>
                    <a:sym typeface="Wingdings 3" panose="05040102010807070707" pitchFamily="18" charset="2"/>
                  </a:rPr>
                  <a:t></a:t>
                </a:r>
                <a:endParaRPr kumimoji="1" lang="ja-JP" altLang="en-US" sz="1400" dirty="0">
                  <a:solidFill>
                    <a:schemeClr val="bg1"/>
                  </a:solidFill>
                </a:endParaRPr>
              </a:p>
            </p:txBody>
          </p:sp>
        </p:grpSp>
      </p:grpSp>
      <p:grpSp>
        <p:nvGrpSpPr>
          <p:cNvPr id="53" name="グループ化 52"/>
          <p:cNvGrpSpPr/>
          <p:nvPr/>
        </p:nvGrpSpPr>
        <p:grpSpPr>
          <a:xfrm>
            <a:off x="10154026" y="779604"/>
            <a:ext cx="1980000" cy="327403"/>
            <a:chOff x="10117388" y="743229"/>
            <a:chExt cx="1980000" cy="327403"/>
          </a:xfrm>
        </p:grpSpPr>
        <p:sp>
          <p:nvSpPr>
            <p:cNvPr id="54" name="正方形/長方形 53"/>
            <p:cNvSpPr/>
            <p:nvPr/>
          </p:nvSpPr>
          <p:spPr>
            <a:xfrm>
              <a:off x="10117388" y="743229"/>
              <a:ext cx="1980000" cy="324000"/>
            </a:xfrm>
            <a:prstGeom prst="rect">
              <a:avLst/>
            </a:prstGeom>
            <a:solidFill>
              <a:schemeClr val="bg1">
                <a:alpha val="20000"/>
              </a:schemeClr>
            </a:solidFill>
            <a:ln w="28575">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ホームベース 54"/>
            <p:cNvSpPr/>
            <p:nvPr/>
          </p:nvSpPr>
          <p:spPr>
            <a:xfrm>
              <a:off x="10117388" y="746632"/>
              <a:ext cx="900000" cy="324000"/>
            </a:xfrm>
            <a:prstGeom prst="homePlate">
              <a:avLst>
                <a:gd name="adj" fmla="val 23438"/>
              </a:avLst>
            </a:prstGeom>
            <a:solidFill>
              <a:srgbClr val="FF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拠点</a:t>
              </a:r>
              <a:r>
                <a:rPr lang="ja-JP" altLang="en-US" sz="1200" dirty="0" smtClean="0">
                  <a:solidFill>
                    <a:schemeClr val="bg1"/>
                  </a:solidFill>
                  <a:latin typeface="HGP創英角ｺﾞｼｯｸUB" panose="020B0900000000000000" pitchFamily="50" charset="-128"/>
                  <a:ea typeface="HGP創英角ｺﾞｼｯｸUB" panose="020B0900000000000000" pitchFamily="50" charset="-128"/>
                </a:rPr>
                <a:t>Ｎｏ</a:t>
              </a:r>
              <a:endParaRPr kumimoji="1" lang="ja-JP" altLang="en-US" sz="1200" dirty="0">
                <a:solidFill>
                  <a:schemeClr val="bg1"/>
                </a:solidFill>
                <a:latin typeface="HGP創英角ｺﾞｼｯｸUB" panose="020B0900000000000000" pitchFamily="50" charset="-128"/>
                <a:ea typeface="HGP創英角ｺﾞｼｯｸUB" panose="020B0900000000000000" pitchFamily="50" charset="-128"/>
              </a:endParaRPr>
            </a:p>
          </p:txBody>
        </p:sp>
      </p:grpSp>
    </p:spTree>
    <p:extLst>
      <p:ext uri="{BB962C8B-B14F-4D97-AF65-F5344CB8AC3E}">
        <p14:creationId xmlns:p14="http://schemas.microsoft.com/office/powerpoint/2010/main" val="9028163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p:cNvGrpSpPr/>
          <p:nvPr/>
        </p:nvGrpSpPr>
        <p:grpSpPr>
          <a:xfrm>
            <a:off x="2537447" y="-57699"/>
            <a:ext cx="9693742" cy="876879"/>
            <a:chOff x="2521408" y="-21553"/>
            <a:chExt cx="9672475" cy="876879"/>
          </a:xfrm>
        </p:grpSpPr>
        <p:sp>
          <p:nvSpPr>
            <p:cNvPr id="2" name="ホームベース 1"/>
            <p:cNvSpPr/>
            <p:nvPr/>
          </p:nvSpPr>
          <p:spPr>
            <a:xfrm>
              <a:off x="2521408" y="104548"/>
              <a:ext cx="4842000" cy="648000"/>
            </a:xfrm>
            <a:prstGeom prst="homePlate">
              <a:avLst/>
            </a:prstGeom>
            <a:solidFill>
              <a:schemeClr val="accent5"/>
            </a:solidFill>
            <a:ln w="63500">
              <a:gradFill flip="none" rotWithShape="1">
                <a:gsLst>
                  <a:gs pos="70000">
                    <a:schemeClr val="bg1">
                      <a:lumMod val="75000"/>
                    </a:schemeClr>
                  </a:gs>
                  <a:gs pos="40000">
                    <a:schemeClr val="bg1"/>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2521408" y="24329"/>
              <a:ext cx="1176381" cy="830997"/>
            </a:xfrm>
            <a:prstGeom prst="rect">
              <a:avLst/>
            </a:prstGeom>
            <a:noFill/>
          </p:spPr>
          <p:txBody>
            <a:bodyPr wrap="none" rtlCol="0">
              <a:spAutoFit/>
            </a:bodyPr>
            <a:lstStyle/>
            <a:p>
              <a:r>
                <a:rPr kumimoji="1" lang="en-US" altLang="ja-JP" sz="4800" b="1" dirty="0" smtClean="0">
                  <a:solidFill>
                    <a:schemeClr val="bg1"/>
                  </a:solidFill>
                  <a:latin typeface="Arial" panose="020B0604020202020204" pitchFamily="34" charset="0"/>
                  <a:cs typeface="Arial" panose="020B0604020202020204" pitchFamily="34" charset="0"/>
                </a:rPr>
                <a:t>BCP</a:t>
              </a:r>
              <a:endParaRPr kumimoji="1" lang="ja-JP" altLang="en-US" sz="4800" b="1" dirty="0">
                <a:solidFill>
                  <a:schemeClr val="bg1"/>
                </a:solidFill>
                <a:latin typeface="Arial" panose="020B0604020202020204" pitchFamily="34" charset="0"/>
                <a:cs typeface="Arial" panose="020B0604020202020204" pitchFamily="34" charset="0"/>
              </a:endParaRPr>
            </a:p>
          </p:txBody>
        </p:sp>
        <p:sp>
          <p:nvSpPr>
            <p:cNvPr id="16" name="ホームベース 15"/>
            <p:cNvSpPr/>
            <p:nvPr/>
          </p:nvSpPr>
          <p:spPr>
            <a:xfrm flipH="1">
              <a:off x="7351883" y="104548"/>
              <a:ext cx="4842000" cy="648000"/>
            </a:xfrm>
            <a:prstGeom prst="homePlate">
              <a:avLst/>
            </a:prstGeom>
            <a:solidFill>
              <a:schemeClr val="tx1">
                <a:lumMod val="75000"/>
                <a:lumOff val="25000"/>
              </a:schemeClr>
            </a:solidFill>
            <a:ln w="63500">
              <a:gradFill flip="none" rotWithShape="1">
                <a:gsLst>
                  <a:gs pos="40000">
                    <a:schemeClr val="accent1">
                      <a:lumMod val="5000"/>
                      <a:lumOff val="95000"/>
                    </a:schemeClr>
                  </a:gs>
                  <a:gs pos="70000">
                    <a:schemeClr val="bg1">
                      <a:lumMod val="75000"/>
                    </a:scheme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9101048" y="121818"/>
              <a:ext cx="2492694" cy="584775"/>
            </a:xfrm>
            <a:prstGeom prst="rect">
              <a:avLst/>
            </a:prstGeom>
            <a:noFill/>
          </p:spPr>
          <p:txBody>
            <a:bodyPr wrap="square" rtlCol="0">
              <a:spAutoFit/>
            </a:bodyPr>
            <a:lstStyle/>
            <a:p>
              <a:pPr algn="r"/>
              <a:r>
                <a:rPr lang="ja-JP" altLang="en-US" sz="3200" dirty="0" smtClean="0">
                  <a:solidFill>
                    <a:schemeClr val="bg1"/>
                  </a:solidFill>
                  <a:latin typeface="HGP創英角ｺﾞｼｯｸUB" panose="020B0900000000000000" pitchFamily="50" charset="-128"/>
                  <a:ea typeface="HGP創英角ｺﾞｼｯｸUB" panose="020B0900000000000000" pitchFamily="50" charset="-128"/>
                </a:rPr>
                <a:t>資源・供給</a:t>
              </a:r>
              <a:endPar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67" name="テキスト ボックス 66"/>
            <p:cNvSpPr txBox="1"/>
            <p:nvPr/>
          </p:nvSpPr>
          <p:spPr>
            <a:xfrm>
              <a:off x="11510535" y="-21553"/>
              <a:ext cx="669890" cy="830997"/>
            </a:xfrm>
            <a:prstGeom prst="rect">
              <a:avLst/>
            </a:prstGeom>
            <a:noFill/>
          </p:spPr>
          <p:txBody>
            <a:bodyPr wrap="square" rtlCol="0">
              <a:spAutoFit/>
            </a:bodyPr>
            <a:lstStyle/>
            <a:p>
              <a:pPr algn="ctr"/>
              <a:r>
                <a:rPr lang="ja-JP" altLang="en-US" sz="4800" dirty="0">
                  <a:solidFill>
                    <a:schemeClr val="bg1"/>
                  </a:solidFill>
                  <a:latin typeface="HGP創英角ｺﾞｼｯｸUB" panose="020B0900000000000000" pitchFamily="50" charset="-128"/>
                  <a:ea typeface="HGP創英角ｺﾞｼｯｸUB" panose="020B0900000000000000" pitchFamily="50" charset="-128"/>
                </a:rPr>
                <a:t>５</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6" name="正方形/長方形 5"/>
          <p:cNvSpPr/>
          <p:nvPr/>
        </p:nvSpPr>
        <p:spPr>
          <a:xfrm>
            <a:off x="0" y="-21552"/>
            <a:ext cx="2551888" cy="6879552"/>
          </a:xfrm>
          <a:prstGeom prst="rect">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 name="直線コネクタ 97"/>
          <p:cNvCxnSpPr/>
          <p:nvPr/>
        </p:nvCxnSpPr>
        <p:spPr>
          <a:xfrm>
            <a:off x="2551888" y="-44999"/>
            <a:ext cx="0" cy="6902999"/>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85" name="テキスト ボックス 284"/>
          <p:cNvSpPr txBox="1"/>
          <p:nvPr/>
        </p:nvSpPr>
        <p:spPr>
          <a:xfrm>
            <a:off x="7941037" y="249792"/>
            <a:ext cx="1774464" cy="307777"/>
          </a:xfrm>
          <a:prstGeom prst="rect">
            <a:avLst/>
          </a:prstGeom>
          <a:noFill/>
        </p:spPr>
        <p:txBody>
          <a:bodyPr wrap="square" rtlCol="0">
            <a:spAutoFit/>
          </a:bodyPr>
          <a:lstStyle/>
          <a:p>
            <a:pPr algn="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ボトルネック</a:t>
            </a:r>
            <a:endParaRPr lang="en-US" altLang="ja-JP" sz="1400" dirty="0" smtClean="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86" name="角丸四角形 85"/>
          <p:cNvSpPr/>
          <p:nvPr/>
        </p:nvSpPr>
        <p:spPr>
          <a:xfrm>
            <a:off x="2792324" y="784913"/>
            <a:ext cx="2340000" cy="288000"/>
          </a:xfrm>
          <a:prstGeom prst="roundRect">
            <a:avLst>
              <a:gd name="adj" fmla="val 50000"/>
            </a:avLst>
          </a:prstGeom>
          <a:gradFill flip="none" rotWithShape="1">
            <a:gsLst>
              <a:gs pos="0">
                <a:schemeClr val="tx1">
                  <a:lumMod val="50000"/>
                  <a:lumOff val="50000"/>
                </a:schemeClr>
              </a:gs>
              <a:gs pos="75000">
                <a:schemeClr val="tx1">
                  <a:lumMod val="75000"/>
                  <a:lumOff val="25000"/>
                </a:schemeClr>
              </a:gs>
            </a:gsLst>
            <a:lin ang="16200000" scaled="1"/>
            <a:tileRect/>
          </a:gradFill>
          <a:ln w="25400">
            <a:gradFill flip="none" rotWithShape="1">
              <a:gsLst>
                <a:gs pos="40000">
                  <a:schemeClr val="bg1">
                    <a:lumMod val="65000"/>
                  </a:schemeClr>
                </a:gs>
                <a:gs pos="60000">
                  <a:schemeClr val="tx1">
                    <a:lumMod val="65000"/>
                    <a:lumOff val="35000"/>
                  </a:schemeClr>
                </a:gs>
              </a:gsLst>
              <a:lin ang="2400000" scaled="0"/>
              <a:tileRect/>
            </a:gradFill>
          </a:ln>
          <a:effectLst>
            <a:glow rad="38100">
              <a:srgbClr val="33CCCC"/>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i="1" dirty="0" smtClean="0">
                <a:gradFill flip="none" rotWithShape="1">
                  <a:gsLst>
                    <a:gs pos="0">
                      <a:srgbClr val="33CCCC">
                        <a:lumMod val="40000"/>
                        <a:lumOff val="60000"/>
                      </a:srgbClr>
                    </a:gs>
                    <a:gs pos="80000">
                      <a:srgbClr val="33CCCC"/>
                    </a:gs>
                  </a:gsLst>
                  <a:lin ang="16200000" scaled="1"/>
                  <a:tileRect/>
                </a:gradFill>
                <a:latin typeface="チェックポイント★リベンジ" panose="02000600000000000000" pitchFamily="2" charset="-128"/>
                <a:ea typeface="チェックポイント★リベンジ" panose="02000600000000000000" pitchFamily="2" charset="-128"/>
              </a:rPr>
              <a:t>ボトルネックデータ</a:t>
            </a:r>
            <a:endParaRPr lang="ja-JP" altLang="en-US" sz="1600" i="1" dirty="0">
              <a:gradFill flip="none" rotWithShape="1">
                <a:gsLst>
                  <a:gs pos="0">
                    <a:srgbClr val="33CCCC">
                      <a:lumMod val="40000"/>
                      <a:lumOff val="60000"/>
                    </a:srgbClr>
                  </a:gs>
                  <a:gs pos="80000">
                    <a:srgbClr val="33CCCC"/>
                  </a:gs>
                </a:gsLst>
                <a:lin ang="16200000" scaled="1"/>
                <a:tileRect/>
              </a:gradFill>
              <a:latin typeface="チェックポイント★リベンジ" panose="02000600000000000000" pitchFamily="2" charset="-128"/>
              <a:ea typeface="チェックポイント★リベンジ" panose="02000600000000000000" pitchFamily="2" charset="-128"/>
            </a:endParaRPr>
          </a:p>
        </p:txBody>
      </p:sp>
      <p:graphicFrame>
        <p:nvGraphicFramePr>
          <p:cNvPr id="89" name="表 88"/>
          <p:cNvGraphicFramePr>
            <a:graphicFrameLocks noGrp="1"/>
          </p:cNvGraphicFramePr>
          <p:nvPr>
            <p:extLst>
              <p:ext uri="{D42A27DB-BD31-4B8C-83A1-F6EECF244321}">
                <p14:modId xmlns:p14="http://schemas.microsoft.com/office/powerpoint/2010/main" val="1417614971"/>
              </p:ext>
            </p:extLst>
          </p:nvPr>
        </p:nvGraphicFramePr>
        <p:xfrm>
          <a:off x="2796584" y="1833455"/>
          <a:ext cx="4428000" cy="4896000"/>
        </p:xfrm>
        <a:graphic>
          <a:graphicData uri="http://schemas.openxmlformats.org/drawingml/2006/table">
            <a:tbl>
              <a:tblPr firstRow="1" bandRow="1">
                <a:tableStyleId>{5C22544A-7EE6-4342-B048-85BDC9FD1C3A}</a:tableStyleId>
              </a:tblPr>
              <a:tblGrid>
                <a:gridCol w="1152000"/>
                <a:gridCol w="756000"/>
                <a:gridCol w="2520000"/>
              </a:tblGrid>
              <a:tr h="432000">
                <a:tc>
                  <a:txBody>
                    <a:bodyPr/>
                    <a:lstStyle/>
                    <a:p>
                      <a:pPr algn="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使用する業務</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CC"/>
                      </a:solid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rgbClr val="33CCCC"/>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solidFill>
                  </a:tcPr>
                </a:tc>
                <a:tc gridSpan="2">
                  <a:txBody>
                    <a:bodyPr/>
                    <a:lstStyle/>
                    <a:p>
                      <a:pPr algn="l">
                        <a:lnSpc>
                          <a:spcPct val="150000"/>
                        </a:lnSpc>
                        <a:tabLst>
                          <a:tab pos="987425" algn="l"/>
                        </a:tabLst>
                      </a:pPr>
                      <a:endParaRPr kumimoji="1" lang="en-US" altLang="ja-JP" sz="1050" b="0" dirty="0" smtClean="0">
                        <a:ln w="3175">
                          <a:noFill/>
                        </a:ln>
                        <a:solidFill>
                          <a:srgbClr val="00CCFF"/>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33CCCC"/>
                      </a:solidFill>
                      <a:prstDash val="solid"/>
                      <a:round/>
                      <a:headEnd type="none" w="med" len="med"/>
                      <a:tailEnd type="none" w="med" len="med"/>
                    </a:lnR>
                    <a:lnT w="76200" cap="flat" cmpd="sng" algn="ctr">
                      <a:solidFill>
                        <a:srgbClr val="33CCCC"/>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alpha val="25000"/>
                      </a:srgbClr>
                    </a:solidFill>
                  </a:tcPr>
                </a:tc>
                <a:tc hMerge="1">
                  <a:txBody>
                    <a:bodyPr/>
                    <a:lstStyle/>
                    <a:p>
                      <a:pPr algn="l">
                        <a:lnSpc>
                          <a:spcPct val="150000"/>
                        </a:lnSpc>
                        <a:tabLst>
                          <a:tab pos="987425" algn="l"/>
                        </a:tabLst>
                      </a:pPr>
                      <a:endParaRPr kumimoji="1" lang="en-US" altLang="ja-JP" sz="1050" b="0" dirty="0" smtClean="0">
                        <a:ln w="3175">
                          <a:noFill/>
                        </a:ln>
                        <a:solidFill>
                          <a:srgbClr val="00CCFF"/>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00CCFF"/>
                      </a:solidFill>
                      <a:prstDash val="solid"/>
                      <a:round/>
                      <a:headEnd type="none" w="med" len="med"/>
                      <a:tailEnd type="none" w="med" len="med"/>
                    </a:lnR>
                    <a:lnT w="76200" cap="flat" cmpd="sng" algn="ctr">
                      <a:solidFill>
                        <a:srgbClr val="00CC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CCFF">
                        <a:alpha val="25000"/>
                      </a:srgbClr>
                    </a:solidFill>
                  </a:tcPr>
                </a:tc>
              </a:tr>
              <a:tr h="432000">
                <a:tc>
                  <a:txBody>
                    <a:bodyPr/>
                    <a:lstStyle/>
                    <a:p>
                      <a:pPr algn="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業務責任者</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C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solidFill>
                  </a:tcPr>
                </a:tc>
                <a:tc gridSpan="2">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33CC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c hMerge="1">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00CC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432000">
                <a:tc rowSpan="4">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当該資源</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C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品名</a:t>
                      </a:r>
                      <a:endParaRPr kumimoji="1" lang="ja-JP" altLang="en-US" sz="1050" b="0" spc="0" dirty="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33CC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3CCCC">
                          <a:alpha val="25098"/>
                        </a:srgbClr>
                      </a:solidFill>
                      <a:prstDash val="solid"/>
                      <a:round/>
                      <a:headEnd type="none" w="med" len="med"/>
                      <a:tailEnd type="none" w="med" len="med"/>
                    </a:lnB>
                    <a:solidFill>
                      <a:srgbClr val="33CCCC">
                        <a:alpha val="25000"/>
                      </a:srgbClr>
                    </a:solidFill>
                  </a:tcPr>
                </a:tc>
              </a:tr>
              <a:tr h="432000">
                <a:tc v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CC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供給者</a:t>
                      </a:r>
                      <a:endParaRPr kumimoji="1" lang="ja-JP" altLang="en-US" sz="1050" b="0" spc="0" dirty="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33CCCC"/>
                      </a:solidFill>
                      <a:prstDash val="solid"/>
                      <a:round/>
                      <a:headEnd type="none" w="med" len="med"/>
                      <a:tailEnd type="none" w="med" len="med"/>
                    </a:lnR>
                    <a:lnT w="12700" cap="flat" cmpd="sng" algn="ctr">
                      <a:solidFill>
                        <a:srgbClr val="33CCCC">
                          <a:alpha val="25098"/>
                        </a:srgbClr>
                      </a:solidFill>
                      <a:prstDash val="solid"/>
                      <a:round/>
                      <a:headEnd type="none" w="med" len="med"/>
                      <a:tailEnd type="none" w="med" len="med"/>
                    </a:lnT>
                    <a:lnB w="12700" cap="flat" cmpd="sng" algn="ctr">
                      <a:solidFill>
                        <a:srgbClr val="33CCCC">
                          <a:alpha val="25098"/>
                        </a:srgbClr>
                      </a:solidFill>
                      <a:prstDash val="solid"/>
                      <a:round/>
                      <a:headEnd type="none" w="med" len="med"/>
                      <a:tailEnd type="none" w="med" len="med"/>
                    </a:lnB>
                    <a:solidFill>
                      <a:schemeClr val="bg1">
                        <a:lumMod val="95000"/>
                        <a:alpha val="25000"/>
                      </a:schemeClr>
                    </a:solidFill>
                  </a:tcPr>
                </a:tc>
              </a:tr>
              <a:tr h="432000">
                <a:tc v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CC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noFill/>
                          </a:ln>
                          <a:solidFill>
                            <a:schemeClr val="bg1"/>
                          </a:solidFill>
                          <a:latin typeface="HGP創英角ｺﾞｼｯｸUB" panose="020B0900000000000000" pitchFamily="50" charset="-128"/>
                          <a:ea typeface="HGP創英角ｺﾞｼｯｸUB" panose="020B0900000000000000" pitchFamily="50" charset="-128"/>
                        </a:rPr>
                        <a:t>設置場所</a:t>
                      </a:r>
                      <a:endParaRPr kumimoji="1" lang="ja-JP" altLang="en-US" sz="1050" b="0" spc="0" dirty="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33CCCC"/>
                      </a:solidFill>
                      <a:prstDash val="solid"/>
                      <a:round/>
                      <a:headEnd type="none" w="med" len="med"/>
                      <a:tailEnd type="none" w="med" len="med"/>
                    </a:lnR>
                    <a:lnT w="12700" cap="flat" cmpd="sng" algn="ctr">
                      <a:solidFill>
                        <a:srgbClr val="33CCCC">
                          <a:alpha val="25098"/>
                        </a:srgbClr>
                      </a:solidFill>
                      <a:prstDash val="solid"/>
                      <a:round/>
                      <a:headEnd type="none" w="med" len="med"/>
                      <a:tailEnd type="none" w="med" len="med"/>
                    </a:lnT>
                    <a:lnB w="12700" cap="flat" cmpd="sng" algn="ctr">
                      <a:solidFill>
                        <a:srgbClr val="33CCCC">
                          <a:alpha val="24706"/>
                        </a:srgbClr>
                      </a:solidFill>
                      <a:prstDash val="solid"/>
                      <a:round/>
                      <a:headEnd type="none" w="med" len="med"/>
                      <a:tailEnd type="none" w="med" len="med"/>
                    </a:lnB>
                    <a:solidFill>
                      <a:srgbClr val="33CCCC">
                        <a:alpha val="25000"/>
                      </a:srgbClr>
                    </a:solidFill>
                  </a:tcPr>
                </a:tc>
              </a:tr>
              <a:tr h="432000">
                <a:tc v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C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使用状況</a:t>
                      </a:r>
                      <a:endParaRPr kumimoji="1" lang="ja-JP" altLang="en-US" sz="1050" b="0" spc="0" dirty="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rgbClr val="33CCCC"/>
                          </a:solidFill>
                          <a:latin typeface="HGP創英角ｺﾞｼｯｸUB" panose="020B0900000000000000" pitchFamily="50" charset="-128"/>
                          <a:ea typeface="HGP創英角ｺﾞｼｯｸUB" panose="020B0900000000000000" pitchFamily="50" charset="-128"/>
                        </a:rPr>
                        <a:t>□ 使用中　　　　□</a:t>
                      </a:r>
                      <a:r>
                        <a:rPr kumimoji="1" lang="ja-JP" altLang="en-US" sz="1200" b="0" spc="0" baseline="0" dirty="0" smtClean="0">
                          <a:ln w="3175">
                            <a:noFill/>
                          </a:ln>
                          <a:solidFill>
                            <a:srgbClr val="33CCCC"/>
                          </a:solidFill>
                          <a:latin typeface="HGP創英角ｺﾞｼｯｸUB" panose="020B0900000000000000" pitchFamily="50" charset="-128"/>
                          <a:ea typeface="HGP創英角ｺﾞｼｯｸUB" panose="020B0900000000000000" pitchFamily="50" charset="-128"/>
                        </a:rPr>
                        <a:t> 購入予定</a:t>
                      </a:r>
                      <a:endParaRPr kumimoji="1" lang="ja-JP" altLang="en-US" sz="1200" b="0" spc="0" dirty="0">
                        <a:ln w="3175">
                          <a:noFill/>
                        </a:ln>
                        <a:solidFill>
                          <a:srgbClr val="33CCCC"/>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33CCCC"/>
                      </a:solidFill>
                      <a:prstDash val="solid"/>
                      <a:round/>
                      <a:headEnd type="none" w="med" len="med"/>
                      <a:tailEnd type="none" w="med" len="med"/>
                    </a:lnR>
                    <a:lnT w="12700" cap="flat" cmpd="sng" algn="ctr">
                      <a:solidFill>
                        <a:srgbClr val="33CCCC">
                          <a:alpha val="24706"/>
                        </a:srgb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43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事業継続時の</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想定設置場所</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CC"/>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tab pos="2686050" algn="l"/>
                        </a:tabLst>
                        <a:defRPr/>
                      </a:pPr>
                      <a:endParaRPr kumimoji="1" lang="ja-JP" altLang="en-US" sz="1200" b="0" spc="0" dirty="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33CC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alpha val="25000"/>
                      </a:srgb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tab pos="2686050" algn="l"/>
                        </a:tabLst>
                        <a:defRPr/>
                      </a:pPr>
                      <a:endParaRPr kumimoji="1" lang="ja-JP" altLang="en-US" sz="1400" b="0" spc="0" dirty="0">
                        <a:ln w="3175">
                          <a:solidFill>
                            <a:schemeClr val="tx1">
                              <a:lumMod val="75000"/>
                              <a:lumOff val="25000"/>
                            </a:schemeClr>
                          </a:solid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00CCFF"/>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00CCFF"/>
                      </a:solidFill>
                      <a:prstDash val="solid"/>
                      <a:round/>
                      <a:headEnd type="none" w="med" len="med"/>
                      <a:tailEnd type="none" w="med" len="med"/>
                    </a:lnB>
                    <a:solidFill>
                      <a:srgbClr val="00CCFF">
                        <a:alpha val="25000"/>
                      </a:srgbClr>
                    </a:solidFill>
                  </a:tcPr>
                </a:tc>
              </a:tr>
              <a:tr h="43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交換・設置に</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要する時間</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CC"/>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tab pos="2686050" algn="l"/>
                        </a:tabLst>
                        <a:defRPr/>
                      </a:pPr>
                      <a:endParaRPr kumimoji="1" lang="ja-JP" altLang="en-US" sz="1200" b="0" spc="0" dirty="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33CC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c hMerge="1">
                  <a:txBody>
                    <a:bodyPr/>
                    <a:lstStyle/>
                    <a:p>
                      <a:endParaRPr kumimoji="1" lang="ja-JP" altLang="en-US"/>
                    </a:p>
                  </a:txBody>
                  <a:tcPr/>
                </a:tc>
              </a:tr>
              <a:tr h="14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備考</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CC"/>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33CCCC"/>
                      </a:solidFill>
                      <a:prstDash val="solid"/>
                      <a:round/>
                      <a:headEnd type="none" w="med" len="med"/>
                      <a:tailEnd type="none" w="med" len="med"/>
                    </a:lnB>
                    <a:solidFill>
                      <a:srgbClr val="33CCCC"/>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tab pos="2686050" algn="l"/>
                        </a:tabLst>
                        <a:defRPr/>
                      </a:pPr>
                      <a:endParaRPr kumimoji="1" lang="ja-JP" altLang="en-US" sz="1200" b="0" spc="0" dirty="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33CCCC"/>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33CCCC"/>
                      </a:solidFill>
                      <a:prstDash val="solid"/>
                      <a:round/>
                      <a:headEnd type="none" w="med" len="med"/>
                      <a:tailEnd type="none" w="med" len="med"/>
                    </a:lnB>
                    <a:solidFill>
                      <a:srgbClr val="33CCCC">
                        <a:alpha val="25000"/>
                      </a:srgbClr>
                    </a:solidFill>
                  </a:tcPr>
                </a:tc>
                <a:tc hMerge="1">
                  <a:txBody>
                    <a:bodyPr/>
                    <a:lstStyle/>
                    <a:p>
                      <a:endParaRPr kumimoji="1" lang="ja-JP" altLang="en-US"/>
                    </a:p>
                  </a:txBody>
                  <a:tcPr/>
                </a:tc>
              </a:tr>
            </a:tbl>
          </a:graphicData>
        </a:graphic>
      </p:graphicFrame>
      <p:sp>
        <p:nvSpPr>
          <p:cNvPr id="87" name="正方形/長方形 86"/>
          <p:cNvSpPr/>
          <p:nvPr/>
        </p:nvSpPr>
        <p:spPr>
          <a:xfrm>
            <a:off x="2743935" y="1141424"/>
            <a:ext cx="4516649" cy="630938"/>
          </a:xfrm>
          <a:prstGeom prst="rect">
            <a:avLst/>
          </a:prstGeom>
          <a:gradFill flip="none" rotWithShape="1">
            <a:gsLst>
              <a:gs pos="0">
                <a:schemeClr val="bg1"/>
              </a:gs>
              <a:gs pos="100000">
                <a:srgbClr val="33CCCC">
                  <a:lumMod val="25000"/>
                  <a:lumOff val="7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341438" algn="l"/>
              </a:tabLst>
            </a:pPr>
            <a:r>
              <a:rPr kumimoji="1" lang="en-US" altLang="ja-JP" sz="32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	</a:t>
            </a:r>
            <a:endParaRPr kumimoji="1" lang="ja-JP" altLang="en-US" sz="32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sp>
        <p:nvSpPr>
          <p:cNvPr id="91" name="ホームベース 90"/>
          <p:cNvSpPr/>
          <p:nvPr/>
        </p:nvSpPr>
        <p:spPr>
          <a:xfrm>
            <a:off x="4460316" y="1269274"/>
            <a:ext cx="900000" cy="426209"/>
          </a:xfrm>
          <a:prstGeom prst="homePlate">
            <a:avLst>
              <a:gd name="adj" fmla="val 23438"/>
            </a:avLst>
          </a:prstGeom>
          <a:solidFill>
            <a:srgbClr val="33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資源</a:t>
            </a: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名</a:t>
            </a:r>
            <a:endParaRPr kumimoji="1"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92" name="正方形/長方形 91"/>
          <p:cNvSpPr/>
          <p:nvPr/>
        </p:nvSpPr>
        <p:spPr>
          <a:xfrm>
            <a:off x="3602324" y="1272128"/>
            <a:ext cx="810000" cy="423980"/>
          </a:xfrm>
          <a:prstGeom prst="rect">
            <a:avLst/>
          </a:prstGeom>
          <a:solidFill>
            <a:srgbClr val="33CCCC">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ホームベース 93"/>
          <p:cNvSpPr/>
          <p:nvPr/>
        </p:nvSpPr>
        <p:spPr>
          <a:xfrm>
            <a:off x="2815272" y="1269274"/>
            <a:ext cx="900000" cy="426209"/>
          </a:xfrm>
          <a:prstGeom prst="homePlate">
            <a:avLst>
              <a:gd name="adj" fmla="val 23438"/>
            </a:avLst>
          </a:prstGeom>
          <a:solidFill>
            <a:srgbClr val="33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資源</a:t>
            </a: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Ｎｏ</a:t>
            </a:r>
            <a:endParaRPr kumimoji="1"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00" name="正方形/長方形 99"/>
          <p:cNvSpPr/>
          <p:nvPr/>
        </p:nvSpPr>
        <p:spPr>
          <a:xfrm>
            <a:off x="5157368" y="1273828"/>
            <a:ext cx="2023720" cy="423980"/>
          </a:xfrm>
          <a:prstGeom prst="rect">
            <a:avLst/>
          </a:prstGeom>
          <a:solidFill>
            <a:srgbClr val="33CCCC">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7" name="正方形/長方形 106"/>
          <p:cNvSpPr/>
          <p:nvPr/>
        </p:nvSpPr>
        <p:spPr>
          <a:xfrm>
            <a:off x="5132324" y="885600"/>
            <a:ext cx="6915928" cy="253916"/>
          </a:xfrm>
          <a:prstGeom prst="rect">
            <a:avLst/>
          </a:prstGeom>
        </p:spPr>
        <p:txBody>
          <a:bodyPr wrap="square">
            <a:spAutoFit/>
          </a:bodyPr>
          <a:lstStyle/>
          <a:p>
            <a:r>
              <a:rPr lang="ja-JP" altLang="en-US" sz="1050" dirty="0" smtClean="0">
                <a:ln w="3175">
                  <a:solidFill>
                    <a:srgbClr val="33CCCC"/>
                  </a:solidFill>
                </a:ln>
                <a:solidFill>
                  <a:srgbClr val="33CCCC"/>
                </a:solidFill>
                <a:latin typeface="Square721 BT" panose="020B0504020202060204" pitchFamily="34" charset="0"/>
                <a:ea typeface="Meiryo UI" panose="020B0604030504040204" pitchFamily="50" charset="-128"/>
              </a:rPr>
              <a:t>当社の中核事業継続において、設備・機械・車両などのボトルネック資源については以下のとおりである。</a:t>
            </a:r>
            <a:endParaRPr lang="en-US" altLang="ja-JP" sz="1050" dirty="0">
              <a:ln w="3175">
                <a:solidFill>
                  <a:srgbClr val="33CCCC"/>
                </a:solidFill>
              </a:ln>
              <a:solidFill>
                <a:srgbClr val="33CCCC"/>
              </a:solidFill>
              <a:latin typeface="Square721 BT" panose="020B0504020202060204" pitchFamily="34" charset="0"/>
              <a:ea typeface="Meiryo UI" panose="020B0604030504040204" pitchFamily="50" charset="-128"/>
            </a:endParaRPr>
          </a:p>
        </p:txBody>
      </p:sp>
      <p:graphicFrame>
        <p:nvGraphicFramePr>
          <p:cNvPr id="102" name="表 101"/>
          <p:cNvGraphicFramePr>
            <a:graphicFrameLocks noGrp="1"/>
          </p:cNvGraphicFramePr>
          <p:nvPr>
            <p:extLst>
              <p:ext uri="{D42A27DB-BD31-4B8C-83A1-F6EECF244321}">
                <p14:modId xmlns:p14="http://schemas.microsoft.com/office/powerpoint/2010/main" val="1469218850"/>
              </p:ext>
            </p:extLst>
          </p:nvPr>
        </p:nvGraphicFramePr>
        <p:xfrm>
          <a:off x="7508468" y="1828627"/>
          <a:ext cx="4428000" cy="4896000"/>
        </p:xfrm>
        <a:graphic>
          <a:graphicData uri="http://schemas.openxmlformats.org/drawingml/2006/table">
            <a:tbl>
              <a:tblPr firstRow="1" bandRow="1">
                <a:tableStyleId>{5C22544A-7EE6-4342-B048-85BDC9FD1C3A}</a:tableStyleId>
              </a:tblPr>
              <a:tblGrid>
                <a:gridCol w="1152000"/>
                <a:gridCol w="756000"/>
                <a:gridCol w="2520000"/>
              </a:tblGrid>
              <a:tr h="432000">
                <a:tc>
                  <a:txBody>
                    <a:bodyPr/>
                    <a:lstStyle/>
                    <a:p>
                      <a:pPr algn="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使用する業務</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CC"/>
                      </a:solid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rgbClr val="33CCCC"/>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solidFill>
                  </a:tcPr>
                </a:tc>
                <a:tc gridSpan="2">
                  <a:txBody>
                    <a:bodyPr/>
                    <a:lstStyle/>
                    <a:p>
                      <a:pPr algn="l">
                        <a:lnSpc>
                          <a:spcPct val="150000"/>
                        </a:lnSpc>
                        <a:tabLst>
                          <a:tab pos="987425" algn="l"/>
                        </a:tabLst>
                      </a:pPr>
                      <a:endParaRPr kumimoji="1" lang="en-US" altLang="ja-JP" sz="1050" b="0" dirty="0" smtClean="0">
                        <a:ln w="3175">
                          <a:noFill/>
                        </a:ln>
                        <a:solidFill>
                          <a:srgbClr val="00CCFF"/>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33CCCC"/>
                      </a:solidFill>
                      <a:prstDash val="solid"/>
                      <a:round/>
                      <a:headEnd type="none" w="med" len="med"/>
                      <a:tailEnd type="none" w="med" len="med"/>
                    </a:lnR>
                    <a:lnT w="76200" cap="flat" cmpd="sng" algn="ctr">
                      <a:solidFill>
                        <a:srgbClr val="33CCCC"/>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alpha val="25000"/>
                      </a:srgbClr>
                    </a:solidFill>
                  </a:tcPr>
                </a:tc>
                <a:tc hMerge="1">
                  <a:txBody>
                    <a:bodyPr/>
                    <a:lstStyle/>
                    <a:p>
                      <a:pPr algn="l">
                        <a:lnSpc>
                          <a:spcPct val="150000"/>
                        </a:lnSpc>
                        <a:tabLst>
                          <a:tab pos="987425" algn="l"/>
                        </a:tabLst>
                      </a:pPr>
                      <a:endParaRPr kumimoji="1" lang="en-US" altLang="ja-JP" sz="1050" b="0" dirty="0" smtClean="0">
                        <a:ln w="3175">
                          <a:noFill/>
                        </a:ln>
                        <a:solidFill>
                          <a:srgbClr val="00CCFF"/>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00CCFF"/>
                      </a:solidFill>
                      <a:prstDash val="solid"/>
                      <a:round/>
                      <a:headEnd type="none" w="med" len="med"/>
                      <a:tailEnd type="none" w="med" len="med"/>
                    </a:lnR>
                    <a:lnT w="76200" cap="flat" cmpd="sng" algn="ctr">
                      <a:solidFill>
                        <a:srgbClr val="00CC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CCFF">
                        <a:alpha val="25000"/>
                      </a:srgbClr>
                    </a:solidFill>
                  </a:tcPr>
                </a:tc>
              </a:tr>
              <a:tr h="432000">
                <a:tc>
                  <a:txBody>
                    <a:bodyPr/>
                    <a:lstStyle/>
                    <a:p>
                      <a:pPr algn="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業務責任者</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C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solidFill>
                  </a:tcPr>
                </a:tc>
                <a:tc gridSpan="2">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33CC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c hMerge="1">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00CC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432000">
                <a:tc rowSpan="4">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当該資源</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C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品名</a:t>
                      </a:r>
                      <a:endParaRPr kumimoji="1" lang="ja-JP" altLang="en-US" sz="1050" b="0" spc="0" dirty="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33CC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3CCCC">
                          <a:alpha val="25098"/>
                        </a:srgbClr>
                      </a:solidFill>
                      <a:prstDash val="solid"/>
                      <a:round/>
                      <a:headEnd type="none" w="med" len="med"/>
                      <a:tailEnd type="none" w="med" len="med"/>
                    </a:lnB>
                    <a:solidFill>
                      <a:srgbClr val="33CCCC">
                        <a:alpha val="25000"/>
                      </a:srgbClr>
                    </a:solidFill>
                  </a:tcPr>
                </a:tc>
              </a:tr>
              <a:tr h="432000">
                <a:tc v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CC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供給者</a:t>
                      </a:r>
                      <a:endParaRPr kumimoji="1" lang="ja-JP" altLang="en-US" sz="1050" b="0" spc="0" dirty="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33CCCC"/>
                      </a:solidFill>
                      <a:prstDash val="solid"/>
                      <a:round/>
                      <a:headEnd type="none" w="med" len="med"/>
                      <a:tailEnd type="none" w="med" len="med"/>
                    </a:lnR>
                    <a:lnT w="12700" cap="flat" cmpd="sng" algn="ctr">
                      <a:solidFill>
                        <a:srgbClr val="33CCCC">
                          <a:alpha val="25098"/>
                        </a:srgbClr>
                      </a:solidFill>
                      <a:prstDash val="solid"/>
                      <a:round/>
                      <a:headEnd type="none" w="med" len="med"/>
                      <a:tailEnd type="none" w="med" len="med"/>
                    </a:lnT>
                    <a:lnB w="12700" cap="flat" cmpd="sng" algn="ctr">
                      <a:solidFill>
                        <a:srgbClr val="33CCCC">
                          <a:alpha val="25098"/>
                        </a:srgbClr>
                      </a:solidFill>
                      <a:prstDash val="solid"/>
                      <a:round/>
                      <a:headEnd type="none" w="med" len="med"/>
                      <a:tailEnd type="none" w="med" len="med"/>
                    </a:lnB>
                    <a:solidFill>
                      <a:schemeClr val="bg1">
                        <a:lumMod val="95000"/>
                        <a:alpha val="25000"/>
                      </a:schemeClr>
                    </a:solidFill>
                  </a:tcPr>
                </a:tc>
              </a:tr>
              <a:tr h="432000">
                <a:tc v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CC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noFill/>
                          </a:ln>
                          <a:solidFill>
                            <a:schemeClr val="bg1"/>
                          </a:solidFill>
                          <a:latin typeface="HGP創英角ｺﾞｼｯｸUB" panose="020B0900000000000000" pitchFamily="50" charset="-128"/>
                          <a:ea typeface="HGP創英角ｺﾞｼｯｸUB" panose="020B0900000000000000" pitchFamily="50" charset="-128"/>
                        </a:rPr>
                        <a:t>設置場所</a:t>
                      </a:r>
                      <a:endParaRPr kumimoji="1" lang="ja-JP" altLang="en-US" sz="1050" b="0" spc="0" dirty="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33CCCC"/>
                      </a:solidFill>
                      <a:prstDash val="solid"/>
                      <a:round/>
                      <a:headEnd type="none" w="med" len="med"/>
                      <a:tailEnd type="none" w="med" len="med"/>
                    </a:lnR>
                    <a:lnT w="12700" cap="flat" cmpd="sng" algn="ctr">
                      <a:solidFill>
                        <a:srgbClr val="33CCCC">
                          <a:alpha val="25098"/>
                        </a:srgbClr>
                      </a:solidFill>
                      <a:prstDash val="solid"/>
                      <a:round/>
                      <a:headEnd type="none" w="med" len="med"/>
                      <a:tailEnd type="none" w="med" len="med"/>
                    </a:lnT>
                    <a:lnB w="12700" cap="flat" cmpd="sng" algn="ctr">
                      <a:solidFill>
                        <a:srgbClr val="33CCCC">
                          <a:alpha val="24706"/>
                        </a:srgbClr>
                      </a:solidFill>
                      <a:prstDash val="solid"/>
                      <a:round/>
                      <a:headEnd type="none" w="med" len="med"/>
                      <a:tailEnd type="none" w="med" len="med"/>
                    </a:lnB>
                    <a:solidFill>
                      <a:srgbClr val="33CCCC">
                        <a:alpha val="25000"/>
                      </a:srgbClr>
                    </a:solidFill>
                  </a:tcPr>
                </a:tc>
              </a:tr>
              <a:tr h="432000">
                <a:tc v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C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使用状況</a:t>
                      </a:r>
                      <a:endParaRPr kumimoji="1" lang="ja-JP" altLang="en-US" sz="1050" b="0" spc="0" dirty="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50000"/>
                        <a:lumOff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rgbClr val="33CCCC"/>
                          </a:solidFill>
                          <a:latin typeface="HGP創英角ｺﾞｼｯｸUB" panose="020B0900000000000000" pitchFamily="50" charset="-128"/>
                          <a:ea typeface="HGP創英角ｺﾞｼｯｸUB" panose="020B0900000000000000" pitchFamily="50" charset="-128"/>
                        </a:rPr>
                        <a:t>□ 使用中　　　　□</a:t>
                      </a:r>
                      <a:r>
                        <a:rPr kumimoji="1" lang="ja-JP" altLang="en-US" sz="1200" b="0" spc="0" baseline="0" dirty="0" smtClean="0">
                          <a:ln w="3175">
                            <a:noFill/>
                          </a:ln>
                          <a:solidFill>
                            <a:srgbClr val="33CCCC"/>
                          </a:solidFill>
                          <a:latin typeface="HGP創英角ｺﾞｼｯｸUB" panose="020B0900000000000000" pitchFamily="50" charset="-128"/>
                          <a:ea typeface="HGP創英角ｺﾞｼｯｸUB" panose="020B0900000000000000" pitchFamily="50" charset="-128"/>
                        </a:rPr>
                        <a:t> 購入予定</a:t>
                      </a:r>
                      <a:endParaRPr kumimoji="1" lang="ja-JP" altLang="en-US" sz="1200" b="0" spc="0" dirty="0">
                        <a:ln w="3175">
                          <a:noFill/>
                        </a:ln>
                        <a:solidFill>
                          <a:srgbClr val="33CCCC"/>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33CCCC"/>
                      </a:solidFill>
                      <a:prstDash val="solid"/>
                      <a:round/>
                      <a:headEnd type="none" w="med" len="med"/>
                      <a:tailEnd type="none" w="med" len="med"/>
                    </a:lnR>
                    <a:lnT w="12700" cap="flat" cmpd="sng" algn="ctr">
                      <a:solidFill>
                        <a:srgbClr val="33CCCC">
                          <a:alpha val="24706"/>
                        </a:srgb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43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事業継続時の</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想定設置場所</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CC"/>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tab pos="2686050" algn="l"/>
                        </a:tabLst>
                        <a:defRPr/>
                      </a:pPr>
                      <a:endParaRPr kumimoji="1" lang="ja-JP" altLang="en-US" sz="1200" b="0" spc="0" dirty="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33CC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alpha val="25000"/>
                      </a:srgb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tab pos="2686050" algn="l"/>
                        </a:tabLst>
                        <a:defRPr/>
                      </a:pPr>
                      <a:endParaRPr kumimoji="1" lang="ja-JP" altLang="en-US" sz="1400" b="0" spc="0" dirty="0">
                        <a:ln w="3175">
                          <a:solidFill>
                            <a:schemeClr val="tx1">
                              <a:lumMod val="75000"/>
                              <a:lumOff val="25000"/>
                            </a:schemeClr>
                          </a:solid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00CCFF"/>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00CCFF"/>
                      </a:solidFill>
                      <a:prstDash val="solid"/>
                      <a:round/>
                      <a:headEnd type="none" w="med" len="med"/>
                      <a:tailEnd type="none" w="med" len="med"/>
                    </a:lnB>
                    <a:solidFill>
                      <a:srgbClr val="00CCFF">
                        <a:alpha val="25000"/>
                      </a:srgbClr>
                    </a:solidFill>
                  </a:tcPr>
                </a:tc>
              </a:tr>
              <a:tr h="43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交換・設置に</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要する時間</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CC"/>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tab pos="2686050" algn="l"/>
                        </a:tabLst>
                        <a:defRPr/>
                      </a:pPr>
                      <a:endParaRPr kumimoji="1" lang="ja-JP" altLang="en-US" sz="1200" b="0" spc="0" dirty="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33CC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c hMerge="1">
                  <a:txBody>
                    <a:bodyPr/>
                    <a:lstStyle/>
                    <a:p>
                      <a:endParaRPr kumimoji="1" lang="ja-JP" altLang="en-US"/>
                    </a:p>
                  </a:txBody>
                  <a:tcPr/>
                </a:tc>
              </a:tr>
              <a:tr h="14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備考</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CC"/>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33CCCC"/>
                      </a:solidFill>
                      <a:prstDash val="solid"/>
                      <a:round/>
                      <a:headEnd type="none" w="med" len="med"/>
                      <a:tailEnd type="none" w="med" len="med"/>
                    </a:lnB>
                    <a:solidFill>
                      <a:srgbClr val="33CCCC"/>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tab pos="2686050" algn="l"/>
                        </a:tabLst>
                        <a:defRPr/>
                      </a:pPr>
                      <a:endParaRPr kumimoji="1" lang="ja-JP" altLang="en-US" sz="1200" b="0" spc="0" dirty="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33CCCC"/>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33CCCC"/>
                      </a:solidFill>
                      <a:prstDash val="solid"/>
                      <a:round/>
                      <a:headEnd type="none" w="med" len="med"/>
                      <a:tailEnd type="none" w="med" len="med"/>
                    </a:lnB>
                    <a:solidFill>
                      <a:srgbClr val="33CCCC">
                        <a:alpha val="25000"/>
                      </a:srgbClr>
                    </a:solidFill>
                  </a:tcPr>
                </a:tc>
                <a:tc hMerge="1">
                  <a:txBody>
                    <a:bodyPr/>
                    <a:lstStyle/>
                    <a:p>
                      <a:endParaRPr kumimoji="1" lang="ja-JP" altLang="en-US"/>
                    </a:p>
                  </a:txBody>
                  <a:tcPr/>
                </a:tc>
              </a:tr>
            </a:tbl>
          </a:graphicData>
        </a:graphic>
      </p:graphicFrame>
      <p:sp>
        <p:nvSpPr>
          <p:cNvPr id="103" name="正方形/長方形 102"/>
          <p:cNvSpPr/>
          <p:nvPr/>
        </p:nvSpPr>
        <p:spPr>
          <a:xfrm>
            <a:off x="7455819" y="1136596"/>
            <a:ext cx="4516649" cy="630938"/>
          </a:xfrm>
          <a:prstGeom prst="rect">
            <a:avLst/>
          </a:prstGeom>
          <a:gradFill flip="none" rotWithShape="1">
            <a:gsLst>
              <a:gs pos="0">
                <a:schemeClr val="bg1"/>
              </a:gs>
              <a:gs pos="100000">
                <a:srgbClr val="33CCCC">
                  <a:lumMod val="25000"/>
                  <a:lumOff val="7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341438" algn="l"/>
              </a:tabLst>
            </a:pPr>
            <a:r>
              <a:rPr kumimoji="1" lang="en-US" altLang="ja-JP" sz="32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	</a:t>
            </a:r>
            <a:endParaRPr kumimoji="1" lang="ja-JP" altLang="en-US" sz="32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sp>
        <p:nvSpPr>
          <p:cNvPr id="104" name="ホームベース 103"/>
          <p:cNvSpPr/>
          <p:nvPr/>
        </p:nvSpPr>
        <p:spPr>
          <a:xfrm>
            <a:off x="9172200" y="1264446"/>
            <a:ext cx="900000" cy="426209"/>
          </a:xfrm>
          <a:prstGeom prst="homePlate">
            <a:avLst>
              <a:gd name="adj" fmla="val 23438"/>
            </a:avLst>
          </a:prstGeom>
          <a:solidFill>
            <a:srgbClr val="33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資源</a:t>
            </a: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名</a:t>
            </a:r>
            <a:endParaRPr kumimoji="1"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05" name="正方形/長方形 104"/>
          <p:cNvSpPr/>
          <p:nvPr/>
        </p:nvSpPr>
        <p:spPr>
          <a:xfrm>
            <a:off x="8314208" y="1267300"/>
            <a:ext cx="810000" cy="423980"/>
          </a:xfrm>
          <a:prstGeom prst="rect">
            <a:avLst/>
          </a:prstGeom>
          <a:solidFill>
            <a:srgbClr val="33CCCC">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ホームベース 105"/>
          <p:cNvSpPr/>
          <p:nvPr/>
        </p:nvSpPr>
        <p:spPr>
          <a:xfrm>
            <a:off x="7527156" y="1264446"/>
            <a:ext cx="900000" cy="426209"/>
          </a:xfrm>
          <a:prstGeom prst="homePlate">
            <a:avLst>
              <a:gd name="adj" fmla="val 23438"/>
            </a:avLst>
          </a:prstGeom>
          <a:solidFill>
            <a:srgbClr val="33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資源</a:t>
            </a: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Ｎｏ</a:t>
            </a:r>
            <a:endParaRPr kumimoji="1"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08" name="正方形/長方形 107"/>
          <p:cNvSpPr/>
          <p:nvPr/>
        </p:nvSpPr>
        <p:spPr>
          <a:xfrm>
            <a:off x="9869252" y="1269000"/>
            <a:ext cx="2023720" cy="423980"/>
          </a:xfrm>
          <a:prstGeom prst="rect">
            <a:avLst/>
          </a:prstGeom>
          <a:solidFill>
            <a:srgbClr val="33CCCC">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テキスト ボックス 84"/>
          <p:cNvSpPr txBox="1"/>
          <p:nvPr/>
        </p:nvSpPr>
        <p:spPr>
          <a:xfrm>
            <a:off x="3889965" y="234404"/>
            <a:ext cx="2309610" cy="338554"/>
          </a:xfrm>
          <a:prstGeom prst="rect">
            <a:avLst/>
          </a:prstGeom>
          <a:noFill/>
        </p:spPr>
        <p:txBody>
          <a:bodyPr wrap="square" rtlCol="0">
            <a:spAutoFit/>
          </a:bodyPr>
          <a:lstStyle/>
          <a:p>
            <a:r>
              <a:rPr kumimoji="1" lang="zh-TW" altLang="en-US" sz="1600" dirty="0" smtClean="0">
                <a:ln w="3175">
                  <a:solidFill>
                    <a:schemeClr val="bg1"/>
                  </a:solidFill>
                </a:ln>
                <a:solidFill>
                  <a:schemeClr val="bg1"/>
                </a:solidFill>
                <a:latin typeface="Meiryo UI" panose="020B0604030504040204" pitchFamily="50" charset="-128"/>
                <a:ea typeface="Meiryo UI" panose="020B0604030504040204" pitchFamily="50" charset="-128"/>
              </a:rPr>
              <a:t>事業継続計画</a:t>
            </a:r>
            <a:endParaRPr kumimoji="1" lang="ja-JP" altLang="en-US" sz="1600" dirty="0">
              <a:ln w="3175">
                <a:solidFill>
                  <a:schemeClr val="bg1"/>
                </a:solidFill>
              </a:ln>
              <a:solidFill>
                <a:schemeClr val="bg1"/>
              </a:solidFill>
              <a:latin typeface="Meiryo UI" panose="020B0604030504040204" pitchFamily="50" charset="-128"/>
              <a:ea typeface="Meiryo UI" panose="020B0604030504040204" pitchFamily="50" charset="-128"/>
            </a:endParaRPr>
          </a:p>
        </p:txBody>
      </p:sp>
      <p:sp>
        <p:nvSpPr>
          <p:cNvPr id="88" name="正方形/長方形 87"/>
          <p:cNvSpPr/>
          <p:nvPr/>
        </p:nvSpPr>
        <p:spPr>
          <a:xfrm>
            <a:off x="11831997" y="6498000"/>
            <a:ext cx="360000" cy="360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latin typeface="Square721 BT" panose="020B0504020202060204" pitchFamily="34" charset="0"/>
              </a:rPr>
              <a:t>00</a:t>
            </a:r>
            <a:endParaRPr kumimoji="1" lang="ja-JP" altLang="en-US" sz="1000" dirty="0">
              <a:latin typeface="Square721 BT" panose="020B0504020202060204" pitchFamily="34" charset="0"/>
            </a:endParaRPr>
          </a:p>
        </p:txBody>
      </p:sp>
      <p:sp>
        <p:nvSpPr>
          <p:cNvPr id="90" name="正方形/長方形 89"/>
          <p:cNvSpPr/>
          <p:nvPr/>
        </p:nvSpPr>
        <p:spPr>
          <a:xfrm>
            <a:off x="25620" y="3263150"/>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latin typeface="Square721 BT" panose="020B0504020202060204" pitchFamily="34" charset="0"/>
                <a:cs typeface="Arial" panose="020B0604020202020204" pitchFamily="34" charset="0"/>
              </a:rPr>
              <a:t>BCP </a:t>
            </a:r>
            <a:r>
              <a:rPr lang="en-US" altLang="ja-JP" sz="1200" dirty="0" smtClean="0">
                <a:latin typeface="Square721 BT" panose="020B0504020202060204" pitchFamily="34" charset="0"/>
                <a:cs typeface="Arial" panose="020B0604020202020204" pitchFamily="34" charset="0"/>
              </a:rPr>
              <a:t>C</a:t>
            </a:r>
            <a:r>
              <a:rPr lang="en-US" altLang="ja-JP" sz="1200" dirty="0">
                <a:latin typeface="Square721 BT" panose="020B0504020202060204" pitchFamily="34" charset="0"/>
                <a:cs typeface="Arial" panose="020B0604020202020204" pitchFamily="34" charset="0"/>
              </a:rPr>
              <a:t>ONTENTS</a:t>
            </a:r>
            <a:endParaRPr kumimoji="1" lang="ja-JP" altLang="en-US" sz="1200" dirty="0">
              <a:latin typeface="Square721 BT" panose="020B0504020202060204" pitchFamily="34" charset="0"/>
              <a:cs typeface="Arial" panose="020B0604020202020204" pitchFamily="34" charset="0"/>
            </a:endParaRPr>
          </a:p>
        </p:txBody>
      </p:sp>
      <p:grpSp>
        <p:nvGrpSpPr>
          <p:cNvPr id="93" name="グループ化 92"/>
          <p:cNvGrpSpPr/>
          <p:nvPr/>
        </p:nvGrpSpPr>
        <p:grpSpPr>
          <a:xfrm>
            <a:off x="0" y="3427177"/>
            <a:ext cx="2251471" cy="3403220"/>
            <a:chOff x="0" y="1053600"/>
            <a:chExt cx="2251471" cy="3403220"/>
          </a:xfrm>
        </p:grpSpPr>
        <p:grpSp>
          <p:nvGrpSpPr>
            <p:cNvPr id="95" name="グループ化 94"/>
            <p:cNvGrpSpPr/>
            <p:nvPr/>
          </p:nvGrpSpPr>
          <p:grpSpPr>
            <a:xfrm>
              <a:off x="0" y="1053600"/>
              <a:ext cx="2251471" cy="523220"/>
              <a:chOff x="-20335" y="1287374"/>
              <a:chExt cx="2251471" cy="523220"/>
            </a:xfrm>
          </p:grpSpPr>
          <p:sp>
            <p:nvSpPr>
              <p:cNvPr id="120" name="正方形/長方形 119"/>
              <p:cNvSpPr/>
              <p:nvPr/>
            </p:nvSpPr>
            <p:spPr>
              <a:xfrm>
                <a:off x="-20335" y="1356157"/>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rgbClr val="595959"/>
                    </a:solidFill>
                    <a:latin typeface="HGP創英角ｺﾞｼｯｸUB" panose="020B0900000000000000" pitchFamily="50" charset="-128"/>
                    <a:ea typeface="HGP創英角ｺﾞｼｯｸUB" panose="020B0900000000000000" pitchFamily="50" charset="-128"/>
                  </a:rPr>
                  <a:t>	</a:t>
                </a:r>
                <a:r>
                  <a:rPr kumimoji="1" lang="ja-JP" altLang="en-US" sz="1200" dirty="0" smtClean="0">
                    <a:solidFill>
                      <a:srgbClr val="595959"/>
                    </a:solidFill>
                    <a:latin typeface="HGP創英角ｺﾞｼｯｸUB" panose="020B0900000000000000" pitchFamily="50" charset="-128"/>
                    <a:ea typeface="HGP創英角ｺﾞｼｯｸUB" panose="020B0900000000000000" pitchFamily="50" charset="-128"/>
                  </a:rPr>
                  <a:t>基本情報</a:t>
                </a:r>
                <a:endParaRPr kumimoji="1" lang="ja-JP" altLang="en-US" sz="1200" dirty="0">
                  <a:solidFill>
                    <a:srgbClr val="595959"/>
                  </a:solidFill>
                  <a:latin typeface="HGP創英角ｺﾞｼｯｸUB" panose="020B0900000000000000" pitchFamily="50" charset="-128"/>
                  <a:ea typeface="HGP創英角ｺﾞｼｯｸUB" panose="020B0900000000000000" pitchFamily="50" charset="-128"/>
                </a:endParaRPr>
              </a:p>
            </p:txBody>
          </p:sp>
          <p:sp>
            <p:nvSpPr>
              <p:cNvPr id="121" name="テキスト ボックス 120"/>
              <p:cNvSpPr txBox="1"/>
              <p:nvPr/>
            </p:nvSpPr>
            <p:spPr>
              <a:xfrm>
                <a:off x="36000" y="1287374"/>
                <a:ext cx="453970" cy="523220"/>
              </a:xfrm>
              <a:prstGeom prst="rect">
                <a:avLst/>
              </a:prstGeom>
              <a:noFill/>
            </p:spPr>
            <p:txBody>
              <a:bodyPr wrap="none" rtlCol="0">
                <a:spAutoFit/>
              </a:bodyPr>
              <a:lstStyle/>
              <a:p>
                <a:r>
                  <a:rPr kumimoji="1" lang="ja-JP" altLang="en-US" sz="2800" dirty="0" smtClean="0">
                    <a:solidFill>
                      <a:srgbClr val="595959"/>
                    </a:solidFill>
                    <a:latin typeface="HGP創英角ｺﾞｼｯｸUB" panose="020B0900000000000000" pitchFamily="50" charset="-128"/>
                    <a:ea typeface="HGP創英角ｺﾞｼｯｸUB" panose="020B0900000000000000" pitchFamily="50" charset="-128"/>
                  </a:rPr>
                  <a:t>１</a:t>
                </a:r>
                <a:endParaRPr kumimoji="1" lang="ja-JP" altLang="en-US" sz="2800" dirty="0">
                  <a:solidFill>
                    <a:srgbClr val="595959"/>
                  </a:solidFill>
                  <a:latin typeface="HGP創英角ｺﾞｼｯｸUB" panose="020B0900000000000000" pitchFamily="50" charset="-128"/>
                  <a:ea typeface="HGP創英角ｺﾞｼｯｸUB" panose="020B0900000000000000" pitchFamily="50" charset="-128"/>
                </a:endParaRPr>
              </a:p>
            </p:txBody>
          </p:sp>
        </p:grpSp>
        <p:sp>
          <p:nvSpPr>
            <p:cNvPr id="96" name="テキスト ボックス 95"/>
            <p:cNvSpPr txBox="1"/>
            <p:nvPr/>
          </p:nvSpPr>
          <p:spPr>
            <a:xfrm>
              <a:off x="114043" y="1485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97" name="正方形/長方形 96"/>
            <p:cNvSpPr/>
            <p:nvPr/>
          </p:nvSpPr>
          <p:spPr>
            <a:xfrm>
              <a:off x="0" y="1698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連絡先</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99" name="テキスト ボックス 98"/>
            <p:cNvSpPr txBox="1"/>
            <p:nvPr/>
          </p:nvSpPr>
          <p:spPr>
            <a:xfrm>
              <a:off x="56335" y="1629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２</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1" name="テキスト ボックス 100"/>
            <p:cNvSpPr txBox="1"/>
            <p:nvPr/>
          </p:nvSpPr>
          <p:spPr>
            <a:xfrm>
              <a:off x="114043" y="2061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09" name="正方形/長方形 108"/>
            <p:cNvSpPr/>
            <p:nvPr/>
          </p:nvSpPr>
          <p:spPr>
            <a:xfrm>
              <a:off x="0" y="2274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会社・従業員</a:t>
              </a:r>
              <a:endParaRPr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0" name="テキスト ボックス 109"/>
            <p:cNvSpPr txBox="1"/>
            <p:nvPr/>
          </p:nvSpPr>
          <p:spPr>
            <a:xfrm>
              <a:off x="56335" y="2205600"/>
              <a:ext cx="453970" cy="523220"/>
            </a:xfrm>
            <a:prstGeom prst="rect">
              <a:avLst/>
            </a:prstGeom>
            <a:noFill/>
          </p:spPr>
          <p:txBody>
            <a:bodyPr wrap="none" rtlCol="0">
              <a:spAutoFit/>
            </a:bodyPr>
            <a:lstStyle/>
            <a:p>
              <a:r>
                <a:rPr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３</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1" name="テキスト ボックス 110"/>
            <p:cNvSpPr txBox="1"/>
            <p:nvPr/>
          </p:nvSpPr>
          <p:spPr>
            <a:xfrm>
              <a:off x="114043" y="2637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12" name="正方形/長方形 111"/>
            <p:cNvSpPr/>
            <p:nvPr/>
          </p:nvSpPr>
          <p:spPr>
            <a:xfrm>
              <a:off x="0" y="2850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顧客・</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取引</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3" name="テキスト ボックス 112"/>
            <p:cNvSpPr txBox="1"/>
            <p:nvPr/>
          </p:nvSpPr>
          <p:spPr>
            <a:xfrm>
              <a:off x="56335" y="2781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４</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4" name="テキスト ボックス 113"/>
            <p:cNvSpPr txBox="1"/>
            <p:nvPr/>
          </p:nvSpPr>
          <p:spPr>
            <a:xfrm>
              <a:off x="114043" y="3213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15" name="正方形/長方形 114"/>
            <p:cNvSpPr/>
            <p:nvPr/>
          </p:nvSpPr>
          <p:spPr>
            <a:xfrm>
              <a:off x="0" y="3426383"/>
              <a:ext cx="2251471" cy="41168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bg1"/>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資源</a:t>
              </a:r>
              <a:r>
                <a:rPr kumimoji="1" lang="ja-JP" altLang="en-US" sz="1200" dirty="0" smtClean="0">
                  <a:solidFill>
                    <a:schemeClr val="bg1"/>
                  </a:solidFill>
                  <a:latin typeface="HGP創英角ｺﾞｼｯｸUB" panose="020B0900000000000000" pitchFamily="50" charset="-128"/>
                  <a:ea typeface="HGP創英角ｺﾞｼｯｸUB" panose="020B0900000000000000" pitchFamily="50" charset="-128"/>
                </a:rPr>
                <a:t>・</a:t>
              </a: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供給</a:t>
              </a:r>
              <a:endParaRPr kumimoji="1" lang="ja-JP" altLang="en-US" sz="12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6" name="テキスト ボックス 115"/>
            <p:cNvSpPr txBox="1"/>
            <p:nvPr/>
          </p:nvSpPr>
          <p:spPr>
            <a:xfrm>
              <a:off x="56335" y="3357600"/>
              <a:ext cx="453970" cy="523220"/>
            </a:xfrm>
            <a:prstGeom prst="rect">
              <a:avLst/>
            </a:prstGeom>
            <a:noFill/>
          </p:spPr>
          <p:txBody>
            <a:bodyPr wrap="none" rtlCol="0">
              <a:spAutoFit/>
            </a:bodyPr>
            <a:lstStyle/>
            <a:p>
              <a:r>
                <a:rPr kumimoji="1" lang="ja-JP" altLang="en-US" sz="2800" dirty="0" smtClean="0">
                  <a:solidFill>
                    <a:schemeClr val="bg1"/>
                  </a:solidFill>
                  <a:latin typeface="HGP創英角ｺﾞｼｯｸUB" panose="020B0900000000000000" pitchFamily="50" charset="-128"/>
                  <a:ea typeface="HGP創英角ｺﾞｼｯｸUB" panose="020B0900000000000000" pitchFamily="50" charset="-128"/>
                </a:rPr>
                <a:t>５</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7" name="テキスト ボックス 116"/>
            <p:cNvSpPr txBox="1"/>
            <p:nvPr/>
          </p:nvSpPr>
          <p:spPr>
            <a:xfrm>
              <a:off x="114043" y="3789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18" name="正方形/長方形 117"/>
            <p:cNvSpPr/>
            <p:nvPr/>
          </p:nvSpPr>
          <p:spPr>
            <a:xfrm>
              <a:off x="0" y="4002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避難・防災</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9" name="テキスト ボックス 118"/>
            <p:cNvSpPr txBox="1"/>
            <p:nvPr/>
          </p:nvSpPr>
          <p:spPr>
            <a:xfrm>
              <a:off x="56335" y="3933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６</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grpSp>
      <p:sp>
        <p:nvSpPr>
          <p:cNvPr id="122" name="正方形/長方形 121"/>
          <p:cNvSpPr/>
          <p:nvPr/>
        </p:nvSpPr>
        <p:spPr>
          <a:xfrm>
            <a:off x="25620" y="28566"/>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latin typeface="Square721 BT" panose="020B0504020202060204" pitchFamily="34" charset="0"/>
                <a:cs typeface="Arial" panose="020B0604020202020204" pitchFamily="34" charset="0"/>
              </a:rPr>
              <a:t>BCP</a:t>
            </a:r>
            <a:r>
              <a:rPr lang="ja-JP" altLang="en-US" sz="1200" dirty="0">
                <a:latin typeface="Square721 BT" panose="020B0504020202060204" pitchFamily="34" charset="0"/>
                <a:cs typeface="Arial" panose="020B0604020202020204" pitchFamily="34" charset="0"/>
              </a:rPr>
              <a:t> </a:t>
            </a:r>
            <a:r>
              <a:rPr lang="en-US" altLang="ja-JP" sz="1200" dirty="0" smtClean="0">
                <a:latin typeface="Square721 BT" panose="020B0504020202060204" pitchFamily="34" charset="0"/>
                <a:cs typeface="Arial" panose="020B0604020202020204" pitchFamily="34" charset="0"/>
              </a:rPr>
              <a:t>DATA</a:t>
            </a:r>
            <a:endParaRPr kumimoji="1" lang="ja-JP" altLang="en-US" sz="1200" dirty="0">
              <a:latin typeface="Square721 BT" panose="020B0504020202060204" pitchFamily="34" charset="0"/>
              <a:cs typeface="Arial" panose="020B0604020202020204" pitchFamily="34" charset="0"/>
            </a:endParaRPr>
          </a:p>
        </p:txBody>
      </p:sp>
      <p:grpSp>
        <p:nvGrpSpPr>
          <p:cNvPr id="123" name="グループ化 122"/>
          <p:cNvGrpSpPr/>
          <p:nvPr/>
        </p:nvGrpSpPr>
        <p:grpSpPr>
          <a:xfrm>
            <a:off x="25620" y="256944"/>
            <a:ext cx="2448000" cy="288000"/>
            <a:chOff x="25620" y="297658"/>
            <a:chExt cx="2448000" cy="288000"/>
          </a:xfrm>
        </p:grpSpPr>
        <p:sp>
          <p:nvSpPr>
            <p:cNvPr id="124" name="角丸四角形 123"/>
            <p:cNvSpPr/>
            <p:nvPr/>
          </p:nvSpPr>
          <p:spPr>
            <a:xfrm>
              <a:off x="25620" y="297658"/>
              <a:ext cx="2448000" cy="288000"/>
            </a:xfrm>
            <a:prstGeom prst="roundRect">
              <a:avLst>
                <a:gd name="adj" fmla="val 0"/>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r>
                <a:rPr lang="ja-JP" altLang="en-US" sz="900" dirty="0" smtClean="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rPr>
                <a:t>年　　　　　月　　　　　日</a:t>
              </a:r>
              <a:endParaRPr kumimoji="1" lang="ja-JP" altLang="en-US" sz="900" dirty="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25" name="角丸四角形 124"/>
            <p:cNvSpPr/>
            <p:nvPr/>
          </p:nvSpPr>
          <p:spPr>
            <a:xfrm>
              <a:off x="58418" y="369658"/>
              <a:ext cx="576000" cy="144000"/>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kumimoji="1" lang="ja-JP" altLang="en-US" sz="900" dirty="0" smtClean="0">
                  <a:ln w="3175">
                    <a:solidFill>
                      <a:schemeClr val="bg1"/>
                    </a:solidFill>
                  </a:ln>
                  <a:latin typeface="Meiryo UI" panose="020B0604030504040204" pitchFamily="50" charset="-128"/>
                  <a:ea typeface="Meiryo UI" panose="020B0604030504040204" pitchFamily="50" charset="-128"/>
                </a:rPr>
                <a:t>改訂日</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grpSp>
        <p:nvGrpSpPr>
          <p:cNvPr id="77" name="グループ化 76"/>
          <p:cNvGrpSpPr/>
          <p:nvPr/>
        </p:nvGrpSpPr>
        <p:grpSpPr>
          <a:xfrm>
            <a:off x="-31844" y="549542"/>
            <a:ext cx="2616547" cy="307777"/>
            <a:chOff x="-31844" y="549542"/>
            <a:chExt cx="2616547" cy="307777"/>
          </a:xfrm>
        </p:grpSpPr>
        <p:sp>
          <p:nvSpPr>
            <p:cNvPr id="78" name="角丸四角形 77"/>
            <p:cNvSpPr/>
            <p:nvPr/>
          </p:nvSpPr>
          <p:spPr>
            <a:xfrm>
              <a:off x="25619" y="581221"/>
              <a:ext cx="2448000" cy="205200"/>
            </a:xfrm>
            <a:prstGeom prst="roundRect">
              <a:avLst>
                <a:gd name="adj" fmla="val 15127"/>
              </a:avLst>
            </a:prstGeom>
            <a:solidFill>
              <a:srgbClr val="FF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9" name="グループ化 78"/>
            <p:cNvGrpSpPr/>
            <p:nvPr/>
          </p:nvGrpSpPr>
          <p:grpSpPr>
            <a:xfrm>
              <a:off x="-31844" y="549542"/>
              <a:ext cx="2616547" cy="307777"/>
              <a:chOff x="-31843" y="549542"/>
              <a:chExt cx="2555100" cy="307777"/>
            </a:xfrm>
          </p:grpSpPr>
          <p:sp>
            <p:nvSpPr>
              <p:cNvPr id="80" name="テキスト ボックス 79"/>
              <p:cNvSpPr txBox="1"/>
              <p:nvPr/>
            </p:nvSpPr>
            <p:spPr>
              <a:xfrm>
                <a:off x="153617" y="584648"/>
                <a:ext cx="2369640" cy="200055"/>
              </a:xfrm>
              <a:prstGeom prst="rect">
                <a:avLst/>
              </a:prstGeom>
              <a:noFill/>
            </p:spPr>
            <p:txBody>
              <a:bodyPr wrap="square" rtlCol="0">
                <a:spAutoFit/>
              </a:bodyPr>
              <a:lstStyle/>
              <a:p>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事業者・</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BCP</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代表・避難所を「スライド</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3</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」からコピーしてください</a:t>
                </a:r>
                <a:endParaRPr kumimoji="1"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endParaRPr>
              </a:p>
            </p:txBody>
          </p:sp>
          <p:sp>
            <p:nvSpPr>
              <p:cNvPr id="81" name="テキスト ボックス 80"/>
              <p:cNvSpPr txBox="1"/>
              <p:nvPr/>
            </p:nvSpPr>
            <p:spPr>
              <a:xfrm>
                <a:off x="-31843" y="549542"/>
                <a:ext cx="344966" cy="307777"/>
              </a:xfrm>
              <a:prstGeom prst="rect">
                <a:avLst/>
              </a:prstGeom>
              <a:noFill/>
            </p:spPr>
            <p:txBody>
              <a:bodyPr wrap="none" rtlCol="0">
                <a:spAutoFit/>
              </a:bodyPr>
              <a:lstStyle/>
              <a:p>
                <a:r>
                  <a:rPr kumimoji="1" lang="ja-JP" altLang="en-US" sz="1400" dirty="0" smtClean="0">
                    <a:solidFill>
                      <a:schemeClr val="bg1"/>
                    </a:solidFill>
                    <a:sym typeface="Wingdings 3" panose="05040102010807070707" pitchFamily="18" charset="2"/>
                  </a:rPr>
                  <a:t></a:t>
                </a:r>
                <a:endParaRPr kumimoji="1" lang="ja-JP" altLang="en-US" sz="1400" dirty="0">
                  <a:solidFill>
                    <a:schemeClr val="bg1"/>
                  </a:solidFill>
                </a:endParaRPr>
              </a:p>
            </p:txBody>
          </p:sp>
        </p:grpSp>
      </p:grpSp>
    </p:spTree>
    <p:extLst>
      <p:ext uri="{BB962C8B-B14F-4D97-AF65-F5344CB8AC3E}">
        <p14:creationId xmlns:p14="http://schemas.microsoft.com/office/powerpoint/2010/main" val="2982660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1" name="表 150"/>
          <p:cNvGraphicFramePr>
            <a:graphicFrameLocks noGrp="1"/>
          </p:cNvGraphicFramePr>
          <p:nvPr>
            <p:extLst>
              <p:ext uri="{D42A27DB-BD31-4B8C-83A1-F6EECF244321}">
                <p14:modId xmlns:p14="http://schemas.microsoft.com/office/powerpoint/2010/main" val="3399885481"/>
              </p:ext>
            </p:extLst>
          </p:nvPr>
        </p:nvGraphicFramePr>
        <p:xfrm>
          <a:off x="7505279" y="1821552"/>
          <a:ext cx="4464000" cy="4891500"/>
        </p:xfrm>
        <a:graphic>
          <a:graphicData uri="http://schemas.openxmlformats.org/drawingml/2006/table">
            <a:tbl>
              <a:tblPr firstRow="1" bandRow="1">
                <a:tableStyleId>{5C22544A-7EE6-4342-B048-85BDC9FD1C3A}</a:tableStyleId>
              </a:tblPr>
              <a:tblGrid>
                <a:gridCol w="1152000"/>
                <a:gridCol w="3312000"/>
              </a:tblGrid>
              <a:tr h="540000">
                <a:tc>
                  <a:txBody>
                    <a:bodyPr/>
                    <a:lstStyle/>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供給される</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製品・サービス</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rgbClr val="CC99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solidFill>
                  </a:tcPr>
                </a:tc>
                <a:tc>
                  <a:txBody>
                    <a:bodyPr/>
                    <a:lstStyle/>
                    <a:p>
                      <a:pPr algn="l">
                        <a:lnSpc>
                          <a:spcPct val="150000"/>
                        </a:lnSpc>
                        <a:tabLst>
                          <a:tab pos="987425" algn="l"/>
                        </a:tabLst>
                      </a:pPr>
                      <a:endParaRPr kumimoji="1" lang="en-US" altLang="ja-JP" sz="1050" b="0" dirty="0" smtClean="0">
                        <a:ln w="3175">
                          <a:noFill/>
                        </a:ln>
                        <a:solidFill>
                          <a:srgbClr val="00CCFF"/>
                        </a:solidFill>
                        <a:latin typeface="HGP創英角ｺﾞｼｯｸUB" panose="020B0900000000000000" pitchFamily="50" charset="-128"/>
                        <a:ea typeface="HGP創英角ｺﾞｼｯｸUB" panose="020B0900000000000000" pitchFamily="50" charset="-128"/>
                      </a:endParaRPr>
                    </a:p>
                    <a:p>
                      <a:pPr algn="l">
                        <a:lnSpc>
                          <a:spcPct val="150000"/>
                        </a:lnSpc>
                        <a:tabLst>
                          <a:tab pos="987425" algn="l"/>
                        </a:tabLst>
                      </a:pPr>
                      <a:endParaRPr kumimoji="1" lang="en-US" altLang="ja-JP" sz="1050" b="0" dirty="0" smtClean="0">
                        <a:ln w="3175">
                          <a:noFill/>
                        </a:ln>
                        <a:solidFill>
                          <a:srgbClr val="00CCFF"/>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CC99FF"/>
                      </a:solidFill>
                      <a:prstDash val="solid"/>
                      <a:round/>
                      <a:headEnd type="none" w="med" len="med"/>
                      <a:tailEnd type="none" w="med" len="med"/>
                    </a:lnR>
                    <a:lnT w="76200" cap="flat" cmpd="sng" algn="ctr">
                      <a:solidFill>
                        <a:srgbClr val="CC99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00"/>
                      </a:srgbClr>
                    </a:solidFill>
                  </a:tcPr>
                </a:tc>
              </a:tr>
              <a:tr h="540000">
                <a:tc>
                  <a:txBody>
                    <a:bodyPr/>
                    <a:lstStyle/>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会社名</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540000">
                <a:tc>
                  <a:txBody>
                    <a:bodyPr/>
                    <a:lstStyle/>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住所</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00"/>
                      </a:srgbClr>
                    </a:solidFill>
                  </a:tcPr>
                </a:tc>
              </a:tr>
              <a:tr h="540000">
                <a:tc>
                  <a:txBody>
                    <a:bodyPr/>
                    <a:lstStyle/>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ＨＰ</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540000">
                <a:tc>
                  <a:txBody>
                    <a:bodyPr/>
                    <a:lstStyle/>
                    <a:p>
                      <a:pPr algn="r">
                        <a:lnSpc>
                          <a:spcPct val="100000"/>
                        </a:lnSpc>
                      </a:pP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00"/>
                      </a:srgbClr>
                    </a:solidFill>
                  </a:tcPr>
                </a:tc>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取引状況</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rgbClr val="CC99FF"/>
                          </a:solidFill>
                          <a:latin typeface="HGP創英角ｺﾞｼｯｸUB" panose="020B0900000000000000" pitchFamily="50" charset="-128"/>
                          <a:ea typeface="HGP創英角ｺﾞｼｯｸUB" panose="020B0900000000000000" pitchFamily="50" charset="-128"/>
                        </a:rPr>
                        <a:t>□ 取引中の供給者　　　　□ 予備の供給者</a:t>
                      </a:r>
                    </a:p>
                  </a:txBody>
                  <a:tcPr anchor="ctr">
                    <a:lnL w="12700" cap="flat" cmpd="sng" algn="ctr">
                      <a:noFill/>
                      <a:prstDash val="solid"/>
                      <a:round/>
                      <a:headEnd type="none" w="med" len="med"/>
                      <a:tailEnd type="none" w="med" len="med"/>
                    </a:lnL>
                    <a:lnR w="762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平常時の</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納入手段</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spc="0" dirty="0" smtClean="0">
                        <a:ln w="3175">
                          <a:noFill/>
                        </a:ln>
                        <a:solidFill>
                          <a:srgbClr val="00CCFF"/>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98"/>
                      </a:srgbClr>
                    </a:solidFill>
                  </a:tcPr>
                </a:tc>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口座番号</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solidFill>
                            <a:schemeClr val="tx1">
                              <a:lumMod val="75000"/>
                              <a:lumOff val="25000"/>
                            </a:schemeClr>
                          </a:solid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備考</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CC99FF"/>
                      </a:solidFill>
                      <a:prstDash val="solid"/>
                      <a:round/>
                      <a:headEnd type="none" w="med" len="med"/>
                      <a:tailEnd type="none" w="med" len="med"/>
                    </a:lnB>
                    <a:solidFill>
                      <a:srgbClr val="CC9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2686050" algn="l"/>
                        </a:tabLst>
                        <a:defRPr/>
                      </a:pPr>
                      <a:endParaRPr kumimoji="1" lang="ja-JP" altLang="en-US" sz="1400" b="0" spc="0" dirty="0">
                        <a:ln w="3175">
                          <a:solidFill>
                            <a:schemeClr val="tx1">
                              <a:lumMod val="75000"/>
                              <a:lumOff val="25000"/>
                            </a:schemeClr>
                          </a:solid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CC99FF"/>
                      </a:solidFill>
                      <a:prstDash val="solid"/>
                      <a:round/>
                      <a:headEnd type="none" w="med" len="med"/>
                      <a:tailEnd type="none" w="med" len="med"/>
                    </a:lnB>
                    <a:solidFill>
                      <a:srgbClr val="CC99FF">
                        <a:alpha val="25000"/>
                      </a:srgbClr>
                    </a:solidFill>
                  </a:tcPr>
                </a:tc>
              </a:tr>
            </a:tbl>
          </a:graphicData>
        </a:graphic>
      </p:graphicFrame>
      <p:sp>
        <p:nvSpPr>
          <p:cNvPr id="152" name="正方形/長方形 151"/>
          <p:cNvSpPr/>
          <p:nvPr/>
        </p:nvSpPr>
        <p:spPr>
          <a:xfrm>
            <a:off x="7452630" y="1129521"/>
            <a:ext cx="4516649" cy="630938"/>
          </a:xfrm>
          <a:prstGeom prst="rect">
            <a:avLst/>
          </a:prstGeom>
          <a:gradFill flip="none" rotWithShape="1">
            <a:gsLst>
              <a:gs pos="0">
                <a:schemeClr val="bg1"/>
              </a:gs>
              <a:gs pos="100000">
                <a:srgbClr val="CC99FF">
                  <a:lumMod val="25000"/>
                  <a:lumOff val="7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341438" algn="l"/>
              </a:tabLst>
            </a:pPr>
            <a:r>
              <a:rPr kumimoji="1" lang="en-US" altLang="ja-JP" sz="32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	</a:t>
            </a:r>
            <a:endParaRPr kumimoji="1" lang="ja-JP" altLang="en-US" sz="32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sp>
        <p:nvSpPr>
          <p:cNvPr id="153" name="ホームベース 152"/>
          <p:cNvSpPr/>
          <p:nvPr/>
        </p:nvSpPr>
        <p:spPr>
          <a:xfrm>
            <a:off x="9169011" y="1257371"/>
            <a:ext cx="900000" cy="426209"/>
          </a:xfrm>
          <a:prstGeom prst="homePlate">
            <a:avLst>
              <a:gd name="adj" fmla="val 23438"/>
            </a:avLst>
          </a:prstGeom>
          <a:solidFill>
            <a:srgbClr val="CC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会社</a:t>
            </a: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名</a:t>
            </a:r>
            <a:endParaRPr kumimoji="1"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54" name="正方形/長方形 153"/>
          <p:cNvSpPr/>
          <p:nvPr/>
        </p:nvSpPr>
        <p:spPr>
          <a:xfrm>
            <a:off x="8311019" y="1260225"/>
            <a:ext cx="810000" cy="423980"/>
          </a:xfrm>
          <a:prstGeom prst="rect">
            <a:avLst/>
          </a:prstGeom>
          <a:solidFill>
            <a:srgbClr val="CC99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5" name="ホームベース 154"/>
          <p:cNvSpPr/>
          <p:nvPr/>
        </p:nvSpPr>
        <p:spPr>
          <a:xfrm>
            <a:off x="7523967" y="1257371"/>
            <a:ext cx="900000" cy="426209"/>
          </a:xfrm>
          <a:prstGeom prst="homePlate">
            <a:avLst>
              <a:gd name="adj" fmla="val 23438"/>
            </a:avLst>
          </a:prstGeom>
          <a:solidFill>
            <a:srgbClr val="CC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会社</a:t>
            </a: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Ｎｏ</a:t>
            </a:r>
            <a:endParaRPr kumimoji="1"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56" name="正方形/長方形 155"/>
          <p:cNvSpPr/>
          <p:nvPr/>
        </p:nvSpPr>
        <p:spPr>
          <a:xfrm>
            <a:off x="9866063" y="1261925"/>
            <a:ext cx="2023720" cy="423980"/>
          </a:xfrm>
          <a:prstGeom prst="rect">
            <a:avLst/>
          </a:prstGeom>
          <a:solidFill>
            <a:srgbClr val="CC99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57" name="図 156"/>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8269317" y="4086880"/>
            <a:ext cx="329343" cy="329343"/>
          </a:xfrm>
          <a:prstGeom prst="rect">
            <a:avLst/>
          </a:prstGeom>
        </p:spPr>
      </p:pic>
      <p:grpSp>
        <p:nvGrpSpPr>
          <p:cNvPr id="11" name="グループ化 10"/>
          <p:cNvGrpSpPr/>
          <p:nvPr/>
        </p:nvGrpSpPr>
        <p:grpSpPr>
          <a:xfrm>
            <a:off x="2537447" y="-57699"/>
            <a:ext cx="9693742" cy="876879"/>
            <a:chOff x="2521408" y="-21553"/>
            <a:chExt cx="9672475" cy="876879"/>
          </a:xfrm>
        </p:grpSpPr>
        <p:sp>
          <p:nvSpPr>
            <p:cNvPr id="2" name="ホームベース 1"/>
            <p:cNvSpPr/>
            <p:nvPr/>
          </p:nvSpPr>
          <p:spPr>
            <a:xfrm>
              <a:off x="2521408" y="104548"/>
              <a:ext cx="4842000" cy="648000"/>
            </a:xfrm>
            <a:prstGeom prst="homePlate">
              <a:avLst/>
            </a:prstGeom>
            <a:solidFill>
              <a:schemeClr val="accent5"/>
            </a:solidFill>
            <a:ln w="63500">
              <a:gradFill flip="none" rotWithShape="1">
                <a:gsLst>
                  <a:gs pos="70000">
                    <a:schemeClr val="bg1">
                      <a:lumMod val="75000"/>
                    </a:schemeClr>
                  </a:gs>
                  <a:gs pos="40000">
                    <a:schemeClr val="bg1"/>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2521408" y="24329"/>
              <a:ext cx="1176381" cy="830997"/>
            </a:xfrm>
            <a:prstGeom prst="rect">
              <a:avLst/>
            </a:prstGeom>
            <a:noFill/>
          </p:spPr>
          <p:txBody>
            <a:bodyPr wrap="none" rtlCol="0">
              <a:spAutoFit/>
            </a:bodyPr>
            <a:lstStyle/>
            <a:p>
              <a:r>
                <a:rPr kumimoji="1" lang="en-US" altLang="ja-JP" sz="4800" b="1" dirty="0" smtClean="0">
                  <a:solidFill>
                    <a:schemeClr val="bg1"/>
                  </a:solidFill>
                  <a:latin typeface="Arial" panose="020B0604020202020204" pitchFamily="34" charset="0"/>
                  <a:cs typeface="Arial" panose="020B0604020202020204" pitchFamily="34" charset="0"/>
                </a:rPr>
                <a:t>BCP</a:t>
              </a:r>
              <a:endParaRPr kumimoji="1" lang="ja-JP" altLang="en-US" sz="4800" b="1" dirty="0">
                <a:solidFill>
                  <a:schemeClr val="bg1"/>
                </a:solidFill>
                <a:latin typeface="Arial" panose="020B0604020202020204" pitchFamily="34" charset="0"/>
                <a:cs typeface="Arial" panose="020B0604020202020204" pitchFamily="34" charset="0"/>
              </a:endParaRPr>
            </a:p>
          </p:txBody>
        </p:sp>
        <p:sp>
          <p:nvSpPr>
            <p:cNvPr id="16" name="ホームベース 15"/>
            <p:cNvSpPr/>
            <p:nvPr/>
          </p:nvSpPr>
          <p:spPr>
            <a:xfrm flipH="1">
              <a:off x="7351883" y="104548"/>
              <a:ext cx="4842000" cy="648000"/>
            </a:xfrm>
            <a:prstGeom prst="homePlate">
              <a:avLst/>
            </a:prstGeom>
            <a:solidFill>
              <a:schemeClr val="tx1">
                <a:lumMod val="75000"/>
                <a:lumOff val="25000"/>
              </a:schemeClr>
            </a:solidFill>
            <a:ln w="63500">
              <a:gradFill flip="none" rotWithShape="1">
                <a:gsLst>
                  <a:gs pos="40000">
                    <a:schemeClr val="accent1">
                      <a:lumMod val="5000"/>
                      <a:lumOff val="95000"/>
                    </a:schemeClr>
                  </a:gs>
                  <a:gs pos="70000">
                    <a:schemeClr val="bg1">
                      <a:lumMod val="75000"/>
                    </a:scheme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9101048" y="121818"/>
              <a:ext cx="2492694" cy="584775"/>
            </a:xfrm>
            <a:prstGeom prst="rect">
              <a:avLst/>
            </a:prstGeom>
            <a:noFill/>
          </p:spPr>
          <p:txBody>
            <a:bodyPr wrap="square" rtlCol="0">
              <a:spAutoFit/>
            </a:bodyPr>
            <a:lstStyle/>
            <a:p>
              <a:pPr algn="r"/>
              <a:r>
                <a:rPr lang="ja-JP" altLang="en-US" sz="3200" dirty="0" smtClean="0">
                  <a:solidFill>
                    <a:schemeClr val="bg1"/>
                  </a:solidFill>
                  <a:latin typeface="HGP創英角ｺﾞｼｯｸUB" panose="020B0900000000000000" pitchFamily="50" charset="-128"/>
                  <a:ea typeface="HGP創英角ｺﾞｼｯｸUB" panose="020B0900000000000000" pitchFamily="50" charset="-128"/>
                </a:rPr>
                <a:t>資源・供給</a:t>
              </a:r>
              <a:endPar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67" name="テキスト ボックス 66"/>
            <p:cNvSpPr txBox="1"/>
            <p:nvPr/>
          </p:nvSpPr>
          <p:spPr>
            <a:xfrm>
              <a:off x="11510535" y="-21553"/>
              <a:ext cx="669890" cy="830997"/>
            </a:xfrm>
            <a:prstGeom prst="rect">
              <a:avLst/>
            </a:prstGeom>
            <a:noFill/>
          </p:spPr>
          <p:txBody>
            <a:bodyPr wrap="square" rtlCol="0">
              <a:spAutoFit/>
            </a:bodyPr>
            <a:lstStyle/>
            <a:p>
              <a:pPr algn="ctr"/>
              <a:r>
                <a:rPr lang="ja-JP" altLang="en-US" sz="4800" dirty="0">
                  <a:solidFill>
                    <a:schemeClr val="bg1"/>
                  </a:solidFill>
                  <a:latin typeface="HGP創英角ｺﾞｼｯｸUB" panose="020B0900000000000000" pitchFamily="50" charset="-128"/>
                  <a:ea typeface="HGP創英角ｺﾞｼｯｸUB" panose="020B0900000000000000" pitchFamily="50" charset="-128"/>
                </a:rPr>
                <a:t>５</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6" name="正方形/長方形 5"/>
          <p:cNvSpPr/>
          <p:nvPr/>
        </p:nvSpPr>
        <p:spPr>
          <a:xfrm>
            <a:off x="0" y="-21552"/>
            <a:ext cx="2551888" cy="6879552"/>
          </a:xfrm>
          <a:prstGeom prst="rect">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 name="直線コネクタ 97"/>
          <p:cNvCxnSpPr/>
          <p:nvPr/>
        </p:nvCxnSpPr>
        <p:spPr>
          <a:xfrm>
            <a:off x="2551888" y="-44999"/>
            <a:ext cx="0" cy="6902999"/>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85" name="テキスト ボックス 284"/>
          <p:cNvSpPr txBox="1"/>
          <p:nvPr/>
        </p:nvSpPr>
        <p:spPr>
          <a:xfrm>
            <a:off x="7941037" y="249792"/>
            <a:ext cx="1774464" cy="307777"/>
          </a:xfrm>
          <a:prstGeom prst="rect">
            <a:avLst/>
          </a:prstGeom>
          <a:noFill/>
        </p:spPr>
        <p:txBody>
          <a:bodyPr wrap="square" rtlCol="0">
            <a:spAutoFit/>
          </a:bodyPr>
          <a:lstStyle/>
          <a:p>
            <a:pPr algn="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ボトルネック</a:t>
            </a:r>
            <a:endParaRPr lang="en-US" altLang="ja-JP" sz="1400" dirty="0" smtClean="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86" name="角丸四角形 85"/>
          <p:cNvSpPr/>
          <p:nvPr/>
        </p:nvSpPr>
        <p:spPr>
          <a:xfrm>
            <a:off x="2792324" y="784913"/>
            <a:ext cx="1620000" cy="288000"/>
          </a:xfrm>
          <a:prstGeom prst="roundRect">
            <a:avLst>
              <a:gd name="adj" fmla="val 50000"/>
            </a:avLst>
          </a:prstGeom>
          <a:gradFill flip="none" rotWithShape="1">
            <a:gsLst>
              <a:gs pos="0">
                <a:schemeClr val="tx1">
                  <a:lumMod val="50000"/>
                  <a:lumOff val="50000"/>
                </a:schemeClr>
              </a:gs>
              <a:gs pos="75000">
                <a:schemeClr val="tx1">
                  <a:lumMod val="75000"/>
                  <a:lumOff val="25000"/>
                </a:schemeClr>
              </a:gs>
            </a:gsLst>
            <a:lin ang="16200000" scaled="1"/>
            <a:tileRect/>
          </a:gradFill>
          <a:ln w="25400">
            <a:gradFill flip="none" rotWithShape="1">
              <a:gsLst>
                <a:gs pos="40000">
                  <a:schemeClr val="bg1">
                    <a:lumMod val="65000"/>
                  </a:schemeClr>
                </a:gs>
                <a:gs pos="60000">
                  <a:schemeClr val="tx1">
                    <a:lumMod val="65000"/>
                    <a:lumOff val="35000"/>
                  </a:schemeClr>
                </a:gs>
              </a:gsLst>
              <a:lin ang="2400000" scaled="0"/>
              <a:tileRect/>
            </a:gradFill>
          </a:ln>
          <a:effectLst>
            <a:glow rad="38100">
              <a:srgbClr val="CC99FF"/>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i="1" dirty="0">
                <a:gradFill flip="none" rotWithShape="1">
                  <a:gsLst>
                    <a:gs pos="0">
                      <a:srgbClr val="CC99FF">
                        <a:lumMod val="40000"/>
                        <a:lumOff val="60000"/>
                      </a:srgbClr>
                    </a:gs>
                    <a:gs pos="80000">
                      <a:srgbClr val="CC99FF"/>
                    </a:gs>
                  </a:gsLst>
                  <a:lin ang="16200000" scaled="1"/>
                  <a:tileRect/>
                </a:gradFill>
                <a:latin typeface="チェックポイント★リベンジ" panose="02000600000000000000" pitchFamily="2" charset="-128"/>
                <a:ea typeface="チェックポイント★リベンジ" panose="02000600000000000000" pitchFamily="2" charset="-128"/>
              </a:rPr>
              <a:t>供給</a:t>
            </a:r>
            <a:r>
              <a:rPr lang="ja-JP" altLang="en-US" sz="1600" i="1" dirty="0" smtClean="0">
                <a:gradFill flip="none" rotWithShape="1">
                  <a:gsLst>
                    <a:gs pos="0">
                      <a:srgbClr val="CC99FF">
                        <a:lumMod val="40000"/>
                        <a:lumOff val="60000"/>
                      </a:srgbClr>
                    </a:gs>
                    <a:gs pos="80000">
                      <a:srgbClr val="CC99FF"/>
                    </a:gs>
                  </a:gsLst>
                  <a:lin ang="16200000" scaled="1"/>
                  <a:tileRect/>
                </a:gradFill>
                <a:latin typeface="チェックポイント★リベンジ" panose="02000600000000000000" pitchFamily="2" charset="-128"/>
                <a:ea typeface="チェックポイント★リベンジ" panose="02000600000000000000" pitchFamily="2" charset="-128"/>
              </a:rPr>
              <a:t>データ</a:t>
            </a:r>
            <a:endParaRPr lang="ja-JP" altLang="en-US" sz="1600" i="1" dirty="0">
              <a:gradFill flip="none" rotWithShape="1">
                <a:gsLst>
                  <a:gs pos="0">
                    <a:srgbClr val="CC99FF">
                      <a:lumMod val="40000"/>
                      <a:lumOff val="60000"/>
                    </a:srgbClr>
                  </a:gs>
                  <a:gs pos="80000">
                    <a:srgbClr val="CC99FF"/>
                  </a:gs>
                </a:gsLst>
                <a:lin ang="16200000" scaled="1"/>
                <a:tileRect/>
              </a:gradFill>
              <a:latin typeface="チェックポイント★リベンジ" panose="02000600000000000000" pitchFamily="2" charset="-128"/>
              <a:ea typeface="チェックポイント★リベンジ" panose="02000600000000000000" pitchFamily="2" charset="-128"/>
            </a:endParaRPr>
          </a:p>
        </p:txBody>
      </p:sp>
      <p:graphicFrame>
        <p:nvGraphicFramePr>
          <p:cNvPr id="89" name="表 88"/>
          <p:cNvGraphicFramePr>
            <a:graphicFrameLocks noGrp="1"/>
          </p:cNvGraphicFramePr>
          <p:nvPr>
            <p:extLst>
              <p:ext uri="{D42A27DB-BD31-4B8C-83A1-F6EECF244321}">
                <p14:modId xmlns:p14="http://schemas.microsoft.com/office/powerpoint/2010/main" val="612749616"/>
              </p:ext>
            </p:extLst>
          </p:nvPr>
        </p:nvGraphicFramePr>
        <p:xfrm>
          <a:off x="2796584" y="1833455"/>
          <a:ext cx="4464000" cy="4891500"/>
        </p:xfrm>
        <a:graphic>
          <a:graphicData uri="http://schemas.openxmlformats.org/drawingml/2006/table">
            <a:tbl>
              <a:tblPr firstRow="1" bandRow="1">
                <a:tableStyleId>{5C22544A-7EE6-4342-B048-85BDC9FD1C3A}</a:tableStyleId>
              </a:tblPr>
              <a:tblGrid>
                <a:gridCol w="1152000"/>
                <a:gridCol w="3312000"/>
              </a:tblGrid>
              <a:tr h="540000">
                <a:tc>
                  <a:txBody>
                    <a:bodyPr/>
                    <a:lstStyle/>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供給される</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製品・サービス</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rgbClr val="CC99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solidFill>
                  </a:tcPr>
                </a:tc>
                <a:tc>
                  <a:txBody>
                    <a:bodyPr/>
                    <a:lstStyle/>
                    <a:p>
                      <a:pPr algn="l">
                        <a:lnSpc>
                          <a:spcPct val="150000"/>
                        </a:lnSpc>
                        <a:tabLst>
                          <a:tab pos="987425" algn="l"/>
                        </a:tabLst>
                      </a:pPr>
                      <a:endParaRPr kumimoji="1" lang="en-US" altLang="ja-JP" sz="1050" b="0" dirty="0" smtClean="0">
                        <a:ln w="3175">
                          <a:noFill/>
                        </a:ln>
                        <a:solidFill>
                          <a:srgbClr val="00CCFF"/>
                        </a:solidFill>
                        <a:latin typeface="HGP創英角ｺﾞｼｯｸUB" panose="020B0900000000000000" pitchFamily="50" charset="-128"/>
                        <a:ea typeface="HGP創英角ｺﾞｼｯｸUB" panose="020B0900000000000000" pitchFamily="50" charset="-128"/>
                      </a:endParaRPr>
                    </a:p>
                    <a:p>
                      <a:pPr algn="l">
                        <a:lnSpc>
                          <a:spcPct val="150000"/>
                        </a:lnSpc>
                        <a:tabLst>
                          <a:tab pos="987425" algn="l"/>
                        </a:tabLst>
                      </a:pPr>
                      <a:endParaRPr kumimoji="1" lang="en-US" altLang="ja-JP" sz="1050" b="0" dirty="0" smtClean="0">
                        <a:ln w="3175">
                          <a:noFill/>
                        </a:ln>
                        <a:solidFill>
                          <a:srgbClr val="00CCFF"/>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CC99FF"/>
                      </a:solidFill>
                      <a:prstDash val="solid"/>
                      <a:round/>
                      <a:headEnd type="none" w="med" len="med"/>
                      <a:tailEnd type="none" w="med" len="med"/>
                    </a:lnR>
                    <a:lnT w="76200" cap="flat" cmpd="sng" algn="ctr">
                      <a:solidFill>
                        <a:srgbClr val="CC99FF"/>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00"/>
                      </a:srgbClr>
                    </a:solidFill>
                  </a:tcPr>
                </a:tc>
              </a:tr>
              <a:tr h="540000">
                <a:tc>
                  <a:txBody>
                    <a:bodyPr/>
                    <a:lstStyle/>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会社名</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540000">
                <a:tc>
                  <a:txBody>
                    <a:bodyPr/>
                    <a:lstStyle/>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住所</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00"/>
                      </a:srgbClr>
                    </a:solidFill>
                  </a:tcPr>
                </a:tc>
              </a:tr>
              <a:tr h="540000">
                <a:tc>
                  <a:txBody>
                    <a:bodyPr/>
                    <a:lstStyle/>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ＨＰ</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540000">
                <a:tc>
                  <a:txBody>
                    <a:bodyPr/>
                    <a:lstStyle/>
                    <a:p>
                      <a:pPr algn="r">
                        <a:lnSpc>
                          <a:spcPct val="100000"/>
                        </a:lnSpc>
                      </a:pP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00"/>
                      </a:srgbClr>
                    </a:solidFill>
                  </a:tcPr>
                </a:tc>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取引状況</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rgbClr val="CC99FF"/>
                          </a:solidFill>
                          <a:latin typeface="HGP創英角ｺﾞｼｯｸUB" panose="020B0900000000000000" pitchFamily="50" charset="-128"/>
                          <a:ea typeface="HGP創英角ｺﾞｼｯｸUB" panose="020B0900000000000000" pitchFamily="50" charset="-128"/>
                        </a:rPr>
                        <a:t>□ 取引中の供給者　　　　□ 予備の供給者</a:t>
                      </a:r>
                      <a:endParaRPr kumimoji="1" lang="ja-JP" altLang="en-US" sz="1200" b="0" spc="0" dirty="0">
                        <a:ln w="3175">
                          <a:noFill/>
                        </a:ln>
                        <a:solidFill>
                          <a:srgbClr val="CC99FF"/>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平常時の</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納入手段</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spc="0" dirty="0" smtClean="0">
                        <a:ln w="3175">
                          <a:noFill/>
                        </a:ln>
                        <a:solidFill>
                          <a:srgbClr val="00CCFF"/>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00"/>
                      </a:srgbClr>
                    </a:solidFill>
                  </a:tcPr>
                </a:tc>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口座番号</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solidFill>
                            <a:schemeClr val="tx1">
                              <a:lumMod val="75000"/>
                              <a:lumOff val="25000"/>
                            </a:schemeClr>
                          </a:solid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備考</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CC99FF"/>
                      </a:solidFill>
                      <a:prstDash val="solid"/>
                      <a:round/>
                      <a:headEnd type="none" w="med" len="med"/>
                      <a:tailEnd type="none" w="med" len="med"/>
                    </a:lnB>
                    <a:solidFill>
                      <a:srgbClr val="CC9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tab pos="2686050" algn="l"/>
                        </a:tabLst>
                        <a:defRPr/>
                      </a:pPr>
                      <a:endParaRPr kumimoji="1" lang="ja-JP" altLang="en-US" sz="1400" b="0" spc="0" dirty="0">
                        <a:ln w="3175">
                          <a:solidFill>
                            <a:schemeClr val="tx1">
                              <a:lumMod val="75000"/>
                              <a:lumOff val="25000"/>
                            </a:schemeClr>
                          </a:solid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CC99FF"/>
                      </a:solidFill>
                      <a:prstDash val="solid"/>
                      <a:round/>
                      <a:headEnd type="none" w="med" len="med"/>
                      <a:tailEnd type="none" w="med" len="med"/>
                    </a:lnB>
                    <a:solidFill>
                      <a:srgbClr val="CC99FF">
                        <a:alpha val="25000"/>
                      </a:srgbClr>
                    </a:solidFill>
                  </a:tcPr>
                </a:tc>
              </a:tr>
            </a:tbl>
          </a:graphicData>
        </a:graphic>
      </p:graphicFrame>
      <p:sp>
        <p:nvSpPr>
          <p:cNvPr id="87" name="正方形/長方形 86"/>
          <p:cNvSpPr/>
          <p:nvPr/>
        </p:nvSpPr>
        <p:spPr>
          <a:xfrm>
            <a:off x="2743935" y="1141424"/>
            <a:ext cx="4516649" cy="630938"/>
          </a:xfrm>
          <a:prstGeom prst="rect">
            <a:avLst/>
          </a:prstGeom>
          <a:gradFill flip="none" rotWithShape="1">
            <a:gsLst>
              <a:gs pos="0">
                <a:schemeClr val="bg1"/>
              </a:gs>
              <a:gs pos="100000">
                <a:srgbClr val="CC99FF">
                  <a:lumMod val="25000"/>
                  <a:lumOff val="7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341438" algn="l"/>
              </a:tabLst>
            </a:pPr>
            <a:r>
              <a:rPr kumimoji="1" lang="en-US" altLang="ja-JP" sz="32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	</a:t>
            </a:r>
            <a:endParaRPr kumimoji="1" lang="ja-JP" altLang="en-US" sz="32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sp>
        <p:nvSpPr>
          <p:cNvPr id="91" name="ホームベース 90"/>
          <p:cNvSpPr/>
          <p:nvPr/>
        </p:nvSpPr>
        <p:spPr>
          <a:xfrm>
            <a:off x="4460316" y="1269274"/>
            <a:ext cx="900000" cy="426209"/>
          </a:xfrm>
          <a:prstGeom prst="homePlate">
            <a:avLst>
              <a:gd name="adj" fmla="val 23438"/>
            </a:avLst>
          </a:prstGeom>
          <a:solidFill>
            <a:srgbClr val="CC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会社</a:t>
            </a: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名</a:t>
            </a:r>
            <a:endParaRPr kumimoji="1"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92" name="正方形/長方形 91"/>
          <p:cNvSpPr/>
          <p:nvPr/>
        </p:nvSpPr>
        <p:spPr>
          <a:xfrm>
            <a:off x="3602324" y="1272128"/>
            <a:ext cx="810000" cy="423980"/>
          </a:xfrm>
          <a:prstGeom prst="rect">
            <a:avLst/>
          </a:prstGeom>
          <a:solidFill>
            <a:srgbClr val="CC99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ホームベース 93"/>
          <p:cNvSpPr/>
          <p:nvPr/>
        </p:nvSpPr>
        <p:spPr>
          <a:xfrm>
            <a:off x="2815272" y="1269274"/>
            <a:ext cx="900000" cy="426209"/>
          </a:xfrm>
          <a:prstGeom prst="homePlate">
            <a:avLst>
              <a:gd name="adj" fmla="val 23438"/>
            </a:avLst>
          </a:prstGeom>
          <a:solidFill>
            <a:srgbClr val="CC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会社</a:t>
            </a: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Ｎｏ</a:t>
            </a:r>
            <a:endParaRPr kumimoji="1"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00" name="正方形/長方形 99"/>
          <p:cNvSpPr/>
          <p:nvPr/>
        </p:nvSpPr>
        <p:spPr>
          <a:xfrm>
            <a:off x="5157368" y="1273828"/>
            <a:ext cx="2023720" cy="423980"/>
          </a:xfrm>
          <a:prstGeom prst="rect">
            <a:avLst/>
          </a:prstGeom>
          <a:solidFill>
            <a:srgbClr val="CC99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正方形/長方形 106"/>
          <p:cNvSpPr/>
          <p:nvPr/>
        </p:nvSpPr>
        <p:spPr>
          <a:xfrm>
            <a:off x="4412324" y="885600"/>
            <a:ext cx="7635928" cy="253916"/>
          </a:xfrm>
          <a:prstGeom prst="rect">
            <a:avLst/>
          </a:prstGeom>
        </p:spPr>
        <p:txBody>
          <a:bodyPr wrap="square">
            <a:spAutoFit/>
          </a:bodyPr>
          <a:lstStyle/>
          <a:p>
            <a:r>
              <a:rPr lang="ja-JP" altLang="en-US" sz="1050" dirty="0" smtClean="0">
                <a:ln w="3175">
                  <a:solidFill>
                    <a:srgbClr val="CC99FF"/>
                  </a:solidFill>
                </a:ln>
                <a:solidFill>
                  <a:srgbClr val="CC99FF"/>
                </a:solidFill>
                <a:latin typeface="Square721 BT" panose="020B0504020202060204" pitchFamily="34" charset="0"/>
                <a:ea typeface="Meiryo UI" panose="020B0604030504040204" pitchFamily="50" charset="-128"/>
              </a:rPr>
              <a:t>中核事業を復旧・継続するために必要な供給品目を供給する業者や代替業者に関する情報を以下に整理する。</a:t>
            </a:r>
            <a:endParaRPr lang="en-US" altLang="ja-JP" sz="1050" dirty="0">
              <a:ln w="3175">
                <a:solidFill>
                  <a:srgbClr val="CC99FF"/>
                </a:solidFill>
              </a:ln>
              <a:solidFill>
                <a:srgbClr val="CC99FF"/>
              </a:solidFill>
              <a:latin typeface="Square721 BT" panose="020B0504020202060204" pitchFamily="34" charset="0"/>
              <a:ea typeface="Meiryo UI" panose="020B0604030504040204" pitchFamily="50" charset="-128"/>
            </a:endParaRPr>
          </a:p>
        </p:txBody>
      </p:sp>
      <p:pic>
        <p:nvPicPr>
          <p:cNvPr id="144" name="図 143"/>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3560622" y="4098783"/>
            <a:ext cx="329343" cy="329343"/>
          </a:xfrm>
          <a:prstGeom prst="rect">
            <a:avLst/>
          </a:prstGeom>
        </p:spPr>
      </p:pic>
      <p:sp>
        <p:nvSpPr>
          <p:cNvPr id="88" name="テキスト ボックス 87"/>
          <p:cNvSpPr txBox="1"/>
          <p:nvPr/>
        </p:nvSpPr>
        <p:spPr>
          <a:xfrm>
            <a:off x="3889965" y="234404"/>
            <a:ext cx="2309610" cy="338554"/>
          </a:xfrm>
          <a:prstGeom prst="rect">
            <a:avLst/>
          </a:prstGeom>
          <a:noFill/>
        </p:spPr>
        <p:txBody>
          <a:bodyPr wrap="square" rtlCol="0">
            <a:spAutoFit/>
          </a:bodyPr>
          <a:lstStyle/>
          <a:p>
            <a:r>
              <a:rPr kumimoji="1" lang="zh-TW" altLang="en-US" sz="1600" dirty="0" smtClean="0">
                <a:ln w="3175">
                  <a:solidFill>
                    <a:schemeClr val="bg1"/>
                  </a:solidFill>
                </a:ln>
                <a:solidFill>
                  <a:schemeClr val="bg1"/>
                </a:solidFill>
                <a:latin typeface="Meiryo UI" panose="020B0604030504040204" pitchFamily="50" charset="-128"/>
                <a:ea typeface="Meiryo UI" panose="020B0604030504040204" pitchFamily="50" charset="-128"/>
              </a:rPr>
              <a:t>事業継続計画</a:t>
            </a:r>
            <a:endParaRPr kumimoji="1" lang="ja-JP" altLang="en-US" sz="1600" dirty="0">
              <a:ln w="3175">
                <a:solidFill>
                  <a:schemeClr val="bg1"/>
                </a:solidFill>
              </a:ln>
              <a:solidFill>
                <a:schemeClr val="bg1"/>
              </a:solidFill>
              <a:latin typeface="Meiryo UI" panose="020B0604030504040204" pitchFamily="50" charset="-128"/>
              <a:ea typeface="Meiryo UI" panose="020B0604030504040204" pitchFamily="50" charset="-128"/>
            </a:endParaRPr>
          </a:p>
        </p:txBody>
      </p:sp>
      <p:sp>
        <p:nvSpPr>
          <p:cNvPr id="90" name="正方形/長方形 89"/>
          <p:cNvSpPr/>
          <p:nvPr/>
        </p:nvSpPr>
        <p:spPr>
          <a:xfrm>
            <a:off x="11831997" y="6498000"/>
            <a:ext cx="360000" cy="360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latin typeface="Square721 BT" panose="020B0504020202060204" pitchFamily="34" charset="0"/>
              </a:rPr>
              <a:t>00</a:t>
            </a:r>
            <a:endParaRPr kumimoji="1" lang="ja-JP" altLang="en-US" sz="1000" dirty="0">
              <a:latin typeface="Square721 BT" panose="020B0504020202060204" pitchFamily="34" charset="0"/>
            </a:endParaRPr>
          </a:p>
        </p:txBody>
      </p:sp>
      <p:sp>
        <p:nvSpPr>
          <p:cNvPr id="93" name="正方形/長方形 92"/>
          <p:cNvSpPr/>
          <p:nvPr/>
        </p:nvSpPr>
        <p:spPr>
          <a:xfrm>
            <a:off x="25620" y="3263150"/>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latin typeface="Square721 BT" panose="020B0504020202060204" pitchFamily="34" charset="0"/>
                <a:cs typeface="Arial" panose="020B0604020202020204" pitchFamily="34" charset="0"/>
              </a:rPr>
              <a:t>BCP </a:t>
            </a:r>
            <a:r>
              <a:rPr lang="en-US" altLang="ja-JP" sz="1200" dirty="0" smtClean="0">
                <a:latin typeface="Square721 BT" panose="020B0504020202060204" pitchFamily="34" charset="0"/>
                <a:cs typeface="Arial" panose="020B0604020202020204" pitchFamily="34" charset="0"/>
              </a:rPr>
              <a:t>C</a:t>
            </a:r>
            <a:r>
              <a:rPr lang="en-US" altLang="ja-JP" sz="1200" dirty="0">
                <a:latin typeface="Square721 BT" panose="020B0504020202060204" pitchFamily="34" charset="0"/>
                <a:cs typeface="Arial" panose="020B0604020202020204" pitchFamily="34" charset="0"/>
              </a:rPr>
              <a:t>ONTENTS</a:t>
            </a:r>
            <a:endParaRPr kumimoji="1" lang="ja-JP" altLang="en-US" sz="1200" dirty="0">
              <a:latin typeface="Square721 BT" panose="020B0504020202060204" pitchFamily="34" charset="0"/>
              <a:cs typeface="Arial" panose="020B0604020202020204" pitchFamily="34" charset="0"/>
            </a:endParaRPr>
          </a:p>
        </p:txBody>
      </p:sp>
      <p:grpSp>
        <p:nvGrpSpPr>
          <p:cNvPr id="95" name="グループ化 94"/>
          <p:cNvGrpSpPr/>
          <p:nvPr/>
        </p:nvGrpSpPr>
        <p:grpSpPr>
          <a:xfrm>
            <a:off x="0" y="3427177"/>
            <a:ext cx="2251471" cy="3403220"/>
            <a:chOff x="0" y="1053600"/>
            <a:chExt cx="2251471" cy="3403220"/>
          </a:xfrm>
        </p:grpSpPr>
        <p:grpSp>
          <p:nvGrpSpPr>
            <p:cNvPr id="96" name="グループ化 95"/>
            <p:cNvGrpSpPr/>
            <p:nvPr/>
          </p:nvGrpSpPr>
          <p:grpSpPr>
            <a:xfrm>
              <a:off x="0" y="1053600"/>
              <a:ext cx="2251471" cy="523220"/>
              <a:chOff x="-20335" y="1287374"/>
              <a:chExt cx="2251471" cy="523220"/>
            </a:xfrm>
          </p:grpSpPr>
          <p:sp>
            <p:nvSpPr>
              <p:cNvPr id="115" name="正方形/長方形 114"/>
              <p:cNvSpPr/>
              <p:nvPr/>
            </p:nvSpPr>
            <p:spPr>
              <a:xfrm>
                <a:off x="-20335" y="1356157"/>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rgbClr val="595959"/>
                    </a:solidFill>
                    <a:latin typeface="HGP創英角ｺﾞｼｯｸUB" panose="020B0900000000000000" pitchFamily="50" charset="-128"/>
                    <a:ea typeface="HGP創英角ｺﾞｼｯｸUB" panose="020B0900000000000000" pitchFamily="50" charset="-128"/>
                  </a:rPr>
                  <a:t>	</a:t>
                </a:r>
                <a:r>
                  <a:rPr kumimoji="1" lang="ja-JP" altLang="en-US" sz="1200" dirty="0" smtClean="0">
                    <a:solidFill>
                      <a:srgbClr val="595959"/>
                    </a:solidFill>
                    <a:latin typeface="HGP創英角ｺﾞｼｯｸUB" panose="020B0900000000000000" pitchFamily="50" charset="-128"/>
                    <a:ea typeface="HGP創英角ｺﾞｼｯｸUB" panose="020B0900000000000000" pitchFamily="50" charset="-128"/>
                  </a:rPr>
                  <a:t>基本情報</a:t>
                </a:r>
                <a:endParaRPr kumimoji="1" lang="ja-JP" altLang="en-US" sz="1200" dirty="0">
                  <a:solidFill>
                    <a:srgbClr val="595959"/>
                  </a:solidFill>
                  <a:latin typeface="HGP創英角ｺﾞｼｯｸUB" panose="020B0900000000000000" pitchFamily="50" charset="-128"/>
                  <a:ea typeface="HGP創英角ｺﾞｼｯｸUB" panose="020B0900000000000000" pitchFamily="50" charset="-128"/>
                </a:endParaRPr>
              </a:p>
            </p:txBody>
          </p:sp>
          <p:sp>
            <p:nvSpPr>
              <p:cNvPr id="116" name="テキスト ボックス 115"/>
              <p:cNvSpPr txBox="1"/>
              <p:nvPr/>
            </p:nvSpPr>
            <p:spPr>
              <a:xfrm>
                <a:off x="36000" y="1287374"/>
                <a:ext cx="453970" cy="523220"/>
              </a:xfrm>
              <a:prstGeom prst="rect">
                <a:avLst/>
              </a:prstGeom>
              <a:noFill/>
            </p:spPr>
            <p:txBody>
              <a:bodyPr wrap="none" rtlCol="0">
                <a:spAutoFit/>
              </a:bodyPr>
              <a:lstStyle/>
              <a:p>
                <a:r>
                  <a:rPr kumimoji="1" lang="ja-JP" altLang="en-US" sz="2800" dirty="0" smtClean="0">
                    <a:solidFill>
                      <a:srgbClr val="595959"/>
                    </a:solidFill>
                    <a:latin typeface="HGP創英角ｺﾞｼｯｸUB" panose="020B0900000000000000" pitchFamily="50" charset="-128"/>
                    <a:ea typeface="HGP創英角ｺﾞｼｯｸUB" panose="020B0900000000000000" pitchFamily="50" charset="-128"/>
                  </a:rPr>
                  <a:t>１</a:t>
                </a:r>
                <a:endParaRPr kumimoji="1" lang="ja-JP" altLang="en-US" sz="2800" dirty="0">
                  <a:solidFill>
                    <a:srgbClr val="595959"/>
                  </a:solidFill>
                  <a:latin typeface="HGP創英角ｺﾞｼｯｸUB" panose="020B0900000000000000" pitchFamily="50" charset="-128"/>
                  <a:ea typeface="HGP創英角ｺﾞｼｯｸUB" panose="020B0900000000000000" pitchFamily="50" charset="-128"/>
                </a:endParaRPr>
              </a:p>
            </p:txBody>
          </p:sp>
        </p:grpSp>
        <p:sp>
          <p:nvSpPr>
            <p:cNvPr id="97" name="テキスト ボックス 96"/>
            <p:cNvSpPr txBox="1"/>
            <p:nvPr/>
          </p:nvSpPr>
          <p:spPr>
            <a:xfrm>
              <a:off x="114043" y="1485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99" name="正方形/長方形 98"/>
            <p:cNvSpPr/>
            <p:nvPr/>
          </p:nvSpPr>
          <p:spPr>
            <a:xfrm>
              <a:off x="0" y="1698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連絡先</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1" name="テキスト ボックス 100"/>
            <p:cNvSpPr txBox="1"/>
            <p:nvPr/>
          </p:nvSpPr>
          <p:spPr>
            <a:xfrm>
              <a:off x="56335" y="1629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２</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2" name="テキスト ボックス 101"/>
            <p:cNvSpPr txBox="1"/>
            <p:nvPr/>
          </p:nvSpPr>
          <p:spPr>
            <a:xfrm>
              <a:off x="114043" y="2061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03" name="正方形/長方形 102"/>
            <p:cNvSpPr/>
            <p:nvPr/>
          </p:nvSpPr>
          <p:spPr>
            <a:xfrm>
              <a:off x="0" y="2274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会社・従業員</a:t>
              </a:r>
              <a:endParaRPr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4" name="テキスト ボックス 103"/>
            <p:cNvSpPr txBox="1"/>
            <p:nvPr/>
          </p:nvSpPr>
          <p:spPr>
            <a:xfrm>
              <a:off x="56335" y="2205600"/>
              <a:ext cx="453970" cy="523220"/>
            </a:xfrm>
            <a:prstGeom prst="rect">
              <a:avLst/>
            </a:prstGeom>
            <a:noFill/>
          </p:spPr>
          <p:txBody>
            <a:bodyPr wrap="none" rtlCol="0">
              <a:spAutoFit/>
            </a:bodyPr>
            <a:lstStyle/>
            <a:p>
              <a:r>
                <a:rPr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３</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5" name="テキスト ボックス 104"/>
            <p:cNvSpPr txBox="1"/>
            <p:nvPr/>
          </p:nvSpPr>
          <p:spPr>
            <a:xfrm>
              <a:off x="114043" y="2637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06" name="正方形/長方形 105"/>
            <p:cNvSpPr/>
            <p:nvPr/>
          </p:nvSpPr>
          <p:spPr>
            <a:xfrm>
              <a:off x="0" y="2850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顧客・</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取引</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8" name="テキスト ボックス 107"/>
            <p:cNvSpPr txBox="1"/>
            <p:nvPr/>
          </p:nvSpPr>
          <p:spPr>
            <a:xfrm>
              <a:off x="56335" y="2781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４</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9" name="テキスト ボックス 108"/>
            <p:cNvSpPr txBox="1"/>
            <p:nvPr/>
          </p:nvSpPr>
          <p:spPr>
            <a:xfrm>
              <a:off x="114043" y="3213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10" name="正方形/長方形 109"/>
            <p:cNvSpPr/>
            <p:nvPr/>
          </p:nvSpPr>
          <p:spPr>
            <a:xfrm>
              <a:off x="0" y="3426383"/>
              <a:ext cx="2251471" cy="41168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bg1"/>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資源</a:t>
              </a:r>
              <a:r>
                <a:rPr kumimoji="1" lang="ja-JP" altLang="en-US" sz="1200" dirty="0" smtClean="0">
                  <a:solidFill>
                    <a:schemeClr val="bg1"/>
                  </a:solidFill>
                  <a:latin typeface="HGP創英角ｺﾞｼｯｸUB" panose="020B0900000000000000" pitchFamily="50" charset="-128"/>
                  <a:ea typeface="HGP創英角ｺﾞｼｯｸUB" panose="020B0900000000000000" pitchFamily="50" charset="-128"/>
                </a:rPr>
                <a:t>・</a:t>
              </a: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供給</a:t>
              </a:r>
              <a:endParaRPr kumimoji="1" lang="ja-JP" altLang="en-US" sz="12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1" name="テキスト ボックス 110"/>
            <p:cNvSpPr txBox="1"/>
            <p:nvPr/>
          </p:nvSpPr>
          <p:spPr>
            <a:xfrm>
              <a:off x="56335" y="3357600"/>
              <a:ext cx="453970" cy="523220"/>
            </a:xfrm>
            <a:prstGeom prst="rect">
              <a:avLst/>
            </a:prstGeom>
            <a:noFill/>
          </p:spPr>
          <p:txBody>
            <a:bodyPr wrap="none" rtlCol="0">
              <a:spAutoFit/>
            </a:bodyPr>
            <a:lstStyle/>
            <a:p>
              <a:r>
                <a:rPr kumimoji="1" lang="ja-JP" altLang="en-US" sz="2800" dirty="0" smtClean="0">
                  <a:solidFill>
                    <a:schemeClr val="bg1"/>
                  </a:solidFill>
                  <a:latin typeface="HGP創英角ｺﾞｼｯｸUB" panose="020B0900000000000000" pitchFamily="50" charset="-128"/>
                  <a:ea typeface="HGP創英角ｺﾞｼｯｸUB" panose="020B0900000000000000" pitchFamily="50" charset="-128"/>
                </a:rPr>
                <a:t>５</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2" name="テキスト ボックス 111"/>
            <p:cNvSpPr txBox="1"/>
            <p:nvPr/>
          </p:nvSpPr>
          <p:spPr>
            <a:xfrm>
              <a:off x="114043" y="3789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13" name="正方形/長方形 112"/>
            <p:cNvSpPr/>
            <p:nvPr/>
          </p:nvSpPr>
          <p:spPr>
            <a:xfrm>
              <a:off x="0" y="4002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避難・防災</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4" name="テキスト ボックス 113"/>
            <p:cNvSpPr txBox="1"/>
            <p:nvPr/>
          </p:nvSpPr>
          <p:spPr>
            <a:xfrm>
              <a:off x="56335" y="3933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６</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grpSp>
      <p:sp>
        <p:nvSpPr>
          <p:cNvPr id="85" name="正方形/長方形 84"/>
          <p:cNvSpPr/>
          <p:nvPr/>
        </p:nvSpPr>
        <p:spPr>
          <a:xfrm>
            <a:off x="25620" y="28566"/>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latin typeface="Square721 BT" panose="020B0504020202060204" pitchFamily="34" charset="0"/>
                <a:cs typeface="Arial" panose="020B0604020202020204" pitchFamily="34" charset="0"/>
              </a:rPr>
              <a:t>BCP</a:t>
            </a:r>
            <a:r>
              <a:rPr lang="ja-JP" altLang="en-US" sz="1200" dirty="0">
                <a:latin typeface="Square721 BT" panose="020B0504020202060204" pitchFamily="34" charset="0"/>
                <a:cs typeface="Arial" panose="020B0604020202020204" pitchFamily="34" charset="0"/>
              </a:rPr>
              <a:t> </a:t>
            </a:r>
            <a:r>
              <a:rPr lang="en-US" altLang="ja-JP" sz="1200" dirty="0" smtClean="0">
                <a:latin typeface="Square721 BT" panose="020B0504020202060204" pitchFamily="34" charset="0"/>
                <a:cs typeface="Arial" panose="020B0604020202020204" pitchFamily="34" charset="0"/>
              </a:rPr>
              <a:t>DATA</a:t>
            </a:r>
            <a:endParaRPr kumimoji="1" lang="ja-JP" altLang="en-US" sz="1200" dirty="0">
              <a:latin typeface="Square721 BT" panose="020B0504020202060204" pitchFamily="34" charset="0"/>
              <a:cs typeface="Arial" panose="020B0604020202020204" pitchFamily="34" charset="0"/>
            </a:endParaRPr>
          </a:p>
        </p:txBody>
      </p:sp>
      <p:grpSp>
        <p:nvGrpSpPr>
          <p:cNvPr id="117" name="グループ化 116"/>
          <p:cNvGrpSpPr/>
          <p:nvPr/>
        </p:nvGrpSpPr>
        <p:grpSpPr>
          <a:xfrm>
            <a:off x="25620" y="256944"/>
            <a:ext cx="2448000" cy="288000"/>
            <a:chOff x="25620" y="297658"/>
            <a:chExt cx="2448000" cy="288000"/>
          </a:xfrm>
        </p:grpSpPr>
        <p:sp>
          <p:nvSpPr>
            <p:cNvPr id="118" name="角丸四角形 117"/>
            <p:cNvSpPr/>
            <p:nvPr/>
          </p:nvSpPr>
          <p:spPr>
            <a:xfrm>
              <a:off x="25620" y="297658"/>
              <a:ext cx="2448000" cy="288000"/>
            </a:xfrm>
            <a:prstGeom prst="roundRect">
              <a:avLst>
                <a:gd name="adj" fmla="val 0"/>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r>
                <a:rPr lang="ja-JP" altLang="en-US" sz="900" dirty="0" smtClean="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rPr>
                <a:t>年　　　　　月　　　　　日</a:t>
              </a:r>
              <a:endParaRPr kumimoji="1" lang="ja-JP" altLang="en-US" sz="900" dirty="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19" name="角丸四角形 118"/>
            <p:cNvSpPr/>
            <p:nvPr/>
          </p:nvSpPr>
          <p:spPr>
            <a:xfrm>
              <a:off x="58418" y="369658"/>
              <a:ext cx="576000" cy="144000"/>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kumimoji="1" lang="ja-JP" altLang="en-US" sz="900" dirty="0" smtClean="0">
                  <a:ln w="3175">
                    <a:solidFill>
                      <a:schemeClr val="bg1"/>
                    </a:solidFill>
                  </a:ln>
                  <a:latin typeface="Meiryo UI" panose="020B0604030504040204" pitchFamily="50" charset="-128"/>
                  <a:ea typeface="Meiryo UI" panose="020B0604030504040204" pitchFamily="50" charset="-128"/>
                </a:rPr>
                <a:t>改訂日</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grpSp>
        <p:nvGrpSpPr>
          <p:cNvPr id="79" name="グループ化 78"/>
          <p:cNvGrpSpPr/>
          <p:nvPr/>
        </p:nvGrpSpPr>
        <p:grpSpPr>
          <a:xfrm>
            <a:off x="-31844" y="549542"/>
            <a:ext cx="2616547" cy="307777"/>
            <a:chOff x="-31844" y="549542"/>
            <a:chExt cx="2616547" cy="307777"/>
          </a:xfrm>
        </p:grpSpPr>
        <p:sp>
          <p:nvSpPr>
            <p:cNvPr id="80" name="角丸四角形 79"/>
            <p:cNvSpPr/>
            <p:nvPr/>
          </p:nvSpPr>
          <p:spPr>
            <a:xfrm>
              <a:off x="25619" y="581221"/>
              <a:ext cx="2448000" cy="205200"/>
            </a:xfrm>
            <a:prstGeom prst="roundRect">
              <a:avLst>
                <a:gd name="adj" fmla="val 15127"/>
              </a:avLst>
            </a:prstGeom>
            <a:solidFill>
              <a:srgbClr val="FF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1" name="グループ化 80"/>
            <p:cNvGrpSpPr/>
            <p:nvPr/>
          </p:nvGrpSpPr>
          <p:grpSpPr>
            <a:xfrm>
              <a:off x="-31844" y="549542"/>
              <a:ext cx="2616547" cy="307777"/>
              <a:chOff x="-31843" y="549542"/>
              <a:chExt cx="2555100" cy="307777"/>
            </a:xfrm>
          </p:grpSpPr>
          <p:sp>
            <p:nvSpPr>
              <p:cNvPr id="82" name="テキスト ボックス 81"/>
              <p:cNvSpPr txBox="1"/>
              <p:nvPr/>
            </p:nvSpPr>
            <p:spPr>
              <a:xfrm>
                <a:off x="153617" y="584648"/>
                <a:ext cx="2369640" cy="200055"/>
              </a:xfrm>
              <a:prstGeom prst="rect">
                <a:avLst/>
              </a:prstGeom>
              <a:noFill/>
            </p:spPr>
            <p:txBody>
              <a:bodyPr wrap="square" rtlCol="0">
                <a:spAutoFit/>
              </a:bodyPr>
              <a:lstStyle/>
              <a:p>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事業者・</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BCP</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代表・避難所を「スライド</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3</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」からコピーしてください</a:t>
                </a:r>
                <a:endParaRPr kumimoji="1"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endParaRPr>
              </a:p>
            </p:txBody>
          </p:sp>
          <p:sp>
            <p:nvSpPr>
              <p:cNvPr id="83" name="テキスト ボックス 82"/>
              <p:cNvSpPr txBox="1"/>
              <p:nvPr/>
            </p:nvSpPr>
            <p:spPr>
              <a:xfrm>
                <a:off x="-31843" y="549542"/>
                <a:ext cx="344966" cy="307777"/>
              </a:xfrm>
              <a:prstGeom prst="rect">
                <a:avLst/>
              </a:prstGeom>
              <a:noFill/>
            </p:spPr>
            <p:txBody>
              <a:bodyPr wrap="none" rtlCol="0">
                <a:spAutoFit/>
              </a:bodyPr>
              <a:lstStyle/>
              <a:p>
                <a:r>
                  <a:rPr kumimoji="1" lang="ja-JP" altLang="en-US" sz="1400" dirty="0" smtClean="0">
                    <a:solidFill>
                      <a:schemeClr val="bg1"/>
                    </a:solidFill>
                    <a:sym typeface="Wingdings 3" panose="05040102010807070707" pitchFamily="18" charset="2"/>
                  </a:rPr>
                  <a:t></a:t>
                </a:r>
                <a:endParaRPr kumimoji="1" lang="ja-JP" altLang="en-US" sz="1400" dirty="0">
                  <a:solidFill>
                    <a:schemeClr val="bg1"/>
                  </a:solidFill>
                </a:endParaRPr>
              </a:p>
            </p:txBody>
          </p:sp>
        </p:grpSp>
      </p:grpSp>
    </p:spTree>
    <p:extLst>
      <p:ext uri="{BB962C8B-B14F-4D97-AF65-F5344CB8AC3E}">
        <p14:creationId xmlns:p14="http://schemas.microsoft.com/office/powerpoint/2010/main" val="2292646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41317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p:cNvGrpSpPr/>
          <p:nvPr/>
        </p:nvGrpSpPr>
        <p:grpSpPr>
          <a:xfrm>
            <a:off x="2537447" y="-57699"/>
            <a:ext cx="9693742" cy="876879"/>
            <a:chOff x="2521408" y="-21553"/>
            <a:chExt cx="9672475" cy="876879"/>
          </a:xfrm>
        </p:grpSpPr>
        <p:sp>
          <p:nvSpPr>
            <p:cNvPr id="2" name="ホームベース 1"/>
            <p:cNvSpPr/>
            <p:nvPr/>
          </p:nvSpPr>
          <p:spPr>
            <a:xfrm>
              <a:off x="2521408" y="104548"/>
              <a:ext cx="4842000" cy="648000"/>
            </a:xfrm>
            <a:prstGeom prst="homePlate">
              <a:avLst/>
            </a:prstGeom>
            <a:solidFill>
              <a:schemeClr val="accent5"/>
            </a:solidFill>
            <a:ln w="63500">
              <a:gradFill flip="none" rotWithShape="1">
                <a:gsLst>
                  <a:gs pos="70000">
                    <a:schemeClr val="bg1">
                      <a:lumMod val="75000"/>
                    </a:schemeClr>
                  </a:gs>
                  <a:gs pos="40000">
                    <a:schemeClr val="bg1"/>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2521408" y="24329"/>
              <a:ext cx="1176381" cy="830997"/>
            </a:xfrm>
            <a:prstGeom prst="rect">
              <a:avLst/>
            </a:prstGeom>
            <a:noFill/>
          </p:spPr>
          <p:txBody>
            <a:bodyPr wrap="none" rtlCol="0">
              <a:spAutoFit/>
            </a:bodyPr>
            <a:lstStyle/>
            <a:p>
              <a:r>
                <a:rPr kumimoji="1" lang="en-US" altLang="ja-JP" sz="4800" b="1" dirty="0" smtClean="0">
                  <a:solidFill>
                    <a:schemeClr val="bg1"/>
                  </a:solidFill>
                  <a:latin typeface="Arial" panose="020B0604020202020204" pitchFamily="34" charset="0"/>
                  <a:cs typeface="Arial" panose="020B0604020202020204" pitchFamily="34" charset="0"/>
                </a:rPr>
                <a:t>BCP</a:t>
              </a:r>
              <a:endParaRPr kumimoji="1" lang="ja-JP" altLang="en-US" sz="4800" b="1" dirty="0">
                <a:solidFill>
                  <a:schemeClr val="bg1"/>
                </a:solidFill>
                <a:latin typeface="Arial" panose="020B0604020202020204" pitchFamily="34" charset="0"/>
                <a:cs typeface="Arial" panose="020B0604020202020204" pitchFamily="34" charset="0"/>
              </a:endParaRPr>
            </a:p>
          </p:txBody>
        </p:sp>
        <p:sp>
          <p:nvSpPr>
            <p:cNvPr id="16" name="ホームベース 15"/>
            <p:cNvSpPr/>
            <p:nvPr/>
          </p:nvSpPr>
          <p:spPr>
            <a:xfrm flipH="1">
              <a:off x="7351883" y="104548"/>
              <a:ext cx="4842000" cy="648000"/>
            </a:xfrm>
            <a:prstGeom prst="homePlate">
              <a:avLst/>
            </a:prstGeom>
            <a:solidFill>
              <a:schemeClr val="tx1">
                <a:lumMod val="75000"/>
                <a:lumOff val="25000"/>
              </a:schemeClr>
            </a:solidFill>
            <a:ln w="63500">
              <a:gradFill flip="none" rotWithShape="1">
                <a:gsLst>
                  <a:gs pos="40000">
                    <a:schemeClr val="accent1">
                      <a:lumMod val="5000"/>
                      <a:lumOff val="95000"/>
                    </a:schemeClr>
                  </a:gs>
                  <a:gs pos="70000">
                    <a:schemeClr val="bg1">
                      <a:lumMod val="75000"/>
                    </a:scheme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9101048" y="121818"/>
              <a:ext cx="2492694" cy="584775"/>
            </a:xfrm>
            <a:prstGeom prst="rect">
              <a:avLst/>
            </a:prstGeom>
            <a:noFill/>
          </p:spPr>
          <p:txBody>
            <a:bodyPr wrap="square" rtlCol="0">
              <a:spAutoFit/>
            </a:bodyPr>
            <a:lstStyle/>
            <a:p>
              <a:pPr algn="r"/>
              <a:r>
                <a:rPr lang="ja-JP" altLang="en-US" sz="3200" dirty="0">
                  <a:solidFill>
                    <a:schemeClr val="bg1"/>
                  </a:solidFill>
                  <a:latin typeface="HGP創英角ｺﾞｼｯｸUB" panose="020B0900000000000000" pitchFamily="50" charset="-128"/>
                  <a:ea typeface="HGP創英角ｺﾞｼｯｸUB" panose="020B0900000000000000" pitchFamily="50" charset="-128"/>
                </a:rPr>
                <a:t>避難</a:t>
              </a:r>
              <a:r>
                <a:rPr lang="ja-JP" altLang="en-US" sz="3200" dirty="0" smtClean="0">
                  <a:solidFill>
                    <a:schemeClr val="bg1"/>
                  </a:solidFill>
                  <a:latin typeface="HGP創英角ｺﾞｼｯｸUB" panose="020B0900000000000000" pitchFamily="50" charset="-128"/>
                  <a:ea typeface="HGP創英角ｺﾞｼｯｸUB" panose="020B0900000000000000" pitchFamily="50" charset="-128"/>
                </a:rPr>
                <a:t>・防災</a:t>
              </a:r>
              <a:endPar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67" name="テキスト ボックス 66"/>
            <p:cNvSpPr txBox="1"/>
            <p:nvPr/>
          </p:nvSpPr>
          <p:spPr>
            <a:xfrm>
              <a:off x="11510535" y="-21553"/>
              <a:ext cx="669890" cy="830997"/>
            </a:xfrm>
            <a:prstGeom prst="rect">
              <a:avLst/>
            </a:prstGeom>
            <a:noFill/>
          </p:spPr>
          <p:txBody>
            <a:bodyPr wrap="square" rtlCol="0">
              <a:spAutoFit/>
            </a:bodyPr>
            <a:lstStyle/>
            <a:p>
              <a:pPr algn="ctr"/>
              <a:r>
                <a:rPr lang="ja-JP" altLang="en-US" sz="4800" dirty="0">
                  <a:solidFill>
                    <a:schemeClr val="bg1"/>
                  </a:solidFill>
                  <a:latin typeface="HGP創英角ｺﾞｼｯｸUB" panose="020B0900000000000000" pitchFamily="50" charset="-128"/>
                  <a:ea typeface="HGP創英角ｺﾞｼｯｸUB" panose="020B0900000000000000" pitchFamily="50" charset="-128"/>
                </a:rPr>
                <a:t>６</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6" name="正方形/長方形 5"/>
          <p:cNvSpPr/>
          <p:nvPr/>
        </p:nvSpPr>
        <p:spPr>
          <a:xfrm>
            <a:off x="0" y="-21552"/>
            <a:ext cx="2551888" cy="6879552"/>
          </a:xfrm>
          <a:prstGeom prst="rect">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9"/>
          <p:cNvGrpSpPr/>
          <p:nvPr/>
        </p:nvGrpSpPr>
        <p:grpSpPr>
          <a:xfrm>
            <a:off x="0" y="3427177"/>
            <a:ext cx="2251471" cy="3403220"/>
            <a:chOff x="0" y="1053600"/>
            <a:chExt cx="2251471" cy="3403220"/>
          </a:xfrm>
        </p:grpSpPr>
        <p:grpSp>
          <p:nvGrpSpPr>
            <p:cNvPr id="23" name="グループ化 22"/>
            <p:cNvGrpSpPr/>
            <p:nvPr/>
          </p:nvGrpSpPr>
          <p:grpSpPr>
            <a:xfrm>
              <a:off x="0" y="1053600"/>
              <a:ext cx="2251471" cy="523220"/>
              <a:chOff x="-20335" y="1287374"/>
              <a:chExt cx="2251471" cy="523220"/>
            </a:xfrm>
          </p:grpSpPr>
          <p:sp>
            <p:nvSpPr>
              <p:cNvPr id="20" name="正方形/長方形 19"/>
              <p:cNvSpPr/>
              <p:nvPr/>
            </p:nvSpPr>
            <p:spPr>
              <a:xfrm>
                <a:off x="-20335" y="1356157"/>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rgbClr val="595959"/>
                    </a:solidFill>
                    <a:latin typeface="HGP創英角ｺﾞｼｯｸUB" panose="020B0900000000000000" pitchFamily="50" charset="-128"/>
                    <a:ea typeface="HGP創英角ｺﾞｼｯｸUB" panose="020B0900000000000000" pitchFamily="50" charset="-128"/>
                  </a:rPr>
                  <a:t>	</a:t>
                </a:r>
                <a:r>
                  <a:rPr kumimoji="1" lang="ja-JP" altLang="en-US" sz="1200" dirty="0" smtClean="0">
                    <a:solidFill>
                      <a:srgbClr val="595959"/>
                    </a:solidFill>
                    <a:latin typeface="HGP創英角ｺﾞｼｯｸUB" panose="020B0900000000000000" pitchFamily="50" charset="-128"/>
                    <a:ea typeface="HGP創英角ｺﾞｼｯｸUB" panose="020B0900000000000000" pitchFamily="50" charset="-128"/>
                  </a:rPr>
                  <a:t>基本情報</a:t>
                </a:r>
                <a:endParaRPr kumimoji="1" lang="ja-JP" altLang="en-US" sz="1200" dirty="0">
                  <a:solidFill>
                    <a:srgbClr val="595959"/>
                  </a:solidFill>
                  <a:latin typeface="HGP創英角ｺﾞｼｯｸUB" panose="020B0900000000000000" pitchFamily="50" charset="-128"/>
                  <a:ea typeface="HGP創英角ｺﾞｼｯｸUB" panose="020B0900000000000000" pitchFamily="50" charset="-128"/>
                </a:endParaRPr>
              </a:p>
            </p:txBody>
          </p:sp>
          <p:sp>
            <p:nvSpPr>
              <p:cNvPr id="21" name="テキスト ボックス 20"/>
              <p:cNvSpPr txBox="1"/>
              <p:nvPr/>
            </p:nvSpPr>
            <p:spPr>
              <a:xfrm>
                <a:off x="36000" y="1287374"/>
                <a:ext cx="453970" cy="523220"/>
              </a:xfrm>
              <a:prstGeom prst="rect">
                <a:avLst/>
              </a:prstGeom>
              <a:noFill/>
            </p:spPr>
            <p:txBody>
              <a:bodyPr wrap="none" rtlCol="0">
                <a:spAutoFit/>
              </a:bodyPr>
              <a:lstStyle/>
              <a:p>
                <a:r>
                  <a:rPr kumimoji="1" lang="ja-JP" altLang="en-US" sz="2800" dirty="0" smtClean="0">
                    <a:solidFill>
                      <a:srgbClr val="595959"/>
                    </a:solidFill>
                    <a:latin typeface="HGP創英角ｺﾞｼｯｸUB" panose="020B0900000000000000" pitchFamily="50" charset="-128"/>
                    <a:ea typeface="HGP創英角ｺﾞｼｯｸUB" panose="020B0900000000000000" pitchFamily="50" charset="-128"/>
                  </a:rPr>
                  <a:t>１</a:t>
                </a:r>
                <a:endParaRPr kumimoji="1" lang="ja-JP" altLang="en-US" sz="2800" dirty="0">
                  <a:solidFill>
                    <a:srgbClr val="595959"/>
                  </a:solidFill>
                  <a:latin typeface="HGP創英角ｺﾞｼｯｸUB" panose="020B0900000000000000" pitchFamily="50" charset="-128"/>
                  <a:ea typeface="HGP創英角ｺﾞｼｯｸUB" panose="020B0900000000000000" pitchFamily="50" charset="-128"/>
                </a:endParaRPr>
              </a:p>
            </p:txBody>
          </p:sp>
        </p:grpSp>
        <p:sp>
          <p:nvSpPr>
            <p:cNvPr id="28" name="テキスト ボックス 27"/>
            <p:cNvSpPr txBox="1"/>
            <p:nvPr/>
          </p:nvSpPr>
          <p:spPr>
            <a:xfrm>
              <a:off x="114043" y="1485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33" name="正方形/長方形 32"/>
            <p:cNvSpPr/>
            <p:nvPr/>
          </p:nvSpPr>
          <p:spPr>
            <a:xfrm>
              <a:off x="0" y="1698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連絡先</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34" name="テキスト ボックス 33"/>
            <p:cNvSpPr txBox="1"/>
            <p:nvPr/>
          </p:nvSpPr>
          <p:spPr>
            <a:xfrm>
              <a:off x="56335" y="1629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２</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32" name="テキスト ボックス 31"/>
            <p:cNvSpPr txBox="1"/>
            <p:nvPr/>
          </p:nvSpPr>
          <p:spPr>
            <a:xfrm>
              <a:off x="114043" y="2061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39" name="正方形/長方形 38"/>
            <p:cNvSpPr/>
            <p:nvPr/>
          </p:nvSpPr>
          <p:spPr>
            <a:xfrm>
              <a:off x="0" y="2274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会社・従業員</a:t>
              </a:r>
              <a:endParaRPr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40" name="テキスト ボックス 39"/>
            <p:cNvSpPr txBox="1"/>
            <p:nvPr/>
          </p:nvSpPr>
          <p:spPr>
            <a:xfrm>
              <a:off x="56335" y="2205600"/>
              <a:ext cx="453970" cy="523220"/>
            </a:xfrm>
            <a:prstGeom prst="rect">
              <a:avLst/>
            </a:prstGeom>
            <a:noFill/>
          </p:spPr>
          <p:txBody>
            <a:bodyPr wrap="none" rtlCol="0">
              <a:spAutoFit/>
            </a:bodyPr>
            <a:lstStyle/>
            <a:p>
              <a:r>
                <a:rPr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３</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38" name="テキスト ボックス 37"/>
            <p:cNvSpPr txBox="1"/>
            <p:nvPr/>
          </p:nvSpPr>
          <p:spPr>
            <a:xfrm>
              <a:off x="114043" y="2637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45" name="正方形/長方形 44"/>
            <p:cNvSpPr/>
            <p:nvPr/>
          </p:nvSpPr>
          <p:spPr>
            <a:xfrm>
              <a:off x="0" y="2850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顧客・</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取引</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46" name="テキスト ボックス 45"/>
            <p:cNvSpPr txBox="1"/>
            <p:nvPr/>
          </p:nvSpPr>
          <p:spPr>
            <a:xfrm>
              <a:off x="56335" y="2781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４</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44" name="テキスト ボックス 43"/>
            <p:cNvSpPr txBox="1"/>
            <p:nvPr/>
          </p:nvSpPr>
          <p:spPr>
            <a:xfrm>
              <a:off x="114043" y="3213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51" name="正方形/長方形 50"/>
            <p:cNvSpPr/>
            <p:nvPr/>
          </p:nvSpPr>
          <p:spPr>
            <a:xfrm>
              <a:off x="0" y="3426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資源</a:t>
              </a:r>
              <a:r>
                <a:rPr kumimoji="1"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供給</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52" name="テキスト ボックス 51"/>
            <p:cNvSpPr txBox="1"/>
            <p:nvPr/>
          </p:nvSpPr>
          <p:spPr>
            <a:xfrm>
              <a:off x="56335" y="3357600"/>
              <a:ext cx="453970" cy="523220"/>
            </a:xfrm>
            <a:prstGeom prst="rect">
              <a:avLst/>
            </a:prstGeom>
            <a:noFill/>
          </p:spPr>
          <p:txBody>
            <a:bodyPr wrap="none" rtlCol="0">
              <a:spAutoFit/>
            </a:bodyPr>
            <a:lstStyle/>
            <a:p>
              <a:r>
                <a:rPr kumimoji="1"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５</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50" name="テキスト ボックス 49"/>
            <p:cNvSpPr txBox="1"/>
            <p:nvPr/>
          </p:nvSpPr>
          <p:spPr>
            <a:xfrm>
              <a:off x="114043" y="3789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57" name="正方形/長方形 56"/>
            <p:cNvSpPr/>
            <p:nvPr/>
          </p:nvSpPr>
          <p:spPr>
            <a:xfrm>
              <a:off x="0" y="4002383"/>
              <a:ext cx="2251471" cy="41168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bg1"/>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bg1"/>
                  </a:solidFill>
                  <a:latin typeface="HGP創英角ｺﾞｼｯｸUB" panose="020B0900000000000000" pitchFamily="50" charset="-128"/>
                  <a:ea typeface="HGP創英角ｺﾞｼｯｸUB" panose="020B0900000000000000" pitchFamily="50" charset="-128"/>
                </a:rPr>
                <a:t>避難・防災</a:t>
              </a:r>
              <a:endParaRPr kumimoji="1" lang="ja-JP" altLang="en-US" sz="12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58" name="テキスト ボックス 57"/>
            <p:cNvSpPr txBox="1"/>
            <p:nvPr/>
          </p:nvSpPr>
          <p:spPr>
            <a:xfrm>
              <a:off x="56335" y="3933600"/>
              <a:ext cx="453970" cy="523220"/>
            </a:xfrm>
            <a:prstGeom prst="rect">
              <a:avLst/>
            </a:prstGeom>
            <a:noFill/>
          </p:spPr>
          <p:txBody>
            <a:bodyPr wrap="none" rtlCol="0">
              <a:spAutoFit/>
            </a:bodyPr>
            <a:lstStyle/>
            <a:p>
              <a:r>
                <a:rPr lang="ja-JP" altLang="en-US" sz="2800" dirty="0">
                  <a:solidFill>
                    <a:schemeClr val="bg1"/>
                  </a:solidFill>
                  <a:latin typeface="HGP創英角ｺﾞｼｯｸUB" panose="020B0900000000000000" pitchFamily="50" charset="-128"/>
                  <a:ea typeface="HGP創英角ｺﾞｼｯｸUB" panose="020B0900000000000000" pitchFamily="50" charset="-128"/>
                </a:rPr>
                <a:t>６</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grpSp>
      <p:cxnSp>
        <p:nvCxnSpPr>
          <p:cNvPr id="98" name="直線コネクタ 97"/>
          <p:cNvCxnSpPr/>
          <p:nvPr/>
        </p:nvCxnSpPr>
        <p:spPr>
          <a:xfrm>
            <a:off x="2551888" y="-44999"/>
            <a:ext cx="0" cy="6902999"/>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85" name="テキスト ボックス 284"/>
          <p:cNvSpPr txBox="1"/>
          <p:nvPr/>
        </p:nvSpPr>
        <p:spPr>
          <a:xfrm>
            <a:off x="7508359" y="249792"/>
            <a:ext cx="2214761" cy="307777"/>
          </a:xfrm>
          <a:prstGeom prst="rect">
            <a:avLst/>
          </a:prstGeom>
          <a:noFill/>
        </p:spPr>
        <p:txBody>
          <a:bodyPr wrap="square" rtlCol="0">
            <a:spAutoFit/>
          </a:bodyPr>
          <a:lstStyle/>
          <a:p>
            <a:pPr algn="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保険・投資</a:t>
            </a:r>
            <a:endParaRPr lang="en-US" altLang="ja-JP" sz="1400" dirty="0" smtClean="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86" name="角丸四角形 85"/>
          <p:cNvSpPr/>
          <p:nvPr/>
        </p:nvSpPr>
        <p:spPr>
          <a:xfrm>
            <a:off x="2792324" y="784913"/>
            <a:ext cx="1620000" cy="288000"/>
          </a:xfrm>
          <a:prstGeom prst="roundRect">
            <a:avLst>
              <a:gd name="adj" fmla="val 50000"/>
            </a:avLst>
          </a:prstGeom>
          <a:gradFill flip="none" rotWithShape="1">
            <a:gsLst>
              <a:gs pos="0">
                <a:schemeClr val="tx1">
                  <a:lumMod val="50000"/>
                  <a:lumOff val="50000"/>
                </a:schemeClr>
              </a:gs>
              <a:gs pos="75000">
                <a:schemeClr val="tx1">
                  <a:lumMod val="75000"/>
                  <a:lumOff val="25000"/>
                </a:schemeClr>
              </a:gs>
            </a:gsLst>
            <a:lin ang="16200000" scaled="1"/>
            <a:tileRect/>
          </a:gradFill>
          <a:ln w="25400">
            <a:gradFill flip="none" rotWithShape="1">
              <a:gsLst>
                <a:gs pos="40000">
                  <a:schemeClr val="bg1">
                    <a:lumMod val="65000"/>
                  </a:schemeClr>
                </a:gs>
                <a:gs pos="60000">
                  <a:schemeClr val="tx1">
                    <a:lumMod val="65000"/>
                    <a:lumOff val="35000"/>
                  </a:schemeClr>
                </a:gs>
              </a:gsLst>
              <a:lin ang="2400000" scaled="0"/>
              <a:tileRect/>
            </a:gradFill>
          </a:ln>
          <a:effectLst>
            <a:glow rad="38100">
              <a:srgbClr val="FFCC00"/>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i="1" dirty="0">
                <a:gradFill flip="none" rotWithShape="1">
                  <a:gsLst>
                    <a:gs pos="0">
                      <a:srgbClr val="FFCC00">
                        <a:lumMod val="40000"/>
                        <a:lumOff val="60000"/>
                      </a:srgbClr>
                    </a:gs>
                    <a:gs pos="80000">
                      <a:srgbClr val="FFCC00"/>
                    </a:gs>
                  </a:gsLst>
                  <a:lin ang="16200000" scaled="1"/>
                  <a:tileRect/>
                </a:gradFill>
                <a:latin typeface="チェックポイント★リベンジ" panose="02000600000000000000" pitchFamily="2" charset="-128"/>
                <a:ea typeface="チェックポイント★リベンジ" panose="02000600000000000000" pitchFamily="2" charset="-128"/>
              </a:rPr>
              <a:t>保険データ</a:t>
            </a:r>
          </a:p>
        </p:txBody>
      </p:sp>
      <p:sp>
        <p:nvSpPr>
          <p:cNvPr id="88" name="正方形/長方形 87"/>
          <p:cNvSpPr/>
          <p:nvPr/>
        </p:nvSpPr>
        <p:spPr>
          <a:xfrm>
            <a:off x="2743935" y="1141424"/>
            <a:ext cx="4084649" cy="630938"/>
          </a:xfrm>
          <a:prstGeom prst="rect">
            <a:avLst/>
          </a:prstGeom>
          <a:gradFill flip="none" rotWithShape="1">
            <a:gsLst>
              <a:gs pos="0">
                <a:schemeClr val="bg1"/>
              </a:gs>
              <a:gs pos="100000">
                <a:srgbClr val="FFCC00">
                  <a:alpha val="2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341438" algn="l"/>
              </a:tabLst>
            </a:pPr>
            <a:r>
              <a:rPr kumimoji="1" lang="en-US" altLang="ja-JP" sz="320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	</a:t>
            </a:r>
            <a:endParaRPr kumimoji="1" lang="ja-JP" altLang="en-US" sz="32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graphicFrame>
        <p:nvGraphicFramePr>
          <p:cNvPr id="89" name="表 88"/>
          <p:cNvGraphicFramePr>
            <a:graphicFrameLocks noGrp="1"/>
          </p:cNvGraphicFramePr>
          <p:nvPr>
            <p:extLst>
              <p:ext uri="{D42A27DB-BD31-4B8C-83A1-F6EECF244321}">
                <p14:modId xmlns:p14="http://schemas.microsoft.com/office/powerpoint/2010/main" val="2346439483"/>
              </p:ext>
            </p:extLst>
          </p:nvPr>
        </p:nvGraphicFramePr>
        <p:xfrm>
          <a:off x="2796584" y="1833455"/>
          <a:ext cx="4032000" cy="3672000"/>
        </p:xfrm>
        <a:graphic>
          <a:graphicData uri="http://schemas.openxmlformats.org/drawingml/2006/table">
            <a:tbl>
              <a:tblPr firstRow="1" bandRow="1">
                <a:tableStyleId>{5C22544A-7EE6-4342-B048-85BDC9FD1C3A}</a:tableStyleId>
              </a:tblPr>
              <a:tblGrid>
                <a:gridCol w="1152000"/>
                <a:gridCol w="2880000"/>
              </a:tblGrid>
              <a:tr h="612000">
                <a:tc>
                  <a:txBody>
                    <a:bodyPr/>
                    <a:lstStyle/>
                    <a:p>
                      <a:pPr algn="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住所</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CC00"/>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CC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FFCC00"/>
                      </a:solidFill>
                      <a:prstDash val="solid"/>
                      <a:round/>
                      <a:headEnd type="none" w="med" len="med"/>
                      <a:tailEnd type="none" w="med" len="med"/>
                    </a:lnR>
                    <a:lnT w="76200" cap="flat" cmpd="sng" algn="ctr">
                      <a:solidFill>
                        <a:srgbClr val="FFCC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00"/>
                      </a:srgbClr>
                    </a:solidFill>
                  </a:tcPr>
                </a:tc>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連絡先部署</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CC00"/>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FF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担当者</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CC00"/>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FF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00"/>
                      </a:srgbClr>
                    </a:solidFill>
                  </a:tcPr>
                </a:tc>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CC00"/>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800" b="0" spc="0" dirty="0" smtClean="0">
                        <a:ln w="3175">
                          <a:noFill/>
                        </a:ln>
                        <a:solidFill>
                          <a:srgbClr val="C081FF"/>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FF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ＦＡＸ</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CC00"/>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solidFill>
                            <a:schemeClr val="tx1">
                              <a:lumMod val="75000"/>
                              <a:lumOff val="25000"/>
                            </a:schemeClr>
                          </a:solid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FF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00"/>
                      </a:srgbClr>
                    </a:solidFill>
                  </a:tcPr>
                </a:tc>
              </a:tr>
              <a:tr h="612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メール</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CC00"/>
                      </a:solid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CC00"/>
                      </a:solidFill>
                      <a:prstDash val="solid"/>
                      <a:round/>
                      <a:headEnd type="none" w="med" len="med"/>
                      <a:tailEnd type="none" w="med" len="med"/>
                    </a:lnB>
                    <a:solidFill>
                      <a:srgbClr val="FFCC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spc="0" dirty="0" smtClean="0">
                        <a:ln w="3175">
                          <a:noFill/>
                        </a:ln>
                        <a:solidFill>
                          <a:srgbClr val="C081FF"/>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solidFill>
                        <a:srgbClr val="FF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CC00"/>
                      </a:solidFill>
                      <a:prstDash val="solid"/>
                      <a:round/>
                      <a:headEnd type="none" w="med" len="med"/>
                      <a:tailEnd type="none" w="med" len="med"/>
                    </a:lnB>
                    <a:solidFill>
                      <a:schemeClr val="bg1">
                        <a:lumMod val="95000"/>
                      </a:schemeClr>
                    </a:solidFill>
                  </a:tcPr>
                </a:tc>
              </a:tr>
            </a:tbl>
          </a:graphicData>
        </a:graphic>
      </p:graphicFrame>
      <p:pic>
        <p:nvPicPr>
          <p:cNvPr id="90" name="図 89"/>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3536514" y="3827942"/>
            <a:ext cx="329343" cy="329343"/>
          </a:xfrm>
          <a:prstGeom prst="rect">
            <a:avLst/>
          </a:prstGeom>
        </p:spPr>
      </p:pic>
      <p:graphicFrame>
        <p:nvGraphicFramePr>
          <p:cNvPr id="94" name="表 93"/>
          <p:cNvGraphicFramePr>
            <a:graphicFrameLocks noGrp="1"/>
          </p:cNvGraphicFramePr>
          <p:nvPr>
            <p:extLst>
              <p:ext uri="{D42A27DB-BD31-4B8C-83A1-F6EECF244321}">
                <p14:modId xmlns:p14="http://schemas.microsoft.com/office/powerpoint/2010/main" val="262012396"/>
              </p:ext>
            </p:extLst>
          </p:nvPr>
        </p:nvGraphicFramePr>
        <p:xfrm>
          <a:off x="7020630" y="1188000"/>
          <a:ext cx="5040000" cy="5521306"/>
        </p:xfrm>
        <a:graphic>
          <a:graphicData uri="http://schemas.openxmlformats.org/drawingml/2006/table">
            <a:tbl>
              <a:tblPr firstRow="1" bandRow="1">
                <a:tableStyleId>{5C22544A-7EE6-4342-B048-85BDC9FD1C3A}</a:tableStyleId>
              </a:tblPr>
              <a:tblGrid>
                <a:gridCol w="1008000"/>
                <a:gridCol w="1008000"/>
                <a:gridCol w="1008000"/>
                <a:gridCol w="1008000"/>
                <a:gridCol w="1008000"/>
              </a:tblGrid>
              <a:tr h="648000">
                <a:tc>
                  <a:txBody>
                    <a:bodyPr/>
                    <a:lstStyle/>
                    <a:p>
                      <a:pPr algn="ct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保険</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algn="ct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種別</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CC00"/>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CC00"/>
                      </a:solidFill>
                      <a:prstDash val="solid"/>
                      <a:round/>
                      <a:headEnd type="none" w="med" len="med"/>
                      <a:tailEnd type="none" w="med" len="med"/>
                    </a:lnT>
                    <a:lnB w="12700" cap="flat" cmpd="sng" algn="ctr">
                      <a:noFill/>
                      <a:prstDash val="solid"/>
                      <a:round/>
                      <a:headEnd type="none" w="med" len="med"/>
                      <a:tailEnd type="none" w="med" len="med"/>
                    </a:lnB>
                    <a:solidFill>
                      <a:srgbClr val="FFCC00"/>
                    </a:solidFill>
                  </a:tcPr>
                </a:tc>
                <a:tc>
                  <a:txBody>
                    <a:bodyPr/>
                    <a:lstStyle/>
                    <a:p>
                      <a:pPr algn="ct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保険証</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algn="ct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番号</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CC00"/>
                      </a:solidFill>
                      <a:prstDash val="solid"/>
                      <a:round/>
                      <a:headEnd type="none" w="med" len="med"/>
                      <a:tailEnd type="none" w="med" len="med"/>
                    </a:lnT>
                    <a:lnB w="12700" cap="flat" cmpd="sng" algn="ctr">
                      <a:noFill/>
                      <a:prstDash val="solid"/>
                      <a:round/>
                      <a:headEnd type="none" w="med" len="med"/>
                      <a:tailEnd type="none" w="med" len="med"/>
                    </a:lnB>
                    <a:solidFill>
                      <a:srgbClr val="FFCC00"/>
                    </a:solidFill>
                  </a:tcPr>
                </a:tc>
                <a:tc>
                  <a:txBody>
                    <a:bodyPr/>
                    <a:lstStyle/>
                    <a:p>
                      <a:pPr algn="ct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免責</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algn="ct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金額</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CC00"/>
                      </a:solidFill>
                      <a:prstDash val="solid"/>
                      <a:round/>
                      <a:headEnd type="none" w="med" len="med"/>
                      <a:tailEnd type="none" w="med" len="med"/>
                    </a:lnT>
                    <a:lnB w="12700" cap="flat" cmpd="sng" algn="ctr">
                      <a:noFill/>
                      <a:prstDash val="solid"/>
                      <a:round/>
                      <a:headEnd type="none" w="med" len="med"/>
                      <a:tailEnd type="none" w="med" len="med"/>
                    </a:lnB>
                    <a:solidFill>
                      <a:srgbClr val="FFCC00"/>
                    </a:solidFill>
                  </a:tcPr>
                </a:tc>
                <a:tc>
                  <a:txBody>
                    <a:bodyPr/>
                    <a:lstStyle/>
                    <a:p>
                      <a:pPr algn="ct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補償</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algn="ct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限度額</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CC00"/>
                      </a:solidFill>
                      <a:prstDash val="solid"/>
                      <a:round/>
                      <a:headEnd type="none" w="med" len="med"/>
                      <a:tailEnd type="none" w="med" len="med"/>
                    </a:lnT>
                    <a:lnB w="12700" cap="flat" cmpd="sng" algn="ctr">
                      <a:noFill/>
                      <a:prstDash val="solid"/>
                      <a:round/>
                      <a:headEnd type="none" w="med" len="med"/>
                      <a:tailEnd type="none" w="med" len="med"/>
                    </a:lnB>
                    <a:solidFill>
                      <a:srgbClr val="FFCC00"/>
                    </a:solidFill>
                  </a:tcPr>
                </a:tc>
                <a:tc>
                  <a:txBody>
                    <a:bodyPr/>
                    <a:lstStyle/>
                    <a:p>
                      <a:pPr algn="ct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補償</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algn="ct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範囲</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FFCC00"/>
                      </a:solidFill>
                      <a:prstDash val="solid"/>
                      <a:round/>
                      <a:headEnd type="none" w="med" len="med"/>
                      <a:tailEnd type="none" w="med" len="med"/>
                    </a:lnR>
                    <a:lnT w="76200" cap="flat" cmpd="sng" algn="ctr">
                      <a:solidFill>
                        <a:srgbClr val="FFCC00"/>
                      </a:solidFill>
                      <a:prstDash val="solid"/>
                      <a:round/>
                      <a:headEnd type="none" w="med" len="med"/>
                      <a:tailEnd type="none" w="med" len="med"/>
                    </a:lnT>
                    <a:lnB w="12700" cap="flat" cmpd="sng" algn="ctr">
                      <a:noFill/>
                      <a:prstDash val="solid"/>
                      <a:round/>
                      <a:headEnd type="none" w="med" len="med"/>
                      <a:tailEnd type="none" w="med" len="med"/>
                    </a:lnB>
                    <a:solidFill>
                      <a:srgbClr val="FFCC00"/>
                    </a:solidFill>
                  </a:tcPr>
                </a:tc>
              </a:tr>
              <a:tr h="540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CC00"/>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76200" cap="flat" cmpd="sng" algn="ctr">
                      <a:solidFill>
                        <a:srgbClr val="FFCC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00"/>
                      </a:srgbClr>
                    </a:solidFill>
                  </a:tcPr>
                </a:tc>
              </a:tr>
              <a:tr h="540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CC00"/>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76200" cap="flat" cmpd="sng" algn="ctr">
                      <a:solidFill>
                        <a:srgbClr val="FF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540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CC00"/>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00"/>
                      </a:srgbClr>
                    </a:solidFill>
                  </a:tcPr>
                </a:tc>
                <a:tc>
                  <a:txBody>
                    <a:bodyPr/>
                    <a:lstStyle/>
                    <a:p>
                      <a:endParaRPr lang="ja-JP" altLang="en-US" dirty="0"/>
                    </a:p>
                  </a:txBody>
                  <a:tcPr anchor="ctr">
                    <a:lnL w="12700" cap="flat" cmpd="sng" algn="ctr">
                      <a:solidFill>
                        <a:srgbClr val="FFCC00">
                          <a:alpha val="25098"/>
                        </a:srgbClr>
                      </a:solidFill>
                      <a:prstDash val="solid"/>
                      <a:round/>
                      <a:headEnd type="none" w="med" len="med"/>
                      <a:tailEnd type="none" w="med" len="med"/>
                    </a:lnL>
                    <a:lnR w="76200" cap="flat" cmpd="sng" algn="ctr">
                      <a:solidFill>
                        <a:srgbClr val="FF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00"/>
                      </a:srgbClr>
                    </a:solidFill>
                  </a:tcPr>
                </a:tc>
              </a:tr>
              <a:tr h="540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CC00"/>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76200" cap="flat" cmpd="sng" algn="ctr">
                      <a:solidFill>
                        <a:srgbClr val="FF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540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CC00"/>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76200" cap="flat" cmpd="sng" algn="ctr">
                      <a:solidFill>
                        <a:srgbClr val="FF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00"/>
                      </a:srgbClr>
                    </a:solidFill>
                  </a:tcPr>
                </a:tc>
              </a:tr>
              <a:tr h="540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CC00"/>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76200" cap="flat" cmpd="sng" algn="ctr">
                      <a:solidFill>
                        <a:srgbClr val="FF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540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CC00"/>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76200" cap="flat" cmpd="sng" algn="ctr">
                      <a:solidFill>
                        <a:srgbClr val="FF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00"/>
                      </a:srgbClr>
                    </a:solidFill>
                  </a:tcPr>
                </a:tc>
              </a:tr>
              <a:tr h="553306">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CC00"/>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76200" cap="flat" cmpd="sng" algn="ctr">
                      <a:solidFill>
                        <a:srgbClr val="FF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540000">
                <a:tc>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CC00"/>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CC00"/>
                      </a:solidFill>
                      <a:prstDash val="solid"/>
                      <a:round/>
                      <a:headEnd type="none" w="med" len="med"/>
                      <a:tailEnd type="none" w="med" len="med"/>
                    </a:lnB>
                    <a:solidFill>
                      <a:srgbClr val="FF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CC00"/>
                      </a:solidFill>
                      <a:prstDash val="solid"/>
                      <a:round/>
                      <a:headEnd type="none" w="med" len="med"/>
                      <a:tailEnd type="none" w="med" len="med"/>
                    </a:lnB>
                    <a:solidFill>
                      <a:srgbClr val="FF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CC00"/>
                      </a:solidFill>
                      <a:prstDash val="solid"/>
                      <a:round/>
                      <a:headEnd type="none" w="med" len="med"/>
                      <a:tailEnd type="none" w="med" len="med"/>
                    </a:lnB>
                    <a:solidFill>
                      <a:srgbClr val="FF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12700" cap="flat" cmpd="sng" algn="ctr">
                      <a:solidFill>
                        <a:srgbClr val="FFCC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CC00"/>
                      </a:solidFill>
                      <a:prstDash val="solid"/>
                      <a:round/>
                      <a:headEnd type="none" w="med" len="med"/>
                      <a:tailEnd type="none" w="med" len="med"/>
                    </a:lnB>
                    <a:solidFill>
                      <a:srgbClr val="FF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alpha val="25098"/>
                        </a:srgbClr>
                      </a:solidFill>
                      <a:prstDash val="solid"/>
                      <a:round/>
                      <a:headEnd type="none" w="med" len="med"/>
                      <a:tailEnd type="none" w="med" len="med"/>
                    </a:lnL>
                    <a:lnR w="76200" cap="flat" cmpd="sng" algn="ctr">
                      <a:solidFill>
                        <a:srgbClr val="FF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CC00"/>
                      </a:solidFill>
                      <a:prstDash val="solid"/>
                      <a:round/>
                      <a:headEnd type="none" w="med" len="med"/>
                      <a:tailEnd type="none" w="med" len="med"/>
                    </a:lnB>
                    <a:solidFill>
                      <a:srgbClr val="FFCC00">
                        <a:alpha val="25000"/>
                      </a:srgbClr>
                    </a:solidFill>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675890441"/>
              </p:ext>
            </p:extLst>
          </p:nvPr>
        </p:nvGraphicFramePr>
        <p:xfrm>
          <a:off x="2796584" y="5675185"/>
          <a:ext cx="4032000" cy="1044000"/>
        </p:xfrm>
        <a:graphic>
          <a:graphicData uri="http://schemas.openxmlformats.org/drawingml/2006/table">
            <a:tbl>
              <a:tblPr firstRow="1" bandRow="1">
                <a:tableStyleId>{5C22544A-7EE6-4342-B048-85BDC9FD1C3A}</a:tableStyleId>
              </a:tblPr>
              <a:tblGrid>
                <a:gridCol w="1008000"/>
                <a:gridCol w="1008000"/>
                <a:gridCol w="1008000"/>
                <a:gridCol w="1008000"/>
              </a:tblGrid>
              <a:tr h="360000">
                <a:tc rowSpan="2">
                  <a:txBody>
                    <a:bodyPr/>
                    <a:lstStyle/>
                    <a:p>
                      <a:pPr algn="ct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必要な</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algn="ct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保険</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CC00"/>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76200" cap="flat" cmpd="sng" algn="ctr">
                      <a:solidFill>
                        <a:srgbClr val="FFCC00"/>
                      </a:solidFill>
                      <a:prstDash val="solid"/>
                      <a:round/>
                      <a:headEnd type="none" w="med" len="med"/>
                      <a:tailEnd type="none" w="med" len="med"/>
                    </a:lnT>
                    <a:lnB w="76200" cap="flat" cmpd="sng" algn="ctr">
                      <a:solidFill>
                        <a:srgbClr val="FFCC00"/>
                      </a:solidFill>
                      <a:prstDash val="solid"/>
                      <a:round/>
                      <a:headEnd type="none" w="med" len="med"/>
                      <a:tailEnd type="none" w="med" len="med"/>
                    </a:lnB>
                    <a:solidFill>
                      <a:schemeClr val="tx1">
                        <a:lumMod val="75000"/>
                        <a:lumOff val="25000"/>
                      </a:schemeClr>
                    </a:solidFill>
                  </a:tcPr>
                </a:tc>
                <a:tc>
                  <a:txBody>
                    <a:bodyPr/>
                    <a:lstStyle/>
                    <a:p>
                      <a:pPr algn="ct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洪水</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99FF">
                          <a:alpha val="25098"/>
                        </a:srgbClr>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CC00"/>
                      </a:solidFill>
                      <a:prstDash val="solid"/>
                      <a:round/>
                      <a:headEnd type="none" w="med" len="med"/>
                      <a:tailEnd type="none" w="med" len="med"/>
                    </a:lnT>
                    <a:lnB w="12700" cap="flat" cmpd="sng" algn="ctr">
                      <a:noFill/>
                      <a:prstDash val="solid"/>
                      <a:round/>
                      <a:headEnd type="none" w="med" len="med"/>
                      <a:tailEnd type="none" w="med" len="med"/>
                    </a:lnB>
                    <a:solidFill>
                      <a:srgbClr val="FFCC00"/>
                    </a:solidFill>
                  </a:tcPr>
                </a:tc>
                <a:tc>
                  <a:txBody>
                    <a:bodyPr/>
                    <a:lstStyle/>
                    <a:p>
                      <a:pPr algn="ct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地震</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CC00"/>
                      </a:solidFill>
                      <a:prstDash val="solid"/>
                      <a:round/>
                      <a:headEnd type="none" w="med" len="med"/>
                      <a:tailEnd type="none" w="med" len="med"/>
                    </a:lnT>
                    <a:lnB w="12700" cap="flat" cmpd="sng" algn="ctr">
                      <a:noFill/>
                      <a:prstDash val="solid"/>
                      <a:round/>
                      <a:headEnd type="none" w="med" len="med"/>
                      <a:tailEnd type="none" w="med" len="med"/>
                    </a:lnB>
                    <a:solidFill>
                      <a:srgbClr val="FFCC00"/>
                    </a:solidFill>
                  </a:tcPr>
                </a:tc>
                <a:tc>
                  <a:txBody>
                    <a:bodyPr/>
                    <a:lstStyle/>
                    <a:p>
                      <a:pPr algn="ct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収益・損失</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FFCC00"/>
                      </a:solidFill>
                      <a:prstDash val="solid"/>
                      <a:round/>
                      <a:headEnd type="none" w="med" len="med"/>
                      <a:tailEnd type="none" w="med" len="med"/>
                    </a:lnR>
                    <a:lnT w="76200" cap="flat" cmpd="sng" algn="ctr">
                      <a:solidFill>
                        <a:srgbClr val="FFCC00"/>
                      </a:solidFill>
                      <a:prstDash val="solid"/>
                      <a:round/>
                      <a:headEnd type="none" w="med" len="med"/>
                      <a:tailEnd type="none" w="med" len="med"/>
                    </a:lnT>
                    <a:lnB w="12700" cap="flat" cmpd="sng" algn="ctr">
                      <a:noFill/>
                      <a:prstDash val="solid"/>
                      <a:round/>
                      <a:headEnd type="none" w="med" len="med"/>
                      <a:tailEnd type="none" w="med" len="med"/>
                    </a:lnB>
                    <a:solidFill>
                      <a:srgbClr val="FFCC00"/>
                    </a:solidFill>
                  </a:tcPr>
                </a:tc>
              </a:tr>
              <a:tr h="684000">
                <a:tc vMerge="1">
                  <a:txBody>
                    <a:bodyPr/>
                    <a:lstStyle/>
                    <a:p>
                      <a:pPr algn="ctr">
                        <a:lnSpc>
                          <a:spcPct val="100000"/>
                        </a:lnSpc>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081FF"/>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C081FF">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99FF">
                          <a:alpha val="25098"/>
                        </a:srgbClr>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rgbClr val="FFCC00"/>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rgbClr val="FFCC00"/>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CC00"/>
                      </a:solidFill>
                      <a:prstDash val="solid"/>
                      <a:round/>
                      <a:headEnd type="none" w="med" len="med"/>
                      <a:tailEnd type="none" w="med" len="med"/>
                    </a:lnL>
                    <a:lnR w="76200" cap="flat" cmpd="sng" algn="ctr">
                      <a:solidFill>
                        <a:srgbClr val="FFCC00"/>
                      </a:solid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rgbClr val="FFCC00"/>
                      </a:solidFill>
                      <a:prstDash val="solid"/>
                      <a:round/>
                      <a:headEnd type="none" w="med" len="med"/>
                      <a:tailEnd type="none" w="med" len="med"/>
                    </a:lnB>
                    <a:solidFill>
                      <a:schemeClr val="bg1">
                        <a:lumMod val="95000"/>
                        <a:alpha val="25000"/>
                      </a:schemeClr>
                    </a:solidFill>
                  </a:tcPr>
                </a:tc>
              </a:tr>
            </a:tbl>
          </a:graphicData>
        </a:graphic>
      </p:graphicFrame>
      <p:sp>
        <p:nvSpPr>
          <p:cNvPr id="95" name="正方形/長方形 94"/>
          <p:cNvSpPr/>
          <p:nvPr/>
        </p:nvSpPr>
        <p:spPr>
          <a:xfrm>
            <a:off x="4412324" y="885600"/>
            <a:ext cx="7635928" cy="253916"/>
          </a:xfrm>
          <a:prstGeom prst="rect">
            <a:avLst/>
          </a:prstGeom>
        </p:spPr>
        <p:txBody>
          <a:bodyPr wrap="square">
            <a:spAutoFit/>
          </a:bodyPr>
          <a:lstStyle/>
          <a:p>
            <a:r>
              <a:rPr lang="ja-JP" altLang="en-US" sz="1050" dirty="0" smtClean="0">
                <a:ln w="3175">
                  <a:solidFill>
                    <a:srgbClr val="FFCC00"/>
                  </a:solidFill>
                </a:ln>
                <a:solidFill>
                  <a:srgbClr val="FFCC00"/>
                </a:solidFill>
                <a:latin typeface="Square721 BT" panose="020B0504020202060204" pitchFamily="34" charset="0"/>
                <a:ea typeface="Meiryo UI" panose="020B0604030504040204" pitchFamily="50" charset="-128"/>
              </a:rPr>
              <a:t>保険</a:t>
            </a:r>
            <a:r>
              <a:rPr lang="ja-JP" altLang="en-US" sz="1050" dirty="0">
                <a:ln w="3175">
                  <a:solidFill>
                    <a:srgbClr val="FFCC00"/>
                  </a:solidFill>
                </a:ln>
                <a:solidFill>
                  <a:srgbClr val="FFCC00"/>
                </a:solidFill>
                <a:latin typeface="Square721 BT" panose="020B0504020202060204" pitchFamily="34" charset="0"/>
                <a:ea typeface="Meiryo UI" panose="020B0604030504040204" pitchFamily="50" charset="-128"/>
              </a:rPr>
              <a:t>代理店</a:t>
            </a:r>
            <a:r>
              <a:rPr lang="ja-JP" altLang="en-US" sz="1050" dirty="0" smtClean="0">
                <a:ln w="3175">
                  <a:solidFill>
                    <a:srgbClr val="FFCC00"/>
                  </a:solidFill>
                </a:ln>
                <a:solidFill>
                  <a:srgbClr val="FFCC00"/>
                </a:solidFill>
                <a:latin typeface="Square721 BT" panose="020B0504020202060204" pitchFamily="34" charset="0"/>
                <a:ea typeface="Meiryo UI" panose="020B0604030504040204" pitchFamily="50" charset="-128"/>
              </a:rPr>
              <a:t>と損害補償の範囲の情報についていかに整理する。</a:t>
            </a:r>
            <a:endParaRPr lang="en-US" altLang="ja-JP" sz="1050" dirty="0">
              <a:ln w="3175">
                <a:solidFill>
                  <a:srgbClr val="FFCC00"/>
                </a:solidFill>
              </a:ln>
              <a:solidFill>
                <a:srgbClr val="FFCC00"/>
              </a:solidFill>
              <a:latin typeface="Square721 BT" panose="020B0504020202060204" pitchFamily="34" charset="0"/>
              <a:ea typeface="Meiryo UI" panose="020B0604030504040204" pitchFamily="50" charset="-128"/>
            </a:endParaRPr>
          </a:p>
        </p:txBody>
      </p:sp>
      <p:sp>
        <p:nvSpPr>
          <p:cNvPr id="85" name="テキスト ボックス 84"/>
          <p:cNvSpPr txBox="1"/>
          <p:nvPr/>
        </p:nvSpPr>
        <p:spPr>
          <a:xfrm>
            <a:off x="3889965" y="234404"/>
            <a:ext cx="2309610" cy="338554"/>
          </a:xfrm>
          <a:prstGeom prst="rect">
            <a:avLst/>
          </a:prstGeom>
          <a:noFill/>
        </p:spPr>
        <p:txBody>
          <a:bodyPr wrap="square" rtlCol="0">
            <a:spAutoFit/>
          </a:bodyPr>
          <a:lstStyle/>
          <a:p>
            <a:r>
              <a:rPr kumimoji="1" lang="zh-TW" altLang="en-US" sz="1600" dirty="0" smtClean="0">
                <a:ln w="3175">
                  <a:solidFill>
                    <a:schemeClr val="bg1"/>
                  </a:solidFill>
                </a:ln>
                <a:solidFill>
                  <a:schemeClr val="bg1"/>
                </a:solidFill>
                <a:latin typeface="Meiryo UI" panose="020B0604030504040204" pitchFamily="50" charset="-128"/>
                <a:ea typeface="Meiryo UI" panose="020B0604030504040204" pitchFamily="50" charset="-128"/>
              </a:rPr>
              <a:t>事業継続計画</a:t>
            </a:r>
            <a:endParaRPr kumimoji="1" lang="ja-JP" altLang="en-US" sz="1600" dirty="0">
              <a:ln w="3175">
                <a:solidFill>
                  <a:schemeClr val="bg1"/>
                </a:solidFill>
              </a:ln>
              <a:solidFill>
                <a:schemeClr val="bg1"/>
              </a:solidFill>
              <a:latin typeface="Meiryo UI" panose="020B0604030504040204" pitchFamily="50" charset="-128"/>
              <a:ea typeface="Meiryo UI" panose="020B0604030504040204" pitchFamily="50" charset="-128"/>
            </a:endParaRPr>
          </a:p>
        </p:txBody>
      </p:sp>
      <p:sp>
        <p:nvSpPr>
          <p:cNvPr id="87" name="正方形/長方形 86"/>
          <p:cNvSpPr/>
          <p:nvPr/>
        </p:nvSpPr>
        <p:spPr>
          <a:xfrm>
            <a:off x="11831997" y="6498000"/>
            <a:ext cx="360000" cy="360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latin typeface="Square721 BT" panose="020B0504020202060204" pitchFamily="34" charset="0"/>
              </a:rPr>
              <a:t>00</a:t>
            </a:r>
            <a:endParaRPr kumimoji="1" lang="ja-JP" altLang="en-US" sz="1000" dirty="0">
              <a:latin typeface="Square721 BT" panose="020B0504020202060204" pitchFamily="34" charset="0"/>
            </a:endParaRPr>
          </a:p>
        </p:txBody>
      </p:sp>
      <p:sp>
        <p:nvSpPr>
          <p:cNvPr id="91" name="正方形/長方形 90"/>
          <p:cNvSpPr/>
          <p:nvPr/>
        </p:nvSpPr>
        <p:spPr>
          <a:xfrm>
            <a:off x="25620" y="3263150"/>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latin typeface="Square721 BT" panose="020B0504020202060204" pitchFamily="34" charset="0"/>
                <a:cs typeface="Arial" panose="020B0604020202020204" pitchFamily="34" charset="0"/>
              </a:rPr>
              <a:t>BCP </a:t>
            </a:r>
            <a:r>
              <a:rPr lang="en-US" altLang="ja-JP" sz="1200" dirty="0" smtClean="0">
                <a:latin typeface="Square721 BT" panose="020B0504020202060204" pitchFamily="34" charset="0"/>
                <a:cs typeface="Arial" panose="020B0604020202020204" pitchFamily="34" charset="0"/>
              </a:rPr>
              <a:t>C</a:t>
            </a:r>
            <a:r>
              <a:rPr lang="en-US" altLang="ja-JP" sz="1200" dirty="0">
                <a:latin typeface="Square721 BT" panose="020B0504020202060204" pitchFamily="34" charset="0"/>
                <a:cs typeface="Arial" panose="020B0604020202020204" pitchFamily="34" charset="0"/>
              </a:rPr>
              <a:t>ONTENTS</a:t>
            </a:r>
            <a:endParaRPr kumimoji="1" lang="ja-JP" altLang="en-US" sz="1200" dirty="0">
              <a:latin typeface="Square721 BT" panose="020B0504020202060204" pitchFamily="34" charset="0"/>
              <a:cs typeface="Arial" panose="020B0604020202020204" pitchFamily="34" charset="0"/>
            </a:endParaRPr>
          </a:p>
        </p:txBody>
      </p:sp>
      <p:grpSp>
        <p:nvGrpSpPr>
          <p:cNvPr id="92" name="グループ化 91"/>
          <p:cNvGrpSpPr/>
          <p:nvPr/>
        </p:nvGrpSpPr>
        <p:grpSpPr>
          <a:xfrm>
            <a:off x="2815272" y="1269274"/>
            <a:ext cx="3930968" cy="428534"/>
            <a:chOff x="2815272" y="1269274"/>
            <a:chExt cx="3930968" cy="428534"/>
          </a:xfrm>
        </p:grpSpPr>
        <p:sp>
          <p:nvSpPr>
            <p:cNvPr id="101" name="正方形/長方形 100"/>
            <p:cNvSpPr/>
            <p:nvPr/>
          </p:nvSpPr>
          <p:spPr>
            <a:xfrm>
              <a:off x="5157368" y="1273828"/>
              <a:ext cx="1588872" cy="423980"/>
            </a:xfrm>
            <a:prstGeom prst="rect">
              <a:avLst/>
            </a:prstGeom>
            <a:solidFill>
              <a:schemeClr val="accent4">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ホームベース 96"/>
            <p:cNvSpPr/>
            <p:nvPr/>
          </p:nvSpPr>
          <p:spPr>
            <a:xfrm>
              <a:off x="4460316" y="1269274"/>
              <a:ext cx="900000" cy="426209"/>
            </a:xfrm>
            <a:prstGeom prst="homePlate">
              <a:avLst>
                <a:gd name="adj" fmla="val 2343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保険</a:t>
              </a:r>
              <a:endParaRPr lang="en-US" altLang="ja-JP" sz="1400" dirty="0" smtClean="0">
                <a:solidFill>
                  <a:schemeClr val="bg1"/>
                </a:solidFill>
                <a:latin typeface="HGP創英角ｺﾞｼｯｸUB" panose="020B0900000000000000" pitchFamily="50" charset="-128"/>
                <a:ea typeface="HGP創英角ｺﾞｼｯｸUB" panose="020B0900000000000000" pitchFamily="50" charset="-128"/>
              </a:endParaRPr>
            </a:p>
            <a:p>
              <a:pPr algn="ctr">
                <a:lnSpc>
                  <a:spcPct val="90000"/>
                </a:lnSpc>
              </a:pP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代理店</a:t>
              </a:r>
              <a:endParaRPr kumimoji="1"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99" name="正方形/長方形 98"/>
            <p:cNvSpPr/>
            <p:nvPr/>
          </p:nvSpPr>
          <p:spPr>
            <a:xfrm>
              <a:off x="3602324" y="1272128"/>
              <a:ext cx="810000" cy="423980"/>
            </a:xfrm>
            <a:prstGeom prst="rect">
              <a:avLst/>
            </a:prstGeom>
            <a:solidFill>
              <a:schemeClr val="accent4">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ホームベース 99"/>
            <p:cNvSpPr/>
            <p:nvPr/>
          </p:nvSpPr>
          <p:spPr>
            <a:xfrm>
              <a:off x="2815272" y="1269274"/>
              <a:ext cx="900000" cy="426209"/>
            </a:xfrm>
            <a:prstGeom prst="homePlate">
              <a:avLst>
                <a:gd name="adj" fmla="val 2343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保険Ｎｏ</a:t>
              </a:r>
              <a:endParaRPr kumimoji="1"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93" name="正方形/長方形 92"/>
          <p:cNvSpPr/>
          <p:nvPr/>
        </p:nvSpPr>
        <p:spPr>
          <a:xfrm>
            <a:off x="25620" y="28566"/>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latin typeface="Square721 BT" panose="020B0504020202060204" pitchFamily="34" charset="0"/>
                <a:cs typeface="Arial" panose="020B0604020202020204" pitchFamily="34" charset="0"/>
              </a:rPr>
              <a:t>BCP</a:t>
            </a:r>
            <a:r>
              <a:rPr lang="ja-JP" altLang="en-US" sz="1200" dirty="0">
                <a:latin typeface="Square721 BT" panose="020B0504020202060204" pitchFamily="34" charset="0"/>
                <a:cs typeface="Arial" panose="020B0604020202020204" pitchFamily="34" charset="0"/>
              </a:rPr>
              <a:t> </a:t>
            </a:r>
            <a:r>
              <a:rPr lang="en-US" altLang="ja-JP" sz="1200" dirty="0" smtClean="0">
                <a:latin typeface="Square721 BT" panose="020B0504020202060204" pitchFamily="34" charset="0"/>
                <a:cs typeface="Arial" panose="020B0604020202020204" pitchFamily="34" charset="0"/>
              </a:rPr>
              <a:t>DATA</a:t>
            </a:r>
            <a:endParaRPr kumimoji="1" lang="ja-JP" altLang="en-US" sz="1200" dirty="0">
              <a:latin typeface="Square721 BT" panose="020B0504020202060204" pitchFamily="34" charset="0"/>
              <a:cs typeface="Arial" panose="020B0604020202020204" pitchFamily="34" charset="0"/>
            </a:endParaRPr>
          </a:p>
        </p:txBody>
      </p:sp>
      <p:grpSp>
        <p:nvGrpSpPr>
          <p:cNvPr id="96" name="グループ化 95"/>
          <p:cNvGrpSpPr/>
          <p:nvPr/>
        </p:nvGrpSpPr>
        <p:grpSpPr>
          <a:xfrm>
            <a:off x="25620" y="256944"/>
            <a:ext cx="2448000" cy="288000"/>
            <a:chOff x="25620" y="297658"/>
            <a:chExt cx="2448000" cy="288000"/>
          </a:xfrm>
        </p:grpSpPr>
        <p:sp>
          <p:nvSpPr>
            <p:cNvPr id="102" name="角丸四角形 101"/>
            <p:cNvSpPr/>
            <p:nvPr/>
          </p:nvSpPr>
          <p:spPr>
            <a:xfrm>
              <a:off x="25620" y="297658"/>
              <a:ext cx="2448000" cy="288000"/>
            </a:xfrm>
            <a:prstGeom prst="roundRect">
              <a:avLst>
                <a:gd name="adj" fmla="val 0"/>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r>
                <a:rPr lang="ja-JP" altLang="en-US" sz="900" dirty="0" smtClean="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rPr>
                <a:t>年　　　　　月　　　　　日</a:t>
              </a:r>
              <a:endParaRPr kumimoji="1" lang="ja-JP" altLang="en-US" sz="900" dirty="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03" name="角丸四角形 102"/>
            <p:cNvSpPr/>
            <p:nvPr/>
          </p:nvSpPr>
          <p:spPr>
            <a:xfrm>
              <a:off x="58418" y="369658"/>
              <a:ext cx="576000" cy="144000"/>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kumimoji="1" lang="ja-JP" altLang="en-US" sz="900" dirty="0" smtClean="0">
                  <a:ln w="3175">
                    <a:solidFill>
                      <a:schemeClr val="bg1"/>
                    </a:solidFill>
                  </a:ln>
                  <a:latin typeface="Meiryo UI" panose="020B0604030504040204" pitchFamily="50" charset="-128"/>
                  <a:ea typeface="Meiryo UI" panose="020B0604030504040204" pitchFamily="50" charset="-128"/>
                </a:rPr>
                <a:t>改訂日</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grpSp>
        <p:nvGrpSpPr>
          <p:cNvPr id="75" name="グループ化 74"/>
          <p:cNvGrpSpPr/>
          <p:nvPr/>
        </p:nvGrpSpPr>
        <p:grpSpPr>
          <a:xfrm>
            <a:off x="-31844" y="549542"/>
            <a:ext cx="2616547" cy="307777"/>
            <a:chOff x="-31844" y="549542"/>
            <a:chExt cx="2616547" cy="307777"/>
          </a:xfrm>
        </p:grpSpPr>
        <p:sp>
          <p:nvSpPr>
            <p:cNvPr id="76" name="角丸四角形 75"/>
            <p:cNvSpPr/>
            <p:nvPr/>
          </p:nvSpPr>
          <p:spPr>
            <a:xfrm>
              <a:off x="25619" y="581221"/>
              <a:ext cx="2448000" cy="205200"/>
            </a:xfrm>
            <a:prstGeom prst="roundRect">
              <a:avLst>
                <a:gd name="adj" fmla="val 15127"/>
              </a:avLst>
            </a:prstGeom>
            <a:solidFill>
              <a:srgbClr val="FF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7" name="グループ化 76"/>
            <p:cNvGrpSpPr/>
            <p:nvPr/>
          </p:nvGrpSpPr>
          <p:grpSpPr>
            <a:xfrm>
              <a:off x="-31844" y="549542"/>
              <a:ext cx="2616547" cy="307777"/>
              <a:chOff x="-31843" y="549542"/>
              <a:chExt cx="2555100" cy="307777"/>
            </a:xfrm>
          </p:grpSpPr>
          <p:sp>
            <p:nvSpPr>
              <p:cNvPr id="78" name="テキスト ボックス 77"/>
              <p:cNvSpPr txBox="1"/>
              <p:nvPr/>
            </p:nvSpPr>
            <p:spPr>
              <a:xfrm>
                <a:off x="153617" y="584648"/>
                <a:ext cx="2369640" cy="200055"/>
              </a:xfrm>
              <a:prstGeom prst="rect">
                <a:avLst/>
              </a:prstGeom>
              <a:noFill/>
            </p:spPr>
            <p:txBody>
              <a:bodyPr wrap="square" rtlCol="0">
                <a:spAutoFit/>
              </a:bodyPr>
              <a:lstStyle/>
              <a:p>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事業者・</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BCP</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代表・避難所を「スライド</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3</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」からコピーしてください</a:t>
                </a:r>
                <a:endParaRPr kumimoji="1"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endParaRPr>
              </a:p>
            </p:txBody>
          </p:sp>
          <p:sp>
            <p:nvSpPr>
              <p:cNvPr id="79" name="テキスト ボックス 78"/>
              <p:cNvSpPr txBox="1"/>
              <p:nvPr/>
            </p:nvSpPr>
            <p:spPr>
              <a:xfrm>
                <a:off x="-31843" y="549542"/>
                <a:ext cx="344966" cy="307777"/>
              </a:xfrm>
              <a:prstGeom prst="rect">
                <a:avLst/>
              </a:prstGeom>
              <a:noFill/>
            </p:spPr>
            <p:txBody>
              <a:bodyPr wrap="none" rtlCol="0">
                <a:spAutoFit/>
              </a:bodyPr>
              <a:lstStyle/>
              <a:p>
                <a:r>
                  <a:rPr kumimoji="1" lang="ja-JP" altLang="en-US" sz="1400" dirty="0" smtClean="0">
                    <a:solidFill>
                      <a:schemeClr val="bg1"/>
                    </a:solidFill>
                    <a:sym typeface="Wingdings 3" panose="05040102010807070707" pitchFamily="18" charset="2"/>
                  </a:rPr>
                  <a:t></a:t>
                </a:r>
                <a:endParaRPr kumimoji="1" lang="ja-JP" altLang="en-US" sz="1400" dirty="0">
                  <a:solidFill>
                    <a:schemeClr val="bg1"/>
                  </a:solidFill>
                </a:endParaRPr>
              </a:p>
            </p:txBody>
          </p:sp>
        </p:grpSp>
      </p:grpSp>
    </p:spTree>
    <p:extLst>
      <p:ext uri="{BB962C8B-B14F-4D97-AF65-F5344CB8AC3E}">
        <p14:creationId xmlns:p14="http://schemas.microsoft.com/office/powerpoint/2010/main" val="8787304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グループ化 13"/>
          <p:cNvGrpSpPr/>
          <p:nvPr/>
        </p:nvGrpSpPr>
        <p:grpSpPr>
          <a:xfrm>
            <a:off x="10416438" y="765540"/>
            <a:ext cx="1668962" cy="461665"/>
            <a:chOff x="9931594" y="773389"/>
            <a:chExt cx="1668962" cy="461665"/>
          </a:xfrm>
        </p:grpSpPr>
        <p:sp>
          <p:nvSpPr>
            <p:cNvPr id="4" name="角丸四角形 3"/>
            <p:cNvSpPr/>
            <p:nvPr/>
          </p:nvSpPr>
          <p:spPr>
            <a:xfrm>
              <a:off x="9972041" y="784913"/>
              <a:ext cx="1574298" cy="438619"/>
            </a:xfrm>
            <a:prstGeom prst="roundRect">
              <a:avLst>
                <a:gd name="adj" fmla="val 18502"/>
              </a:avLst>
            </a:prstGeom>
            <a:solidFill>
              <a:schemeClr val="tx1">
                <a:lumMod val="75000"/>
                <a:lumOff val="25000"/>
              </a:schemeClr>
            </a:solidFill>
            <a:ln w="28575">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9931594" y="773389"/>
              <a:ext cx="458780" cy="461665"/>
            </a:xfrm>
            <a:prstGeom prst="rect">
              <a:avLst/>
            </a:prstGeom>
            <a:noFill/>
          </p:spPr>
          <p:txBody>
            <a:bodyPr wrap="none" rtlCol="0">
              <a:spAutoFit/>
            </a:bodyPr>
            <a:lstStyle/>
            <a:p>
              <a:pPr algn="ctr"/>
              <a:r>
                <a:rPr kumimoji="1" lang="ja-JP" altLang="en-US" sz="2400" dirty="0" smtClean="0">
                  <a:solidFill>
                    <a:srgbClr val="FF9933"/>
                  </a:solidFill>
                  <a:sym typeface="Wingdings 3" panose="05040102010807070707" pitchFamily="18" charset="2"/>
                </a:rPr>
                <a:t></a:t>
              </a:r>
              <a:endParaRPr kumimoji="1" lang="ja-JP" altLang="en-US" sz="2400" dirty="0">
                <a:solidFill>
                  <a:srgbClr val="FF9933"/>
                </a:solidFill>
              </a:endParaRPr>
            </a:p>
          </p:txBody>
        </p:sp>
        <p:sp>
          <p:nvSpPr>
            <p:cNvPr id="87" name="テキスト ボックス 86"/>
            <p:cNvSpPr txBox="1"/>
            <p:nvPr/>
          </p:nvSpPr>
          <p:spPr>
            <a:xfrm>
              <a:off x="10229457" y="786227"/>
              <a:ext cx="1371099" cy="369332"/>
            </a:xfrm>
            <a:prstGeom prst="rect">
              <a:avLst/>
            </a:prstGeom>
            <a:noFill/>
          </p:spPr>
          <p:txBody>
            <a:bodyPr wrap="square" rtlCol="0">
              <a:spAutoFit/>
            </a:bodyPr>
            <a:lstStyle/>
            <a:p>
              <a:r>
                <a:rPr lang="ja-JP" altLang="en-US" sz="900" dirty="0" smtClean="0">
                  <a:ln w="3175">
                    <a:solidFill>
                      <a:srgbClr val="FF9933"/>
                    </a:solidFill>
                  </a:ln>
                  <a:solidFill>
                    <a:srgbClr val="FF9933"/>
                  </a:solidFill>
                  <a:latin typeface="Meiryo UI" panose="020B0604030504040204" pitchFamily="50" charset="-128"/>
                  <a:ea typeface="Meiryo UI" panose="020B0604030504040204" pitchFamily="50" charset="-128"/>
                </a:rPr>
                <a:t>その</a:t>
              </a:r>
              <a:r>
                <a:rPr lang="ja-JP" altLang="en-US" sz="900" dirty="0">
                  <a:ln w="3175">
                    <a:solidFill>
                      <a:srgbClr val="FF9933"/>
                    </a:solidFill>
                  </a:ln>
                  <a:solidFill>
                    <a:srgbClr val="FF9933"/>
                  </a:solidFill>
                  <a:latin typeface="Meiryo UI" panose="020B0604030504040204" pitchFamily="50" charset="-128"/>
                  <a:ea typeface="Meiryo UI" panose="020B0604030504040204" pitchFamily="50" charset="-128"/>
                </a:rPr>
                <a:t>他</a:t>
              </a:r>
              <a:r>
                <a:rPr lang="ja-JP" altLang="en-US" sz="900" dirty="0" smtClean="0">
                  <a:ln w="3175">
                    <a:solidFill>
                      <a:srgbClr val="FF9933"/>
                    </a:solidFill>
                  </a:ln>
                  <a:solidFill>
                    <a:srgbClr val="FF9933"/>
                  </a:solidFill>
                  <a:latin typeface="Meiryo UI" panose="020B0604030504040204" pitchFamily="50" charset="-128"/>
                  <a:ea typeface="Meiryo UI" panose="020B0604030504040204" pitchFamily="50" charset="-128"/>
                </a:rPr>
                <a:t>の対策は</a:t>
              </a:r>
              <a:endParaRPr lang="en-US" altLang="ja-JP" sz="900" dirty="0" smtClean="0">
                <a:ln w="3175">
                  <a:solidFill>
                    <a:srgbClr val="FF9933"/>
                  </a:solidFill>
                </a:ln>
                <a:solidFill>
                  <a:srgbClr val="FF9933"/>
                </a:solidFill>
                <a:latin typeface="Meiryo UI" panose="020B0604030504040204" pitchFamily="50" charset="-128"/>
                <a:ea typeface="Meiryo UI" panose="020B0604030504040204" pitchFamily="50" charset="-128"/>
              </a:endParaRPr>
            </a:p>
            <a:p>
              <a:r>
                <a:rPr lang="ja-JP" altLang="en-US" sz="900" dirty="0" smtClean="0">
                  <a:ln w="3175">
                    <a:solidFill>
                      <a:srgbClr val="FF9933"/>
                    </a:solidFill>
                  </a:ln>
                  <a:solidFill>
                    <a:srgbClr val="FF9933"/>
                  </a:solidFill>
                  <a:latin typeface="Meiryo UI" panose="020B0604030504040204" pitchFamily="50" charset="-128"/>
                  <a:ea typeface="Meiryo UI" panose="020B0604030504040204" pitchFamily="50" charset="-128"/>
                </a:rPr>
                <a:t>こちらに記入してください</a:t>
              </a:r>
              <a:endParaRPr kumimoji="1" lang="ja-JP" altLang="en-US" sz="900" dirty="0">
                <a:ln w="3175">
                  <a:solidFill>
                    <a:srgbClr val="FF9933"/>
                  </a:solidFill>
                </a:ln>
                <a:solidFill>
                  <a:srgbClr val="FF9933"/>
                </a:solidFill>
                <a:latin typeface="Meiryo UI" panose="020B0604030504040204" pitchFamily="50" charset="-128"/>
                <a:ea typeface="Meiryo UI" panose="020B0604030504040204" pitchFamily="50" charset="-128"/>
              </a:endParaRPr>
            </a:p>
          </p:txBody>
        </p:sp>
      </p:grpSp>
      <p:grpSp>
        <p:nvGrpSpPr>
          <p:cNvPr id="11" name="グループ化 10"/>
          <p:cNvGrpSpPr/>
          <p:nvPr/>
        </p:nvGrpSpPr>
        <p:grpSpPr>
          <a:xfrm>
            <a:off x="2537447" y="-57699"/>
            <a:ext cx="9693742" cy="876879"/>
            <a:chOff x="2521408" y="-21553"/>
            <a:chExt cx="9672475" cy="876879"/>
          </a:xfrm>
        </p:grpSpPr>
        <p:sp>
          <p:nvSpPr>
            <p:cNvPr id="2" name="ホームベース 1"/>
            <p:cNvSpPr/>
            <p:nvPr/>
          </p:nvSpPr>
          <p:spPr>
            <a:xfrm>
              <a:off x="2521408" y="104548"/>
              <a:ext cx="4842000" cy="648000"/>
            </a:xfrm>
            <a:prstGeom prst="homePlate">
              <a:avLst/>
            </a:prstGeom>
            <a:solidFill>
              <a:schemeClr val="accent5"/>
            </a:solidFill>
            <a:ln w="63500">
              <a:gradFill flip="none" rotWithShape="1">
                <a:gsLst>
                  <a:gs pos="70000">
                    <a:schemeClr val="bg1">
                      <a:lumMod val="75000"/>
                    </a:schemeClr>
                  </a:gs>
                  <a:gs pos="40000">
                    <a:schemeClr val="bg1"/>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2521408" y="24329"/>
              <a:ext cx="1176381" cy="830997"/>
            </a:xfrm>
            <a:prstGeom prst="rect">
              <a:avLst/>
            </a:prstGeom>
            <a:noFill/>
          </p:spPr>
          <p:txBody>
            <a:bodyPr wrap="none" rtlCol="0">
              <a:spAutoFit/>
            </a:bodyPr>
            <a:lstStyle/>
            <a:p>
              <a:r>
                <a:rPr kumimoji="1" lang="en-US" altLang="ja-JP" sz="4800" b="1" dirty="0" smtClean="0">
                  <a:solidFill>
                    <a:schemeClr val="bg1"/>
                  </a:solidFill>
                  <a:latin typeface="Arial" panose="020B0604020202020204" pitchFamily="34" charset="0"/>
                  <a:cs typeface="Arial" panose="020B0604020202020204" pitchFamily="34" charset="0"/>
                </a:rPr>
                <a:t>BCP</a:t>
              </a:r>
              <a:endParaRPr kumimoji="1" lang="ja-JP" altLang="en-US" sz="4800" b="1" dirty="0">
                <a:solidFill>
                  <a:schemeClr val="bg1"/>
                </a:solidFill>
                <a:latin typeface="Arial" panose="020B0604020202020204" pitchFamily="34" charset="0"/>
                <a:cs typeface="Arial" panose="020B0604020202020204" pitchFamily="34" charset="0"/>
              </a:endParaRPr>
            </a:p>
          </p:txBody>
        </p:sp>
        <p:sp>
          <p:nvSpPr>
            <p:cNvPr id="16" name="ホームベース 15"/>
            <p:cNvSpPr/>
            <p:nvPr/>
          </p:nvSpPr>
          <p:spPr>
            <a:xfrm flipH="1">
              <a:off x="7351883" y="104548"/>
              <a:ext cx="4842000" cy="648000"/>
            </a:xfrm>
            <a:prstGeom prst="homePlate">
              <a:avLst/>
            </a:prstGeom>
            <a:solidFill>
              <a:schemeClr val="tx1">
                <a:lumMod val="75000"/>
                <a:lumOff val="25000"/>
              </a:schemeClr>
            </a:solidFill>
            <a:ln w="63500">
              <a:gradFill flip="none" rotWithShape="1">
                <a:gsLst>
                  <a:gs pos="40000">
                    <a:schemeClr val="accent1">
                      <a:lumMod val="5000"/>
                      <a:lumOff val="95000"/>
                    </a:schemeClr>
                  </a:gs>
                  <a:gs pos="70000">
                    <a:schemeClr val="bg1">
                      <a:lumMod val="75000"/>
                    </a:scheme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9101048" y="121818"/>
              <a:ext cx="2492694" cy="584775"/>
            </a:xfrm>
            <a:prstGeom prst="rect">
              <a:avLst/>
            </a:prstGeom>
            <a:noFill/>
          </p:spPr>
          <p:txBody>
            <a:bodyPr wrap="square" rtlCol="0">
              <a:spAutoFit/>
            </a:bodyPr>
            <a:lstStyle/>
            <a:p>
              <a:pPr algn="r"/>
              <a:r>
                <a:rPr lang="ja-JP" altLang="en-US" sz="3200" dirty="0">
                  <a:solidFill>
                    <a:schemeClr val="bg1"/>
                  </a:solidFill>
                  <a:latin typeface="HGP創英角ｺﾞｼｯｸUB" panose="020B0900000000000000" pitchFamily="50" charset="-128"/>
                  <a:ea typeface="HGP創英角ｺﾞｼｯｸUB" panose="020B0900000000000000" pitchFamily="50" charset="-128"/>
                </a:rPr>
                <a:t>避難</a:t>
              </a:r>
              <a:r>
                <a:rPr lang="ja-JP" altLang="en-US" sz="3200" dirty="0" smtClean="0">
                  <a:solidFill>
                    <a:schemeClr val="bg1"/>
                  </a:solidFill>
                  <a:latin typeface="HGP創英角ｺﾞｼｯｸUB" panose="020B0900000000000000" pitchFamily="50" charset="-128"/>
                  <a:ea typeface="HGP創英角ｺﾞｼｯｸUB" panose="020B0900000000000000" pitchFamily="50" charset="-128"/>
                </a:rPr>
                <a:t>・防災</a:t>
              </a:r>
              <a:endPar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67" name="テキスト ボックス 66"/>
            <p:cNvSpPr txBox="1"/>
            <p:nvPr/>
          </p:nvSpPr>
          <p:spPr>
            <a:xfrm>
              <a:off x="11510535" y="-21553"/>
              <a:ext cx="669890" cy="830997"/>
            </a:xfrm>
            <a:prstGeom prst="rect">
              <a:avLst/>
            </a:prstGeom>
            <a:noFill/>
          </p:spPr>
          <p:txBody>
            <a:bodyPr wrap="square" rtlCol="0">
              <a:spAutoFit/>
            </a:bodyPr>
            <a:lstStyle/>
            <a:p>
              <a:pPr algn="ctr"/>
              <a:r>
                <a:rPr lang="ja-JP" altLang="en-US" sz="4800" dirty="0">
                  <a:solidFill>
                    <a:schemeClr val="bg1"/>
                  </a:solidFill>
                  <a:latin typeface="HGP創英角ｺﾞｼｯｸUB" panose="020B0900000000000000" pitchFamily="50" charset="-128"/>
                  <a:ea typeface="HGP創英角ｺﾞｼｯｸUB" panose="020B0900000000000000" pitchFamily="50" charset="-128"/>
                </a:rPr>
                <a:t>６</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6" name="正方形/長方形 5"/>
          <p:cNvSpPr/>
          <p:nvPr/>
        </p:nvSpPr>
        <p:spPr>
          <a:xfrm>
            <a:off x="0" y="-21552"/>
            <a:ext cx="2551888" cy="6879552"/>
          </a:xfrm>
          <a:prstGeom prst="rect">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 name="直線コネクタ 97"/>
          <p:cNvCxnSpPr/>
          <p:nvPr/>
        </p:nvCxnSpPr>
        <p:spPr>
          <a:xfrm>
            <a:off x="2551888" y="-44999"/>
            <a:ext cx="0" cy="6902999"/>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85" name="テキスト ボックス 284"/>
          <p:cNvSpPr txBox="1"/>
          <p:nvPr/>
        </p:nvSpPr>
        <p:spPr>
          <a:xfrm>
            <a:off x="7508359" y="249792"/>
            <a:ext cx="2214761" cy="307777"/>
          </a:xfrm>
          <a:prstGeom prst="rect">
            <a:avLst/>
          </a:prstGeom>
          <a:noFill/>
        </p:spPr>
        <p:txBody>
          <a:bodyPr wrap="square" rtlCol="0">
            <a:spAutoFit/>
          </a:bodyPr>
          <a:lstStyle/>
          <a:p>
            <a:pPr algn="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保険・投資</a:t>
            </a:r>
            <a:endParaRPr lang="en-US" altLang="ja-JP" sz="1400" dirty="0" smtClean="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86" name="角丸四角形 85"/>
          <p:cNvSpPr/>
          <p:nvPr/>
        </p:nvSpPr>
        <p:spPr>
          <a:xfrm>
            <a:off x="2792324" y="784913"/>
            <a:ext cx="1620000" cy="288000"/>
          </a:xfrm>
          <a:prstGeom prst="roundRect">
            <a:avLst>
              <a:gd name="adj" fmla="val 50000"/>
            </a:avLst>
          </a:prstGeom>
          <a:gradFill flip="none" rotWithShape="1">
            <a:gsLst>
              <a:gs pos="0">
                <a:schemeClr val="tx1">
                  <a:lumMod val="50000"/>
                  <a:lumOff val="50000"/>
                </a:schemeClr>
              </a:gs>
              <a:gs pos="75000">
                <a:schemeClr val="tx1">
                  <a:lumMod val="75000"/>
                  <a:lumOff val="25000"/>
                </a:schemeClr>
              </a:gs>
            </a:gsLst>
            <a:lin ang="16200000" scaled="1"/>
            <a:tileRect/>
          </a:gradFill>
          <a:ln w="25400">
            <a:gradFill flip="none" rotWithShape="1">
              <a:gsLst>
                <a:gs pos="40000">
                  <a:schemeClr val="bg1">
                    <a:lumMod val="65000"/>
                  </a:schemeClr>
                </a:gs>
                <a:gs pos="60000">
                  <a:schemeClr val="tx1">
                    <a:lumMod val="65000"/>
                    <a:lumOff val="35000"/>
                  </a:schemeClr>
                </a:gs>
              </a:gsLst>
              <a:lin ang="2400000" scaled="0"/>
              <a:tileRect/>
            </a:gradFill>
          </a:ln>
          <a:effectLst>
            <a:glow rad="38100">
              <a:srgbClr val="CCCC00"/>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i="1" dirty="0" smtClean="0">
                <a:gradFill flip="none" rotWithShape="1">
                  <a:gsLst>
                    <a:gs pos="0">
                      <a:srgbClr val="CCCC00">
                        <a:lumMod val="40000"/>
                        <a:lumOff val="60000"/>
                      </a:srgbClr>
                    </a:gs>
                    <a:gs pos="80000">
                      <a:srgbClr val="CCCC00"/>
                    </a:gs>
                  </a:gsLst>
                  <a:lin ang="16200000" scaled="1"/>
                  <a:tileRect/>
                </a:gradFill>
                <a:latin typeface="チェックポイント★リベンジ" panose="02000600000000000000" pitchFamily="2" charset="-128"/>
                <a:ea typeface="チェックポイント★リベンジ" panose="02000600000000000000" pitchFamily="2" charset="-128"/>
              </a:rPr>
              <a:t>投資データ</a:t>
            </a:r>
            <a:endParaRPr lang="ja-JP" altLang="en-US" sz="1600" i="1" dirty="0">
              <a:gradFill flip="none" rotWithShape="1">
                <a:gsLst>
                  <a:gs pos="0">
                    <a:srgbClr val="CCCC00">
                      <a:lumMod val="40000"/>
                      <a:lumOff val="60000"/>
                    </a:srgbClr>
                  </a:gs>
                  <a:gs pos="80000">
                    <a:srgbClr val="CCCC00"/>
                  </a:gs>
                </a:gsLst>
                <a:lin ang="16200000" scaled="1"/>
                <a:tileRect/>
              </a:gradFill>
              <a:latin typeface="チェックポイント★リベンジ" panose="02000600000000000000" pitchFamily="2" charset="-128"/>
              <a:ea typeface="チェックポイント★リベンジ" panose="02000600000000000000" pitchFamily="2" charset="-128"/>
            </a:endParaRPr>
          </a:p>
        </p:txBody>
      </p:sp>
      <p:pic>
        <p:nvPicPr>
          <p:cNvPr id="90" name="図 89"/>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3536514" y="3827942"/>
            <a:ext cx="329343" cy="329343"/>
          </a:xfrm>
          <a:prstGeom prst="rect">
            <a:avLst/>
          </a:prstGeom>
        </p:spPr>
      </p:pic>
      <p:graphicFrame>
        <p:nvGraphicFramePr>
          <p:cNvPr id="94" name="表 93"/>
          <p:cNvGraphicFramePr>
            <a:graphicFrameLocks noGrp="1"/>
          </p:cNvGraphicFramePr>
          <p:nvPr>
            <p:extLst>
              <p:ext uri="{D42A27DB-BD31-4B8C-83A1-F6EECF244321}">
                <p14:modId xmlns:p14="http://schemas.microsoft.com/office/powerpoint/2010/main" val="1242529208"/>
              </p:ext>
            </p:extLst>
          </p:nvPr>
        </p:nvGraphicFramePr>
        <p:xfrm>
          <a:off x="2818800" y="1173600"/>
          <a:ext cx="4536000" cy="5521306"/>
        </p:xfrm>
        <a:graphic>
          <a:graphicData uri="http://schemas.openxmlformats.org/drawingml/2006/table">
            <a:tbl>
              <a:tblPr firstRow="1" bandRow="1">
                <a:tableStyleId>{5C22544A-7EE6-4342-B048-85BDC9FD1C3A}</a:tableStyleId>
              </a:tblPr>
              <a:tblGrid>
                <a:gridCol w="1512000"/>
                <a:gridCol w="1512000"/>
                <a:gridCol w="1512000"/>
              </a:tblGrid>
              <a:tr h="324000">
                <a:tc rowSpan="2">
                  <a:txBody>
                    <a:bodyPr/>
                    <a:lstStyle/>
                    <a:p>
                      <a:pPr algn="ct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対策</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algn="ct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（必要な整備・建設）</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CC00"/>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CCCC00"/>
                      </a:solidFill>
                      <a:prstDash val="solid"/>
                      <a:round/>
                      <a:headEnd type="none" w="med" len="med"/>
                      <a:tailEnd type="none" w="med" len="med"/>
                    </a:lnT>
                    <a:lnB w="12700" cap="flat" cmpd="sng" algn="ctr">
                      <a:noFill/>
                      <a:prstDash val="solid"/>
                      <a:round/>
                      <a:headEnd type="none" w="med" len="med"/>
                      <a:tailEnd type="none" w="med" len="med"/>
                    </a:lnB>
                    <a:solidFill>
                      <a:srgbClr val="CCCC00"/>
                    </a:solidFill>
                  </a:tcPr>
                </a:tc>
                <a:tc gridSpan="2">
                  <a:txBody>
                    <a:bodyPr/>
                    <a:lstStyle/>
                    <a:p>
                      <a:pPr algn="ct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状況</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CCCC00"/>
                      </a:solidFill>
                      <a:prstDash val="solid"/>
                      <a:round/>
                      <a:headEnd type="none" w="med" len="med"/>
                      <a:tailEnd type="none" w="med" len="med"/>
                    </a:lnR>
                    <a:lnT w="76200" cap="flat" cmpd="sng" algn="ctr">
                      <a:solidFill>
                        <a:srgbClr val="CCCC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CC00"/>
                    </a:solidFill>
                  </a:tcPr>
                </a:tc>
                <a:tc hMerge="1">
                  <a:txBody>
                    <a:bodyPr/>
                    <a:lstStyle/>
                    <a:p>
                      <a:pPr algn="ctr">
                        <a:lnSpc>
                          <a:spcPct val="100000"/>
                        </a:lnSpc>
                      </a:pP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C081FF"/>
                      </a:solidFill>
                      <a:prstDash val="solid"/>
                      <a:round/>
                      <a:headEnd type="none" w="med" len="med"/>
                      <a:tailEnd type="none" w="med" len="med"/>
                    </a:lnT>
                    <a:lnB w="12700" cap="flat" cmpd="sng" algn="ctr">
                      <a:noFill/>
                      <a:prstDash val="solid"/>
                      <a:round/>
                      <a:headEnd type="none" w="med" len="med"/>
                      <a:tailEnd type="none" w="med" len="med"/>
                    </a:lnB>
                    <a:solidFill>
                      <a:srgbClr val="C081FF"/>
                    </a:solidFill>
                  </a:tcPr>
                </a:tc>
              </a:tr>
              <a:tr h="324000">
                <a:tc vMerge="1">
                  <a:txBody>
                    <a:bodyPr/>
                    <a:lstStyle/>
                    <a:p>
                      <a:endParaRPr kumimoji="1" lang="ja-JP" altLang="en-US"/>
                    </a:p>
                  </a:txBody>
                  <a:tcPr/>
                </a:tc>
                <a:tc>
                  <a:txBody>
                    <a:bodyPr/>
                    <a:lstStyle/>
                    <a:p>
                      <a:pPr algn="ct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対策前</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CCC00"/>
                    </a:solidFill>
                  </a:tcPr>
                </a:tc>
                <a:tc>
                  <a:txBody>
                    <a:bodyPr/>
                    <a:lstStyle/>
                    <a:p>
                      <a:pPr algn="ct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対策後</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CC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CCC00"/>
                    </a:solidFill>
                  </a:tcPr>
                </a:tc>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耐震強化</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CC00"/>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76200" cap="flat" cmpd="sng" algn="ctr">
                      <a:solidFill>
                        <a:srgbClr val="CCCC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CC00">
                        <a:alpha val="25000"/>
                      </a:srgbClr>
                    </a:solidFill>
                  </a:tcPr>
                </a:tc>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不燃化</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CC00"/>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76200" cap="flat" cmpd="sng" algn="ctr">
                      <a:solidFill>
                        <a:srgbClr val="CC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浸水防止</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CC00"/>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76200" cap="flat" cmpd="sng" algn="ctr">
                      <a:solidFill>
                        <a:srgbClr val="CC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CC00">
                        <a:alpha val="25000"/>
                      </a:srgbClr>
                    </a:solidFill>
                  </a:tcPr>
                </a:tc>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避難施設</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CC00"/>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76200" cap="flat" cmpd="sng" algn="ctr">
                      <a:solidFill>
                        <a:srgbClr val="CC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災害用発電機</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CC00"/>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76200" cap="flat" cmpd="sng" algn="ctr">
                      <a:solidFill>
                        <a:srgbClr val="CC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CC00">
                        <a:alpha val="25000"/>
                      </a:srgbClr>
                    </a:solidFill>
                  </a:tcPr>
                </a:tc>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機械などの</a:t>
                      </a:r>
                      <a:endParaRPr kumimoji="1" lang="en-US" altLang="ja-JP"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落下・転倒防止</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CC00"/>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76200" cap="flat" cmpd="sng" algn="ctr">
                      <a:solidFill>
                        <a:srgbClr val="CC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応急給水設備</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CC00"/>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76200" cap="flat" cmpd="sng" algn="ctr">
                      <a:solidFill>
                        <a:srgbClr val="CC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CC00">
                        <a:alpha val="25000"/>
                      </a:srgbClr>
                    </a:solidFill>
                  </a:tcPr>
                </a:tc>
              </a:tr>
              <a:tr h="55330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災害用通信設備</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CC00"/>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76200" cap="flat" cmpd="sng" algn="ctr">
                      <a:solidFill>
                        <a:srgbClr val="CC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防災倉庫</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CC00"/>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CCCC00"/>
                      </a:solidFill>
                      <a:prstDash val="solid"/>
                      <a:round/>
                      <a:headEnd type="none" w="med" len="med"/>
                      <a:tailEnd type="none" w="med" len="med"/>
                    </a:lnB>
                    <a:solidFill>
                      <a:srgbClr val="CC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CCCC00"/>
                      </a:solidFill>
                      <a:prstDash val="solid"/>
                      <a:round/>
                      <a:headEnd type="none" w="med" len="med"/>
                      <a:tailEnd type="none" w="med" len="med"/>
                    </a:lnB>
                    <a:solidFill>
                      <a:srgbClr val="CC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76200" cap="flat" cmpd="sng" algn="ctr">
                      <a:solidFill>
                        <a:srgbClr val="CC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CCCC00"/>
                      </a:solidFill>
                      <a:prstDash val="solid"/>
                      <a:round/>
                      <a:headEnd type="none" w="med" len="med"/>
                      <a:tailEnd type="none" w="med" len="med"/>
                    </a:lnB>
                    <a:solidFill>
                      <a:srgbClr val="CCCC00">
                        <a:alpha val="25000"/>
                      </a:srgbClr>
                    </a:solidFill>
                  </a:tcPr>
                </a:tc>
              </a:tr>
            </a:tbl>
          </a:graphicData>
        </a:graphic>
      </p:graphicFrame>
      <p:sp>
        <p:nvSpPr>
          <p:cNvPr id="95" name="正方形/長方形 94"/>
          <p:cNvSpPr/>
          <p:nvPr/>
        </p:nvSpPr>
        <p:spPr>
          <a:xfrm>
            <a:off x="4412324" y="744024"/>
            <a:ext cx="5524156" cy="415498"/>
          </a:xfrm>
          <a:prstGeom prst="rect">
            <a:avLst/>
          </a:prstGeom>
        </p:spPr>
        <p:txBody>
          <a:bodyPr wrap="square">
            <a:spAutoFit/>
          </a:bodyPr>
          <a:lstStyle/>
          <a:p>
            <a:r>
              <a:rPr lang="ja-JP" altLang="en-US" sz="1050" dirty="0" smtClean="0">
                <a:ln w="3175">
                  <a:solidFill>
                    <a:srgbClr val="CCCC00"/>
                  </a:solidFill>
                </a:ln>
                <a:solidFill>
                  <a:srgbClr val="CCCC00"/>
                </a:solidFill>
                <a:latin typeface="Square721 BT" panose="020B0504020202060204" pitchFamily="34" charset="0"/>
                <a:ea typeface="Meiryo UI" panose="020B0604030504040204" pitchFamily="50" charset="-128"/>
              </a:rPr>
              <a:t>事業</a:t>
            </a:r>
            <a:r>
              <a:rPr lang="ja-JP" altLang="en-US" sz="1050" dirty="0">
                <a:ln w="3175">
                  <a:solidFill>
                    <a:srgbClr val="CCCC00"/>
                  </a:solidFill>
                </a:ln>
                <a:solidFill>
                  <a:srgbClr val="CCCC00"/>
                </a:solidFill>
                <a:latin typeface="Square721 BT" panose="020B0504020202060204" pitchFamily="34" charset="0"/>
                <a:ea typeface="Meiryo UI" panose="020B0604030504040204" pitchFamily="50" charset="-128"/>
              </a:rPr>
              <a:t>継続</a:t>
            </a:r>
            <a:r>
              <a:rPr lang="ja-JP" altLang="en-US" sz="1050" dirty="0" smtClean="0">
                <a:ln w="3175">
                  <a:solidFill>
                    <a:srgbClr val="CCCC00"/>
                  </a:solidFill>
                </a:ln>
                <a:solidFill>
                  <a:srgbClr val="CCCC00"/>
                </a:solidFill>
                <a:latin typeface="Square721 BT" panose="020B0504020202060204" pitchFamily="34" charset="0"/>
                <a:ea typeface="Meiryo UI" panose="020B0604030504040204" pitchFamily="50" charset="-128"/>
              </a:rPr>
              <a:t>の能力を高めるための施設や設備の整備に関する投資計画として以下のものを立案する。</a:t>
            </a:r>
            <a:endParaRPr lang="en-US" altLang="ja-JP" sz="1050" dirty="0" smtClean="0">
              <a:ln w="3175">
                <a:solidFill>
                  <a:srgbClr val="CCCC00"/>
                </a:solidFill>
              </a:ln>
              <a:solidFill>
                <a:srgbClr val="CCCC00"/>
              </a:solidFill>
              <a:latin typeface="Square721 BT" panose="020B0504020202060204" pitchFamily="34" charset="0"/>
              <a:ea typeface="Meiryo UI" panose="020B0604030504040204" pitchFamily="50" charset="-128"/>
            </a:endParaRPr>
          </a:p>
          <a:p>
            <a:r>
              <a:rPr lang="ja-JP" altLang="en-US" sz="1050" dirty="0" smtClean="0">
                <a:ln w="3175">
                  <a:solidFill>
                    <a:srgbClr val="CCCC00"/>
                  </a:solidFill>
                </a:ln>
                <a:solidFill>
                  <a:srgbClr val="CCCC00"/>
                </a:solidFill>
                <a:latin typeface="Square721 BT" panose="020B0504020202060204" pitchFamily="34" charset="0"/>
                <a:ea typeface="Meiryo UI" panose="020B0604030504040204" pitchFamily="50" charset="-128"/>
              </a:rPr>
              <a:t>一般に多額の資金が必要であるため、公的融資制度の積極的な活動が推奨される。</a:t>
            </a:r>
            <a:endParaRPr lang="en-US" altLang="ja-JP" sz="1050" dirty="0">
              <a:ln w="3175">
                <a:solidFill>
                  <a:srgbClr val="CCCC00"/>
                </a:solidFill>
              </a:ln>
              <a:solidFill>
                <a:srgbClr val="CCCC00"/>
              </a:solidFill>
              <a:latin typeface="Square721 BT" panose="020B0504020202060204" pitchFamily="34" charset="0"/>
              <a:ea typeface="Meiryo UI" panose="020B0604030504040204" pitchFamily="50" charset="-128"/>
            </a:endParaRPr>
          </a:p>
        </p:txBody>
      </p:sp>
      <p:graphicFrame>
        <p:nvGraphicFramePr>
          <p:cNvPr id="85" name="表 84"/>
          <p:cNvGraphicFramePr>
            <a:graphicFrameLocks noGrp="1"/>
          </p:cNvGraphicFramePr>
          <p:nvPr>
            <p:extLst>
              <p:ext uri="{D42A27DB-BD31-4B8C-83A1-F6EECF244321}">
                <p14:modId xmlns:p14="http://schemas.microsoft.com/office/powerpoint/2010/main" val="1090881930"/>
              </p:ext>
            </p:extLst>
          </p:nvPr>
        </p:nvGraphicFramePr>
        <p:xfrm>
          <a:off x="7524000" y="1173600"/>
          <a:ext cx="4536000" cy="5521306"/>
        </p:xfrm>
        <a:graphic>
          <a:graphicData uri="http://schemas.openxmlformats.org/drawingml/2006/table">
            <a:tbl>
              <a:tblPr firstRow="1" bandRow="1">
                <a:tableStyleId>{5C22544A-7EE6-4342-B048-85BDC9FD1C3A}</a:tableStyleId>
              </a:tblPr>
              <a:tblGrid>
                <a:gridCol w="1512000"/>
                <a:gridCol w="1512000"/>
                <a:gridCol w="1512000"/>
              </a:tblGrid>
              <a:tr h="324000">
                <a:tc rowSpan="2">
                  <a:txBody>
                    <a:bodyPr/>
                    <a:lstStyle/>
                    <a:p>
                      <a:pPr algn="ct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対策</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algn="ct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（必要な整備・建設）</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CC00"/>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CCCC00"/>
                      </a:solidFill>
                      <a:prstDash val="solid"/>
                      <a:round/>
                      <a:headEnd type="none" w="med" len="med"/>
                      <a:tailEnd type="none" w="med" len="med"/>
                    </a:lnT>
                    <a:lnB w="12700" cap="flat" cmpd="sng" algn="ctr">
                      <a:noFill/>
                      <a:prstDash val="solid"/>
                      <a:round/>
                      <a:headEnd type="none" w="med" len="med"/>
                      <a:tailEnd type="none" w="med" len="med"/>
                    </a:lnB>
                    <a:solidFill>
                      <a:srgbClr val="CCCC00"/>
                    </a:solidFill>
                  </a:tcPr>
                </a:tc>
                <a:tc gridSpan="2">
                  <a:txBody>
                    <a:bodyPr/>
                    <a:lstStyle/>
                    <a:p>
                      <a:pPr algn="ct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状況</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CCCC00"/>
                      </a:solidFill>
                      <a:prstDash val="solid"/>
                      <a:round/>
                      <a:headEnd type="none" w="med" len="med"/>
                      <a:tailEnd type="none" w="med" len="med"/>
                    </a:lnR>
                    <a:lnT w="76200" cap="flat" cmpd="sng" algn="ctr">
                      <a:solidFill>
                        <a:srgbClr val="CCCC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CC00"/>
                    </a:solidFill>
                  </a:tcPr>
                </a:tc>
                <a:tc hMerge="1">
                  <a:txBody>
                    <a:bodyPr/>
                    <a:lstStyle/>
                    <a:p>
                      <a:pPr algn="ctr">
                        <a:lnSpc>
                          <a:spcPct val="100000"/>
                        </a:lnSpc>
                      </a:pP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C081FF"/>
                      </a:solidFill>
                      <a:prstDash val="solid"/>
                      <a:round/>
                      <a:headEnd type="none" w="med" len="med"/>
                      <a:tailEnd type="none" w="med" len="med"/>
                    </a:lnT>
                    <a:lnB w="12700" cap="flat" cmpd="sng" algn="ctr">
                      <a:noFill/>
                      <a:prstDash val="solid"/>
                      <a:round/>
                      <a:headEnd type="none" w="med" len="med"/>
                      <a:tailEnd type="none" w="med" len="med"/>
                    </a:lnB>
                    <a:solidFill>
                      <a:srgbClr val="C081FF"/>
                    </a:solidFill>
                  </a:tcPr>
                </a:tc>
              </a:tr>
              <a:tr h="324000">
                <a:tc vMerge="1">
                  <a:txBody>
                    <a:bodyPr/>
                    <a:lstStyle/>
                    <a:p>
                      <a:endParaRPr kumimoji="1" lang="ja-JP" altLang="en-US"/>
                    </a:p>
                  </a:txBody>
                  <a:tcPr/>
                </a:tc>
                <a:tc>
                  <a:txBody>
                    <a:bodyPr/>
                    <a:lstStyle/>
                    <a:p>
                      <a:pPr algn="ct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対策前</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CCC00"/>
                    </a:solidFill>
                  </a:tcPr>
                </a:tc>
                <a:tc>
                  <a:txBody>
                    <a:bodyPr/>
                    <a:lstStyle/>
                    <a:p>
                      <a:pPr algn="ctr">
                        <a:lnSpc>
                          <a:spcPct val="100000"/>
                        </a:lnSpc>
                      </a:pPr>
                      <a:r>
                        <a:rPr kumimoji="1" lang="ja-JP" altLang="en-US"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対策後</a:t>
                      </a:r>
                      <a:endParaRPr kumimoji="1" lang="en-US" altLang="ja-JP" sz="14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CC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CCC00"/>
                    </a:solidFill>
                  </a:tcPr>
                </a:tc>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CC00"/>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76200" cap="flat" cmpd="sng" algn="ctr">
                      <a:solidFill>
                        <a:srgbClr val="CCCC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CC00">
                        <a:alpha val="25000"/>
                      </a:srgbClr>
                    </a:solidFill>
                  </a:tcPr>
                </a:tc>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CC00"/>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76200" cap="flat" cmpd="sng" algn="ctr">
                      <a:solidFill>
                        <a:srgbClr val="CC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CC00"/>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76200" cap="flat" cmpd="sng" algn="ctr">
                      <a:solidFill>
                        <a:srgbClr val="CC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CC00">
                        <a:alpha val="25000"/>
                      </a:srgbClr>
                    </a:solidFill>
                  </a:tcPr>
                </a:tc>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CC00"/>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76200" cap="flat" cmpd="sng" algn="ctr">
                      <a:solidFill>
                        <a:srgbClr val="CC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CC00"/>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76200" cap="flat" cmpd="sng" algn="ctr">
                      <a:solidFill>
                        <a:srgbClr val="CC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CC00">
                        <a:alpha val="25000"/>
                      </a:srgbClr>
                    </a:solidFill>
                  </a:tcPr>
                </a:tc>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CC00"/>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76200" cap="flat" cmpd="sng" algn="ctr">
                      <a:solidFill>
                        <a:srgbClr val="CC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CC00"/>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76200" cap="flat" cmpd="sng" algn="ctr">
                      <a:solidFill>
                        <a:srgbClr val="CC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CC00">
                        <a:alpha val="25000"/>
                      </a:srgbClr>
                    </a:solidFill>
                  </a:tcPr>
                </a:tc>
              </a:tr>
              <a:tr h="55330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CC00"/>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76200" cap="flat" cmpd="sng" algn="ctr">
                      <a:solidFill>
                        <a:srgbClr val="CC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CC00"/>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CCCC00"/>
                      </a:solidFill>
                      <a:prstDash val="solid"/>
                      <a:round/>
                      <a:headEnd type="none" w="med" len="med"/>
                      <a:tailEnd type="none" w="med" len="med"/>
                    </a:lnB>
                    <a:solidFill>
                      <a:srgbClr val="CC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12700" cap="flat" cmpd="sng" algn="ctr">
                      <a:solidFill>
                        <a:srgbClr val="CCCC00">
                          <a:alpha val="24706"/>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CCCC00"/>
                      </a:solidFill>
                      <a:prstDash val="solid"/>
                      <a:round/>
                      <a:headEnd type="none" w="med" len="med"/>
                      <a:tailEnd type="none" w="med" len="med"/>
                    </a:lnB>
                    <a:solidFill>
                      <a:srgbClr val="CC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CC00">
                          <a:alpha val="24706"/>
                        </a:srgbClr>
                      </a:solidFill>
                      <a:prstDash val="solid"/>
                      <a:round/>
                      <a:headEnd type="none" w="med" len="med"/>
                      <a:tailEnd type="none" w="med" len="med"/>
                    </a:lnL>
                    <a:lnR w="76200" cap="flat" cmpd="sng" algn="ctr">
                      <a:solidFill>
                        <a:srgbClr val="CC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CCCC00"/>
                      </a:solidFill>
                      <a:prstDash val="solid"/>
                      <a:round/>
                      <a:headEnd type="none" w="med" len="med"/>
                      <a:tailEnd type="none" w="med" len="med"/>
                    </a:lnB>
                    <a:solidFill>
                      <a:srgbClr val="CCCC00">
                        <a:alpha val="25000"/>
                      </a:srgbClr>
                    </a:solidFill>
                  </a:tcPr>
                </a:tc>
              </a:tr>
            </a:tbl>
          </a:graphicData>
        </a:graphic>
      </p:graphicFrame>
      <p:sp>
        <p:nvSpPr>
          <p:cNvPr id="88" name="テキスト ボックス 87"/>
          <p:cNvSpPr txBox="1"/>
          <p:nvPr/>
        </p:nvSpPr>
        <p:spPr>
          <a:xfrm>
            <a:off x="3889965" y="234404"/>
            <a:ext cx="2309610" cy="338554"/>
          </a:xfrm>
          <a:prstGeom prst="rect">
            <a:avLst/>
          </a:prstGeom>
          <a:noFill/>
        </p:spPr>
        <p:txBody>
          <a:bodyPr wrap="square" rtlCol="0">
            <a:spAutoFit/>
          </a:bodyPr>
          <a:lstStyle/>
          <a:p>
            <a:r>
              <a:rPr kumimoji="1" lang="zh-TW" altLang="en-US" sz="1600" dirty="0" smtClean="0">
                <a:ln w="3175">
                  <a:solidFill>
                    <a:schemeClr val="bg1"/>
                  </a:solidFill>
                </a:ln>
                <a:solidFill>
                  <a:schemeClr val="bg1"/>
                </a:solidFill>
                <a:latin typeface="Meiryo UI" panose="020B0604030504040204" pitchFamily="50" charset="-128"/>
                <a:ea typeface="Meiryo UI" panose="020B0604030504040204" pitchFamily="50" charset="-128"/>
              </a:rPr>
              <a:t>事業継続計画</a:t>
            </a:r>
            <a:endParaRPr kumimoji="1" lang="ja-JP" altLang="en-US" sz="1600" dirty="0">
              <a:ln w="3175">
                <a:solidFill>
                  <a:schemeClr val="bg1"/>
                </a:solidFill>
              </a:ln>
              <a:solidFill>
                <a:schemeClr val="bg1"/>
              </a:solidFill>
              <a:latin typeface="Meiryo UI" panose="020B0604030504040204" pitchFamily="50" charset="-128"/>
              <a:ea typeface="Meiryo UI" panose="020B0604030504040204" pitchFamily="50" charset="-128"/>
            </a:endParaRPr>
          </a:p>
        </p:txBody>
      </p:sp>
      <p:sp>
        <p:nvSpPr>
          <p:cNvPr id="89" name="正方形/長方形 88"/>
          <p:cNvSpPr/>
          <p:nvPr/>
        </p:nvSpPr>
        <p:spPr>
          <a:xfrm>
            <a:off x="11831997" y="6498000"/>
            <a:ext cx="360000" cy="360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latin typeface="Square721 BT" panose="020B0504020202060204" pitchFamily="34" charset="0"/>
              </a:rPr>
              <a:t>00</a:t>
            </a:r>
            <a:endParaRPr kumimoji="1" lang="ja-JP" altLang="en-US" sz="1000" dirty="0">
              <a:latin typeface="Square721 BT" panose="020B0504020202060204" pitchFamily="34" charset="0"/>
            </a:endParaRPr>
          </a:p>
        </p:txBody>
      </p:sp>
      <p:sp>
        <p:nvSpPr>
          <p:cNvPr id="91" name="正方形/長方形 90"/>
          <p:cNvSpPr/>
          <p:nvPr/>
        </p:nvSpPr>
        <p:spPr>
          <a:xfrm>
            <a:off x="25620" y="3263150"/>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latin typeface="Square721 BT" panose="020B0504020202060204" pitchFamily="34" charset="0"/>
                <a:cs typeface="Arial" panose="020B0604020202020204" pitchFamily="34" charset="0"/>
              </a:rPr>
              <a:t>BCP </a:t>
            </a:r>
            <a:r>
              <a:rPr lang="en-US" altLang="ja-JP" sz="1200" dirty="0" smtClean="0">
                <a:latin typeface="Square721 BT" panose="020B0504020202060204" pitchFamily="34" charset="0"/>
                <a:cs typeface="Arial" panose="020B0604020202020204" pitchFamily="34" charset="0"/>
              </a:rPr>
              <a:t>C</a:t>
            </a:r>
            <a:r>
              <a:rPr lang="en-US" altLang="ja-JP" sz="1200" dirty="0">
                <a:latin typeface="Square721 BT" panose="020B0504020202060204" pitchFamily="34" charset="0"/>
                <a:cs typeface="Arial" panose="020B0604020202020204" pitchFamily="34" charset="0"/>
              </a:rPr>
              <a:t>ONTENTS</a:t>
            </a:r>
            <a:endParaRPr kumimoji="1" lang="ja-JP" altLang="en-US" sz="1200" dirty="0">
              <a:latin typeface="Square721 BT" panose="020B0504020202060204" pitchFamily="34" charset="0"/>
              <a:cs typeface="Arial" panose="020B0604020202020204" pitchFamily="34" charset="0"/>
            </a:endParaRPr>
          </a:p>
        </p:txBody>
      </p:sp>
      <p:grpSp>
        <p:nvGrpSpPr>
          <p:cNvPr id="92" name="グループ化 91"/>
          <p:cNvGrpSpPr/>
          <p:nvPr/>
        </p:nvGrpSpPr>
        <p:grpSpPr>
          <a:xfrm>
            <a:off x="0" y="3427177"/>
            <a:ext cx="2251471" cy="3403220"/>
            <a:chOff x="0" y="1053600"/>
            <a:chExt cx="2251471" cy="3403220"/>
          </a:xfrm>
        </p:grpSpPr>
        <p:grpSp>
          <p:nvGrpSpPr>
            <p:cNvPr id="93" name="グループ化 92"/>
            <p:cNvGrpSpPr/>
            <p:nvPr/>
          </p:nvGrpSpPr>
          <p:grpSpPr>
            <a:xfrm>
              <a:off x="0" y="1053600"/>
              <a:ext cx="2251471" cy="523220"/>
              <a:chOff x="-20335" y="1287374"/>
              <a:chExt cx="2251471" cy="523220"/>
            </a:xfrm>
          </p:grpSpPr>
          <p:sp>
            <p:nvSpPr>
              <p:cNvPr id="112" name="正方形/長方形 111"/>
              <p:cNvSpPr/>
              <p:nvPr/>
            </p:nvSpPr>
            <p:spPr>
              <a:xfrm>
                <a:off x="-20335" y="1356157"/>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rgbClr val="595959"/>
                    </a:solidFill>
                    <a:latin typeface="HGP創英角ｺﾞｼｯｸUB" panose="020B0900000000000000" pitchFamily="50" charset="-128"/>
                    <a:ea typeface="HGP創英角ｺﾞｼｯｸUB" panose="020B0900000000000000" pitchFamily="50" charset="-128"/>
                  </a:rPr>
                  <a:t>	</a:t>
                </a:r>
                <a:r>
                  <a:rPr kumimoji="1" lang="ja-JP" altLang="en-US" sz="1200" dirty="0" smtClean="0">
                    <a:solidFill>
                      <a:srgbClr val="595959"/>
                    </a:solidFill>
                    <a:latin typeface="HGP創英角ｺﾞｼｯｸUB" panose="020B0900000000000000" pitchFamily="50" charset="-128"/>
                    <a:ea typeface="HGP創英角ｺﾞｼｯｸUB" panose="020B0900000000000000" pitchFamily="50" charset="-128"/>
                  </a:rPr>
                  <a:t>基本情報</a:t>
                </a:r>
                <a:endParaRPr kumimoji="1" lang="ja-JP" altLang="en-US" sz="1200" dirty="0">
                  <a:solidFill>
                    <a:srgbClr val="595959"/>
                  </a:solidFill>
                  <a:latin typeface="HGP創英角ｺﾞｼｯｸUB" panose="020B0900000000000000" pitchFamily="50" charset="-128"/>
                  <a:ea typeface="HGP創英角ｺﾞｼｯｸUB" panose="020B0900000000000000" pitchFamily="50" charset="-128"/>
                </a:endParaRPr>
              </a:p>
            </p:txBody>
          </p:sp>
          <p:sp>
            <p:nvSpPr>
              <p:cNvPr id="113" name="テキスト ボックス 112"/>
              <p:cNvSpPr txBox="1"/>
              <p:nvPr/>
            </p:nvSpPr>
            <p:spPr>
              <a:xfrm>
                <a:off x="36000" y="1287374"/>
                <a:ext cx="453970" cy="523220"/>
              </a:xfrm>
              <a:prstGeom prst="rect">
                <a:avLst/>
              </a:prstGeom>
              <a:noFill/>
            </p:spPr>
            <p:txBody>
              <a:bodyPr wrap="none" rtlCol="0">
                <a:spAutoFit/>
              </a:bodyPr>
              <a:lstStyle/>
              <a:p>
                <a:r>
                  <a:rPr kumimoji="1" lang="ja-JP" altLang="en-US" sz="2800" dirty="0" smtClean="0">
                    <a:solidFill>
                      <a:srgbClr val="595959"/>
                    </a:solidFill>
                    <a:latin typeface="HGP創英角ｺﾞｼｯｸUB" panose="020B0900000000000000" pitchFamily="50" charset="-128"/>
                    <a:ea typeface="HGP創英角ｺﾞｼｯｸUB" panose="020B0900000000000000" pitchFamily="50" charset="-128"/>
                  </a:rPr>
                  <a:t>１</a:t>
                </a:r>
                <a:endParaRPr kumimoji="1" lang="ja-JP" altLang="en-US" sz="2800" dirty="0">
                  <a:solidFill>
                    <a:srgbClr val="595959"/>
                  </a:solidFill>
                  <a:latin typeface="HGP創英角ｺﾞｼｯｸUB" panose="020B0900000000000000" pitchFamily="50" charset="-128"/>
                  <a:ea typeface="HGP創英角ｺﾞｼｯｸUB" panose="020B0900000000000000" pitchFamily="50" charset="-128"/>
                </a:endParaRPr>
              </a:p>
            </p:txBody>
          </p:sp>
        </p:grpSp>
        <p:sp>
          <p:nvSpPr>
            <p:cNvPr id="96" name="テキスト ボックス 95"/>
            <p:cNvSpPr txBox="1"/>
            <p:nvPr/>
          </p:nvSpPr>
          <p:spPr>
            <a:xfrm>
              <a:off x="114043" y="1485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97" name="正方形/長方形 96"/>
            <p:cNvSpPr/>
            <p:nvPr/>
          </p:nvSpPr>
          <p:spPr>
            <a:xfrm>
              <a:off x="0" y="1698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連絡先</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99" name="テキスト ボックス 98"/>
            <p:cNvSpPr txBox="1"/>
            <p:nvPr/>
          </p:nvSpPr>
          <p:spPr>
            <a:xfrm>
              <a:off x="56335" y="1629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２</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0" name="テキスト ボックス 99"/>
            <p:cNvSpPr txBox="1"/>
            <p:nvPr/>
          </p:nvSpPr>
          <p:spPr>
            <a:xfrm>
              <a:off x="114043" y="2061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01" name="正方形/長方形 100"/>
            <p:cNvSpPr/>
            <p:nvPr/>
          </p:nvSpPr>
          <p:spPr>
            <a:xfrm>
              <a:off x="0" y="2274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会社・従業員</a:t>
              </a:r>
              <a:endParaRPr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2" name="テキスト ボックス 101"/>
            <p:cNvSpPr txBox="1"/>
            <p:nvPr/>
          </p:nvSpPr>
          <p:spPr>
            <a:xfrm>
              <a:off x="56335" y="2205600"/>
              <a:ext cx="453970" cy="523220"/>
            </a:xfrm>
            <a:prstGeom prst="rect">
              <a:avLst/>
            </a:prstGeom>
            <a:noFill/>
          </p:spPr>
          <p:txBody>
            <a:bodyPr wrap="none" rtlCol="0">
              <a:spAutoFit/>
            </a:bodyPr>
            <a:lstStyle/>
            <a:p>
              <a:r>
                <a:rPr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３</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3" name="テキスト ボックス 102"/>
            <p:cNvSpPr txBox="1"/>
            <p:nvPr/>
          </p:nvSpPr>
          <p:spPr>
            <a:xfrm>
              <a:off x="114043" y="2637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04" name="正方形/長方形 103"/>
            <p:cNvSpPr/>
            <p:nvPr/>
          </p:nvSpPr>
          <p:spPr>
            <a:xfrm>
              <a:off x="0" y="2850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顧客・</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取引</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5" name="テキスト ボックス 104"/>
            <p:cNvSpPr txBox="1"/>
            <p:nvPr/>
          </p:nvSpPr>
          <p:spPr>
            <a:xfrm>
              <a:off x="56335" y="2781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４</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6" name="テキスト ボックス 105"/>
            <p:cNvSpPr txBox="1"/>
            <p:nvPr/>
          </p:nvSpPr>
          <p:spPr>
            <a:xfrm>
              <a:off x="114043" y="3213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07" name="正方形/長方形 106"/>
            <p:cNvSpPr/>
            <p:nvPr/>
          </p:nvSpPr>
          <p:spPr>
            <a:xfrm>
              <a:off x="0" y="3426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資源</a:t>
              </a:r>
              <a:r>
                <a:rPr kumimoji="1"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供給</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8" name="テキスト ボックス 107"/>
            <p:cNvSpPr txBox="1"/>
            <p:nvPr/>
          </p:nvSpPr>
          <p:spPr>
            <a:xfrm>
              <a:off x="56335" y="3357600"/>
              <a:ext cx="453970" cy="523220"/>
            </a:xfrm>
            <a:prstGeom prst="rect">
              <a:avLst/>
            </a:prstGeom>
            <a:noFill/>
          </p:spPr>
          <p:txBody>
            <a:bodyPr wrap="none" rtlCol="0">
              <a:spAutoFit/>
            </a:bodyPr>
            <a:lstStyle/>
            <a:p>
              <a:r>
                <a:rPr kumimoji="1"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５</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9" name="テキスト ボックス 108"/>
            <p:cNvSpPr txBox="1"/>
            <p:nvPr/>
          </p:nvSpPr>
          <p:spPr>
            <a:xfrm>
              <a:off x="114043" y="3789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10" name="正方形/長方形 109"/>
            <p:cNvSpPr/>
            <p:nvPr/>
          </p:nvSpPr>
          <p:spPr>
            <a:xfrm>
              <a:off x="0" y="4002383"/>
              <a:ext cx="2251471" cy="41168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bg1"/>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bg1"/>
                  </a:solidFill>
                  <a:latin typeface="HGP創英角ｺﾞｼｯｸUB" panose="020B0900000000000000" pitchFamily="50" charset="-128"/>
                  <a:ea typeface="HGP創英角ｺﾞｼｯｸUB" panose="020B0900000000000000" pitchFamily="50" charset="-128"/>
                </a:rPr>
                <a:t>避難・防災</a:t>
              </a:r>
              <a:endParaRPr kumimoji="1" lang="ja-JP" altLang="en-US" sz="12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1" name="テキスト ボックス 110"/>
            <p:cNvSpPr txBox="1"/>
            <p:nvPr/>
          </p:nvSpPr>
          <p:spPr>
            <a:xfrm>
              <a:off x="56335" y="3933600"/>
              <a:ext cx="453970" cy="523220"/>
            </a:xfrm>
            <a:prstGeom prst="rect">
              <a:avLst/>
            </a:prstGeom>
            <a:noFill/>
          </p:spPr>
          <p:txBody>
            <a:bodyPr wrap="none" rtlCol="0">
              <a:spAutoFit/>
            </a:bodyPr>
            <a:lstStyle/>
            <a:p>
              <a:r>
                <a:rPr lang="ja-JP" altLang="en-US" sz="2800" dirty="0">
                  <a:solidFill>
                    <a:schemeClr val="bg1"/>
                  </a:solidFill>
                  <a:latin typeface="HGP創英角ｺﾞｼｯｸUB" panose="020B0900000000000000" pitchFamily="50" charset="-128"/>
                  <a:ea typeface="HGP創英角ｺﾞｼｯｸUB" panose="020B0900000000000000" pitchFamily="50" charset="-128"/>
                </a:rPr>
                <a:t>６</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75" name="正方形/長方形 74"/>
          <p:cNvSpPr/>
          <p:nvPr/>
        </p:nvSpPr>
        <p:spPr>
          <a:xfrm>
            <a:off x="25620" y="28566"/>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latin typeface="Square721 BT" panose="020B0504020202060204" pitchFamily="34" charset="0"/>
                <a:cs typeface="Arial" panose="020B0604020202020204" pitchFamily="34" charset="0"/>
              </a:rPr>
              <a:t>BCP</a:t>
            </a:r>
            <a:r>
              <a:rPr lang="ja-JP" altLang="en-US" sz="1200" dirty="0">
                <a:latin typeface="Square721 BT" panose="020B0504020202060204" pitchFamily="34" charset="0"/>
                <a:cs typeface="Arial" panose="020B0604020202020204" pitchFamily="34" charset="0"/>
              </a:rPr>
              <a:t> </a:t>
            </a:r>
            <a:r>
              <a:rPr lang="en-US" altLang="ja-JP" sz="1200" dirty="0" smtClean="0">
                <a:latin typeface="Square721 BT" panose="020B0504020202060204" pitchFamily="34" charset="0"/>
                <a:cs typeface="Arial" panose="020B0604020202020204" pitchFamily="34" charset="0"/>
              </a:rPr>
              <a:t>DATA</a:t>
            </a:r>
            <a:endParaRPr kumimoji="1" lang="ja-JP" altLang="en-US" sz="1200" dirty="0">
              <a:latin typeface="Square721 BT" panose="020B0504020202060204" pitchFamily="34" charset="0"/>
              <a:cs typeface="Arial" panose="020B0604020202020204" pitchFamily="34" charset="0"/>
            </a:endParaRPr>
          </a:p>
        </p:txBody>
      </p:sp>
      <p:grpSp>
        <p:nvGrpSpPr>
          <p:cNvPr id="114" name="グループ化 113"/>
          <p:cNvGrpSpPr/>
          <p:nvPr/>
        </p:nvGrpSpPr>
        <p:grpSpPr>
          <a:xfrm>
            <a:off x="25620" y="256944"/>
            <a:ext cx="2448000" cy="288000"/>
            <a:chOff x="25620" y="297658"/>
            <a:chExt cx="2448000" cy="288000"/>
          </a:xfrm>
        </p:grpSpPr>
        <p:sp>
          <p:nvSpPr>
            <p:cNvPr id="115" name="角丸四角形 114"/>
            <p:cNvSpPr/>
            <p:nvPr/>
          </p:nvSpPr>
          <p:spPr>
            <a:xfrm>
              <a:off x="25620" y="297658"/>
              <a:ext cx="2448000" cy="288000"/>
            </a:xfrm>
            <a:prstGeom prst="roundRect">
              <a:avLst>
                <a:gd name="adj" fmla="val 0"/>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r>
                <a:rPr lang="ja-JP" altLang="en-US" sz="900" dirty="0" smtClean="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rPr>
                <a:t>年　　　　　月　　　　　日</a:t>
              </a:r>
              <a:endParaRPr kumimoji="1" lang="ja-JP" altLang="en-US" sz="900" dirty="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16" name="角丸四角形 115"/>
            <p:cNvSpPr/>
            <p:nvPr/>
          </p:nvSpPr>
          <p:spPr>
            <a:xfrm>
              <a:off x="58418" y="369658"/>
              <a:ext cx="576000" cy="144000"/>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kumimoji="1" lang="ja-JP" altLang="en-US" sz="900" dirty="0" smtClean="0">
                  <a:ln w="3175">
                    <a:solidFill>
                      <a:schemeClr val="bg1"/>
                    </a:solidFill>
                  </a:ln>
                  <a:latin typeface="Meiryo UI" panose="020B0604030504040204" pitchFamily="50" charset="-128"/>
                  <a:ea typeface="Meiryo UI" panose="020B0604030504040204" pitchFamily="50" charset="-128"/>
                </a:rPr>
                <a:t>改訂日</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grpSp>
        <p:nvGrpSpPr>
          <p:cNvPr id="72" name="グループ化 71"/>
          <p:cNvGrpSpPr/>
          <p:nvPr/>
        </p:nvGrpSpPr>
        <p:grpSpPr>
          <a:xfrm>
            <a:off x="-31844" y="549542"/>
            <a:ext cx="2616547" cy="307777"/>
            <a:chOff x="-31844" y="549542"/>
            <a:chExt cx="2616547" cy="307777"/>
          </a:xfrm>
        </p:grpSpPr>
        <p:sp>
          <p:nvSpPr>
            <p:cNvPr id="73" name="角丸四角形 72"/>
            <p:cNvSpPr/>
            <p:nvPr/>
          </p:nvSpPr>
          <p:spPr>
            <a:xfrm>
              <a:off x="25619" y="581221"/>
              <a:ext cx="2448000" cy="205200"/>
            </a:xfrm>
            <a:prstGeom prst="roundRect">
              <a:avLst>
                <a:gd name="adj" fmla="val 15127"/>
              </a:avLst>
            </a:prstGeom>
            <a:solidFill>
              <a:srgbClr val="FF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4" name="グループ化 73"/>
            <p:cNvGrpSpPr/>
            <p:nvPr/>
          </p:nvGrpSpPr>
          <p:grpSpPr>
            <a:xfrm>
              <a:off x="-31844" y="549542"/>
              <a:ext cx="2616547" cy="307777"/>
              <a:chOff x="-31843" y="549542"/>
              <a:chExt cx="2555100" cy="307777"/>
            </a:xfrm>
          </p:grpSpPr>
          <p:sp>
            <p:nvSpPr>
              <p:cNvPr id="76" name="テキスト ボックス 75"/>
              <p:cNvSpPr txBox="1"/>
              <p:nvPr/>
            </p:nvSpPr>
            <p:spPr>
              <a:xfrm>
                <a:off x="153617" y="584648"/>
                <a:ext cx="2369640" cy="200055"/>
              </a:xfrm>
              <a:prstGeom prst="rect">
                <a:avLst/>
              </a:prstGeom>
              <a:noFill/>
            </p:spPr>
            <p:txBody>
              <a:bodyPr wrap="square" rtlCol="0">
                <a:spAutoFit/>
              </a:bodyPr>
              <a:lstStyle/>
              <a:p>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事業者・</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BCP</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代表・避難所を「スライド</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3</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」からコピーしてください</a:t>
                </a:r>
                <a:endParaRPr kumimoji="1"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endParaRPr>
              </a:p>
            </p:txBody>
          </p:sp>
          <p:sp>
            <p:nvSpPr>
              <p:cNvPr id="77" name="テキスト ボックス 76"/>
              <p:cNvSpPr txBox="1"/>
              <p:nvPr/>
            </p:nvSpPr>
            <p:spPr>
              <a:xfrm>
                <a:off x="-31843" y="549542"/>
                <a:ext cx="344966" cy="307777"/>
              </a:xfrm>
              <a:prstGeom prst="rect">
                <a:avLst/>
              </a:prstGeom>
              <a:noFill/>
            </p:spPr>
            <p:txBody>
              <a:bodyPr wrap="none" rtlCol="0">
                <a:spAutoFit/>
              </a:bodyPr>
              <a:lstStyle/>
              <a:p>
                <a:r>
                  <a:rPr kumimoji="1" lang="ja-JP" altLang="en-US" sz="1400" dirty="0" smtClean="0">
                    <a:solidFill>
                      <a:schemeClr val="bg1"/>
                    </a:solidFill>
                    <a:sym typeface="Wingdings 3" panose="05040102010807070707" pitchFamily="18" charset="2"/>
                  </a:rPr>
                  <a:t></a:t>
                </a:r>
                <a:endParaRPr kumimoji="1" lang="ja-JP" altLang="en-US" sz="1400" dirty="0">
                  <a:solidFill>
                    <a:schemeClr val="bg1"/>
                  </a:solidFill>
                </a:endParaRPr>
              </a:p>
            </p:txBody>
          </p:sp>
        </p:grpSp>
      </p:grpSp>
    </p:spTree>
    <p:extLst>
      <p:ext uri="{BB962C8B-B14F-4D97-AF65-F5344CB8AC3E}">
        <p14:creationId xmlns:p14="http://schemas.microsoft.com/office/powerpoint/2010/main" val="21562538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4" name="グループ化 153"/>
          <p:cNvGrpSpPr/>
          <p:nvPr/>
        </p:nvGrpSpPr>
        <p:grpSpPr>
          <a:xfrm>
            <a:off x="4866058" y="932973"/>
            <a:ext cx="1987911" cy="329454"/>
            <a:chOff x="2900011" y="4545743"/>
            <a:chExt cx="1987911" cy="329454"/>
          </a:xfrm>
        </p:grpSpPr>
        <p:sp>
          <p:nvSpPr>
            <p:cNvPr id="151" name="角丸四角形 150"/>
            <p:cNvSpPr/>
            <p:nvPr/>
          </p:nvSpPr>
          <p:spPr>
            <a:xfrm>
              <a:off x="2900011" y="4545743"/>
              <a:ext cx="1987911" cy="329454"/>
            </a:xfrm>
            <a:prstGeom prst="roundRect">
              <a:avLst>
                <a:gd name="adj" fmla="val 18209"/>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48" name="グループ化 247"/>
            <p:cNvGrpSpPr/>
            <p:nvPr/>
          </p:nvGrpSpPr>
          <p:grpSpPr>
            <a:xfrm>
              <a:off x="2952432" y="4545744"/>
              <a:ext cx="995486" cy="253916"/>
              <a:chOff x="7171600" y="1750345"/>
              <a:chExt cx="995486" cy="253916"/>
            </a:xfrm>
          </p:grpSpPr>
          <p:sp>
            <p:nvSpPr>
              <p:cNvPr id="253" name="テキスト ボックス 252"/>
              <p:cNvSpPr txBox="1"/>
              <p:nvPr/>
            </p:nvSpPr>
            <p:spPr>
              <a:xfrm>
                <a:off x="7292991" y="1750345"/>
                <a:ext cx="874095" cy="253916"/>
              </a:xfrm>
              <a:prstGeom prst="rect">
                <a:avLst/>
              </a:prstGeom>
              <a:noFill/>
            </p:spPr>
            <p:txBody>
              <a:bodyPr wrap="square" rtlCol="0">
                <a:spAutoFit/>
              </a:bodyPr>
              <a:lstStyle/>
              <a:p>
                <a:r>
                  <a:rPr kumimoji="1" lang="ja-JP" altLang="en-US" sz="1050" dirty="0" smtClean="0">
                    <a:solidFill>
                      <a:srgbClr val="AFAFAF"/>
                    </a:solidFill>
                    <a:latin typeface="チェックポイント★リベンジ" panose="02000600000000000000" pitchFamily="2" charset="-128"/>
                    <a:ea typeface="チェックポイント★リベンジ" panose="02000600000000000000" pitchFamily="2" charset="-128"/>
                  </a:rPr>
                  <a:t>避難モデル</a:t>
                </a:r>
                <a:endParaRPr kumimoji="1" lang="ja-JP" altLang="en-US" sz="1050" dirty="0">
                  <a:solidFill>
                    <a:srgbClr val="AFAFAF"/>
                  </a:solidFill>
                  <a:latin typeface="チェックポイント★リベンジ" panose="02000600000000000000" pitchFamily="2" charset="-128"/>
                  <a:ea typeface="チェックポイント★リベンジ" panose="02000600000000000000" pitchFamily="2" charset="-128"/>
                </a:endParaRPr>
              </a:p>
            </p:txBody>
          </p:sp>
          <p:pic>
            <p:nvPicPr>
              <p:cNvPr id="254" name="図 253"/>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7171600" y="1764912"/>
                <a:ext cx="208666" cy="208666"/>
              </a:xfrm>
              <a:prstGeom prst="rect">
                <a:avLst/>
              </a:prstGeom>
            </p:spPr>
          </p:pic>
        </p:grpSp>
      </p:grpSp>
      <p:sp>
        <p:nvSpPr>
          <p:cNvPr id="131" name="正方形/長方形 130"/>
          <p:cNvSpPr/>
          <p:nvPr/>
        </p:nvSpPr>
        <p:spPr>
          <a:xfrm>
            <a:off x="7076219" y="849574"/>
            <a:ext cx="5094000" cy="2736000"/>
          </a:xfrm>
          <a:prstGeom prst="rect">
            <a:avLst/>
          </a:prstGeom>
          <a:gradFill>
            <a:gsLst>
              <a:gs pos="0">
                <a:schemeClr val="bg1">
                  <a:lumMod val="85000"/>
                </a:schemeClr>
              </a:gs>
              <a:gs pos="100000">
                <a:schemeClr val="bg1"/>
              </a:gs>
            </a:gsLst>
            <a:lin ang="5400000" scaled="1"/>
          </a:gradFill>
          <a:ln w="28575">
            <a:gradFill flip="none" rotWithShape="1">
              <a:gsLst>
                <a:gs pos="15000">
                  <a:srgbClr val="009900"/>
                </a:gs>
                <a:gs pos="85000">
                  <a:srgbClr val="009900"/>
                </a:gs>
                <a:gs pos="54000">
                  <a:srgbClr val="009900">
                    <a:lumMod val="40000"/>
                    <a:lumOff val="60000"/>
                  </a:srgbClr>
                </a:gs>
              </a:gsLst>
              <a:lin ang="1800000" scaled="0"/>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a:solidFill>
                <a:srgbClr val="009900"/>
              </a:solidFill>
              <a:latin typeface="チェックポイント★リベンジ" panose="02000600000000000000" pitchFamily="2" charset="-128"/>
              <a:ea typeface="チェックポイント★リベンジ" panose="02000600000000000000" pitchFamily="2" charset="-128"/>
            </a:endParaRPr>
          </a:p>
        </p:txBody>
      </p:sp>
      <p:grpSp>
        <p:nvGrpSpPr>
          <p:cNvPr id="11" name="グループ化 10"/>
          <p:cNvGrpSpPr/>
          <p:nvPr/>
        </p:nvGrpSpPr>
        <p:grpSpPr>
          <a:xfrm>
            <a:off x="2537447" y="-57699"/>
            <a:ext cx="9693742" cy="876879"/>
            <a:chOff x="2521408" y="-21553"/>
            <a:chExt cx="9672475" cy="876879"/>
          </a:xfrm>
        </p:grpSpPr>
        <p:sp>
          <p:nvSpPr>
            <p:cNvPr id="2" name="ホームベース 1"/>
            <p:cNvSpPr/>
            <p:nvPr/>
          </p:nvSpPr>
          <p:spPr>
            <a:xfrm>
              <a:off x="2521408" y="104548"/>
              <a:ext cx="4842000" cy="648000"/>
            </a:xfrm>
            <a:prstGeom prst="homePlate">
              <a:avLst/>
            </a:prstGeom>
            <a:solidFill>
              <a:schemeClr val="accent5"/>
            </a:solidFill>
            <a:ln w="63500">
              <a:gradFill flip="none" rotWithShape="1">
                <a:gsLst>
                  <a:gs pos="70000">
                    <a:schemeClr val="bg1">
                      <a:lumMod val="75000"/>
                    </a:schemeClr>
                  </a:gs>
                  <a:gs pos="40000">
                    <a:schemeClr val="bg1"/>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2521408" y="24329"/>
              <a:ext cx="1176381" cy="830997"/>
            </a:xfrm>
            <a:prstGeom prst="rect">
              <a:avLst/>
            </a:prstGeom>
            <a:noFill/>
          </p:spPr>
          <p:txBody>
            <a:bodyPr wrap="none" rtlCol="0">
              <a:spAutoFit/>
            </a:bodyPr>
            <a:lstStyle/>
            <a:p>
              <a:r>
                <a:rPr kumimoji="1" lang="en-US" altLang="ja-JP" sz="4800" b="1" dirty="0" smtClean="0">
                  <a:solidFill>
                    <a:schemeClr val="bg1"/>
                  </a:solidFill>
                  <a:latin typeface="Arial" panose="020B0604020202020204" pitchFamily="34" charset="0"/>
                  <a:cs typeface="Arial" panose="020B0604020202020204" pitchFamily="34" charset="0"/>
                </a:rPr>
                <a:t>BCP</a:t>
              </a:r>
              <a:endParaRPr kumimoji="1" lang="ja-JP" altLang="en-US" sz="4800" b="1" dirty="0">
                <a:solidFill>
                  <a:schemeClr val="bg1"/>
                </a:solidFill>
                <a:latin typeface="Arial" panose="020B0604020202020204" pitchFamily="34" charset="0"/>
                <a:cs typeface="Arial" panose="020B0604020202020204" pitchFamily="34" charset="0"/>
              </a:endParaRPr>
            </a:p>
          </p:txBody>
        </p:sp>
        <p:sp>
          <p:nvSpPr>
            <p:cNvPr id="16" name="ホームベース 15"/>
            <p:cNvSpPr/>
            <p:nvPr/>
          </p:nvSpPr>
          <p:spPr>
            <a:xfrm flipH="1">
              <a:off x="7351883" y="104548"/>
              <a:ext cx="4842000" cy="648000"/>
            </a:xfrm>
            <a:prstGeom prst="homePlate">
              <a:avLst/>
            </a:prstGeom>
            <a:solidFill>
              <a:schemeClr val="tx1">
                <a:lumMod val="75000"/>
                <a:lumOff val="25000"/>
              </a:schemeClr>
            </a:solidFill>
            <a:ln w="63500">
              <a:gradFill flip="none" rotWithShape="1">
                <a:gsLst>
                  <a:gs pos="40000">
                    <a:schemeClr val="accent1">
                      <a:lumMod val="5000"/>
                      <a:lumOff val="95000"/>
                    </a:schemeClr>
                  </a:gs>
                  <a:gs pos="70000">
                    <a:schemeClr val="bg1">
                      <a:lumMod val="75000"/>
                    </a:scheme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9101048" y="121818"/>
              <a:ext cx="2492694" cy="584775"/>
            </a:xfrm>
            <a:prstGeom prst="rect">
              <a:avLst/>
            </a:prstGeom>
            <a:noFill/>
          </p:spPr>
          <p:txBody>
            <a:bodyPr wrap="square" rtlCol="0">
              <a:spAutoFit/>
            </a:bodyPr>
            <a:lstStyle/>
            <a:p>
              <a:pPr algn="r"/>
              <a:r>
                <a:rPr lang="ja-JP" altLang="en-US" sz="3200" dirty="0">
                  <a:solidFill>
                    <a:schemeClr val="bg1"/>
                  </a:solidFill>
                  <a:latin typeface="HGP創英角ｺﾞｼｯｸUB" panose="020B0900000000000000" pitchFamily="50" charset="-128"/>
                  <a:ea typeface="HGP創英角ｺﾞｼｯｸUB" panose="020B0900000000000000" pitchFamily="50" charset="-128"/>
                </a:rPr>
                <a:t>避難</a:t>
              </a:r>
              <a:r>
                <a:rPr lang="ja-JP" altLang="en-US" sz="3200" dirty="0" smtClean="0">
                  <a:solidFill>
                    <a:schemeClr val="bg1"/>
                  </a:solidFill>
                  <a:latin typeface="HGP創英角ｺﾞｼｯｸUB" panose="020B0900000000000000" pitchFamily="50" charset="-128"/>
                  <a:ea typeface="HGP創英角ｺﾞｼｯｸUB" panose="020B0900000000000000" pitchFamily="50" charset="-128"/>
                </a:rPr>
                <a:t>・防災</a:t>
              </a:r>
              <a:endPar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67" name="テキスト ボックス 66"/>
            <p:cNvSpPr txBox="1"/>
            <p:nvPr/>
          </p:nvSpPr>
          <p:spPr>
            <a:xfrm>
              <a:off x="11510535" y="-21553"/>
              <a:ext cx="669890" cy="830997"/>
            </a:xfrm>
            <a:prstGeom prst="rect">
              <a:avLst/>
            </a:prstGeom>
            <a:noFill/>
          </p:spPr>
          <p:txBody>
            <a:bodyPr wrap="square" rtlCol="0">
              <a:spAutoFit/>
            </a:bodyPr>
            <a:lstStyle/>
            <a:p>
              <a:pPr algn="ctr"/>
              <a:r>
                <a:rPr lang="ja-JP" altLang="en-US" sz="4800" dirty="0">
                  <a:solidFill>
                    <a:schemeClr val="bg1"/>
                  </a:solidFill>
                  <a:latin typeface="HGP創英角ｺﾞｼｯｸUB" panose="020B0900000000000000" pitchFamily="50" charset="-128"/>
                  <a:ea typeface="HGP創英角ｺﾞｼｯｸUB" panose="020B0900000000000000" pitchFamily="50" charset="-128"/>
                </a:rPr>
                <a:t>６</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6" name="正方形/長方形 5"/>
          <p:cNvSpPr/>
          <p:nvPr/>
        </p:nvSpPr>
        <p:spPr>
          <a:xfrm>
            <a:off x="0" y="-21552"/>
            <a:ext cx="2551888" cy="6879552"/>
          </a:xfrm>
          <a:prstGeom prst="rect">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 name="直線コネクタ 97"/>
          <p:cNvCxnSpPr/>
          <p:nvPr/>
        </p:nvCxnSpPr>
        <p:spPr>
          <a:xfrm>
            <a:off x="2551888" y="-44999"/>
            <a:ext cx="0" cy="6902999"/>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85" name="テキスト ボックス 284"/>
          <p:cNvSpPr txBox="1"/>
          <p:nvPr/>
        </p:nvSpPr>
        <p:spPr>
          <a:xfrm>
            <a:off x="7508359" y="249792"/>
            <a:ext cx="2214761" cy="307777"/>
          </a:xfrm>
          <a:prstGeom prst="rect">
            <a:avLst/>
          </a:prstGeom>
          <a:noFill/>
        </p:spPr>
        <p:txBody>
          <a:bodyPr wrap="square" rtlCol="0">
            <a:spAutoFit/>
          </a:bodyPr>
          <a:lstStyle/>
          <a:p>
            <a:pPr algn="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保険・投資</a:t>
            </a:r>
            <a:endParaRPr lang="en-US" altLang="ja-JP" sz="1400" dirty="0" smtClean="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86" name="角丸四角形 85"/>
          <p:cNvSpPr/>
          <p:nvPr/>
        </p:nvSpPr>
        <p:spPr>
          <a:xfrm>
            <a:off x="2792324" y="784913"/>
            <a:ext cx="1620000" cy="288000"/>
          </a:xfrm>
          <a:prstGeom prst="roundRect">
            <a:avLst>
              <a:gd name="adj" fmla="val 50000"/>
            </a:avLst>
          </a:prstGeom>
          <a:gradFill flip="none" rotWithShape="1">
            <a:gsLst>
              <a:gs pos="0">
                <a:schemeClr val="tx1">
                  <a:lumMod val="50000"/>
                  <a:lumOff val="50000"/>
                </a:schemeClr>
              </a:gs>
              <a:gs pos="75000">
                <a:schemeClr val="tx1">
                  <a:lumMod val="75000"/>
                  <a:lumOff val="25000"/>
                </a:schemeClr>
              </a:gs>
            </a:gsLst>
            <a:lin ang="16200000" scaled="1"/>
            <a:tileRect/>
          </a:gradFill>
          <a:ln w="25400">
            <a:gradFill flip="none" rotWithShape="1">
              <a:gsLst>
                <a:gs pos="40000">
                  <a:schemeClr val="bg1">
                    <a:lumMod val="65000"/>
                  </a:schemeClr>
                </a:gs>
                <a:gs pos="60000">
                  <a:schemeClr val="tx1">
                    <a:lumMod val="65000"/>
                    <a:lumOff val="35000"/>
                  </a:schemeClr>
                </a:gs>
              </a:gsLst>
              <a:lin ang="2400000" scaled="0"/>
              <a:tileRect/>
            </a:gradFill>
          </a:ln>
          <a:effectLst>
            <a:glow rad="38100">
              <a:srgbClr val="009900"/>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i="1" dirty="0" smtClean="0">
                <a:gradFill flip="none" rotWithShape="1">
                  <a:gsLst>
                    <a:gs pos="0">
                      <a:srgbClr val="009900">
                        <a:lumMod val="40000"/>
                        <a:lumOff val="60000"/>
                      </a:srgbClr>
                    </a:gs>
                    <a:gs pos="80000">
                      <a:srgbClr val="009900"/>
                    </a:gs>
                  </a:gsLst>
                  <a:lin ang="16200000" scaled="1"/>
                  <a:tileRect/>
                </a:gradFill>
                <a:latin typeface="チェックポイント★リベンジ" panose="02000600000000000000" pitchFamily="2" charset="-128"/>
                <a:ea typeface="チェックポイント★リベンジ" panose="02000600000000000000" pitchFamily="2" charset="-128"/>
              </a:rPr>
              <a:t>避難データ</a:t>
            </a:r>
            <a:endParaRPr lang="ja-JP" altLang="en-US" sz="1600" i="1" dirty="0">
              <a:gradFill flip="none" rotWithShape="1">
                <a:gsLst>
                  <a:gs pos="0">
                    <a:srgbClr val="009900">
                      <a:lumMod val="40000"/>
                      <a:lumOff val="60000"/>
                    </a:srgbClr>
                  </a:gs>
                  <a:gs pos="80000">
                    <a:srgbClr val="009900"/>
                  </a:gs>
                </a:gsLst>
                <a:lin ang="16200000" scaled="1"/>
                <a:tileRect/>
              </a:gradFill>
              <a:latin typeface="チェックポイント★リベンジ" panose="02000600000000000000" pitchFamily="2" charset="-128"/>
              <a:ea typeface="チェックポイント★リベンジ" panose="02000600000000000000" pitchFamily="2" charset="-128"/>
            </a:endParaRPr>
          </a:p>
        </p:txBody>
      </p:sp>
      <p:grpSp>
        <p:nvGrpSpPr>
          <p:cNvPr id="36" name="グループ化 35"/>
          <p:cNvGrpSpPr/>
          <p:nvPr/>
        </p:nvGrpSpPr>
        <p:grpSpPr>
          <a:xfrm>
            <a:off x="6972237" y="850800"/>
            <a:ext cx="1469234" cy="381188"/>
            <a:chOff x="7986364" y="1005864"/>
            <a:chExt cx="1469234" cy="381188"/>
          </a:xfrm>
        </p:grpSpPr>
        <p:sp>
          <p:nvSpPr>
            <p:cNvPr id="14" name="六角形 13"/>
            <p:cNvSpPr/>
            <p:nvPr/>
          </p:nvSpPr>
          <p:spPr>
            <a:xfrm>
              <a:off x="7986364" y="1005864"/>
              <a:ext cx="1469234" cy="381188"/>
            </a:xfrm>
            <a:prstGeom prst="hexagon">
              <a:avLst/>
            </a:prstGeom>
            <a:gradFill>
              <a:gsLst>
                <a:gs pos="0">
                  <a:schemeClr val="bg1">
                    <a:lumMod val="85000"/>
                  </a:schemeClr>
                </a:gs>
                <a:gs pos="100000">
                  <a:schemeClr val="bg1"/>
                </a:gs>
              </a:gsLst>
              <a:lin ang="5400000" scaled="1"/>
            </a:gradFill>
            <a:ln w="28575">
              <a:gradFill flip="none" rotWithShape="1">
                <a:gsLst>
                  <a:gs pos="15000">
                    <a:srgbClr val="009900"/>
                  </a:gs>
                  <a:gs pos="85000">
                    <a:srgbClr val="009900"/>
                  </a:gs>
                  <a:gs pos="54000">
                    <a:srgbClr val="009900">
                      <a:lumMod val="40000"/>
                      <a:lumOff val="60000"/>
                    </a:srgbClr>
                  </a:gs>
                </a:gsLst>
                <a:lin ang="1800000" scaled="0"/>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009900"/>
                  </a:solidFill>
                  <a:latin typeface="チェックポイント★リベンジ" panose="02000600000000000000" pitchFamily="2" charset="-128"/>
                  <a:ea typeface="チェックポイント★リベンジ" panose="02000600000000000000" pitchFamily="2" charset="-128"/>
                </a:rPr>
                <a:t>　</a:t>
              </a:r>
              <a:r>
                <a:rPr lang="ja-JP" altLang="en-US" sz="1200" dirty="0">
                  <a:solidFill>
                    <a:srgbClr val="009900"/>
                  </a:solidFill>
                  <a:latin typeface="チェックポイント★リベンジ" panose="02000600000000000000" pitchFamily="2" charset="-128"/>
                  <a:ea typeface="チェックポイント★リベンジ" panose="02000600000000000000" pitchFamily="2" charset="-128"/>
                </a:rPr>
                <a:t> </a:t>
              </a:r>
              <a:endParaRPr kumimoji="1" lang="ja-JP" altLang="en-US" sz="1200" dirty="0">
                <a:solidFill>
                  <a:srgbClr val="009900"/>
                </a:solidFill>
                <a:latin typeface="チェックポイント★リベンジ" panose="02000600000000000000" pitchFamily="2" charset="-128"/>
                <a:ea typeface="チェックポイント★リベンジ" panose="02000600000000000000" pitchFamily="2" charset="-128"/>
              </a:endParaRPr>
            </a:p>
          </p:txBody>
        </p:sp>
        <p:pic>
          <p:nvPicPr>
            <p:cNvPr id="27" name="図 2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71608" y="1019870"/>
              <a:ext cx="356511" cy="356511"/>
            </a:xfrm>
            <a:prstGeom prst="rect">
              <a:avLst/>
            </a:prstGeom>
          </p:spPr>
        </p:pic>
      </p:grpSp>
      <p:grpSp>
        <p:nvGrpSpPr>
          <p:cNvPr id="123" name="グループ化 122"/>
          <p:cNvGrpSpPr/>
          <p:nvPr/>
        </p:nvGrpSpPr>
        <p:grpSpPr>
          <a:xfrm>
            <a:off x="8287394" y="2827669"/>
            <a:ext cx="3888742" cy="360098"/>
            <a:chOff x="8175634" y="3209268"/>
            <a:chExt cx="3888742" cy="360098"/>
          </a:xfrm>
        </p:grpSpPr>
        <p:sp>
          <p:nvSpPr>
            <p:cNvPr id="119" name="正方形/長方形 118"/>
            <p:cNvSpPr/>
            <p:nvPr/>
          </p:nvSpPr>
          <p:spPr>
            <a:xfrm>
              <a:off x="8176376" y="3209268"/>
              <a:ext cx="3888000" cy="3600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0" name="ホームベース 119"/>
            <p:cNvSpPr/>
            <p:nvPr/>
          </p:nvSpPr>
          <p:spPr>
            <a:xfrm>
              <a:off x="8175634" y="3209366"/>
              <a:ext cx="445000" cy="360000"/>
            </a:xfrm>
            <a:prstGeom prst="homePlate">
              <a:avLst>
                <a:gd name="adj" fmla="val 18210"/>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ln w="3175">
                    <a:solidFill>
                      <a:schemeClr val="bg1">
                        <a:lumMod val="75000"/>
                      </a:schemeClr>
                    </a:solidFill>
                  </a:ln>
                  <a:solidFill>
                    <a:schemeClr val="bg1">
                      <a:lumMod val="75000"/>
                    </a:schemeClr>
                  </a:solidFill>
                  <a:latin typeface="Meiryo UI" panose="020B0604030504040204" pitchFamily="50" charset="-128"/>
                  <a:ea typeface="Meiryo UI" panose="020B0604030504040204" pitchFamily="50" charset="-128"/>
                </a:rPr>
                <a:t>担当</a:t>
              </a:r>
              <a:endParaRPr kumimoji="1" lang="ja-JP" altLang="en-US" sz="900" dirty="0">
                <a:ln w="3175">
                  <a:solidFill>
                    <a:schemeClr val="bg1">
                      <a:lumMod val="75000"/>
                    </a:schemeClr>
                  </a:solidFill>
                </a:ln>
                <a:solidFill>
                  <a:schemeClr val="bg1">
                    <a:lumMod val="75000"/>
                  </a:schemeClr>
                </a:solidFill>
                <a:latin typeface="Meiryo UI" panose="020B0604030504040204" pitchFamily="50" charset="-128"/>
                <a:ea typeface="Meiryo UI" panose="020B0604030504040204" pitchFamily="50" charset="-128"/>
              </a:endParaRPr>
            </a:p>
          </p:txBody>
        </p:sp>
        <p:grpSp>
          <p:nvGrpSpPr>
            <p:cNvPr id="122" name="グループ化 121"/>
            <p:cNvGrpSpPr/>
            <p:nvPr/>
          </p:nvGrpSpPr>
          <p:grpSpPr>
            <a:xfrm>
              <a:off x="8696760" y="3261600"/>
              <a:ext cx="540000" cy="252000"/>
              <a:chOff x="8712000" y="3258000"/>
              <a:chExt cx="540000" cy="252000"/>
            </a:xfrm>
          </p:grpSpPr>
          <p:sp>
            <p:nvSpPr>
              <p:cNvPr id="152" name="正方形/長方形 151"/>
              <p:cNvSpPr/>
              <p:nvPr/>
            </p:nvSpPr>
            <p:spPr>
              <a:xfrm>
                <a:off x="8712000" y="3258000"/>
                <a:ext cx="252000" cy="252000"/>
              </a:xfrm>
              <a:prstGeom prst="rect">
                <a:avLst/>
              </a:prstGeom>
              <a:solidFill>
                <a:srgbClr val="0099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latin typeface="Square721 BT" panose="020B0504020202060204" pitchFamily="34" charset="0"/>
                  </a:rPr>
                  <a:t>A</a:t>
                </a:r>
                <a:endParaRPr kumimoji="1" lang="ja-JP" altLang="en-US" sz="2000" dirty="0">
                  <a:latin typeface="Square721 BT" panose="020B0504020202060204" pitchFamily="34" charset="0"/>
                </a:endParaRPr>
              </a:p>
            </p:txBody>
          </p:sp>
          <p:sp>
            <p:nvSpPr>
              <p:cNvPr id="153" name="正方形/長方形 152"/>
              <p:cNvSpPr/>
              <p:nvPr/>
            </p:nvSpPr>
            <p:spPr>
              <a:xfrm>
                <a:off x="9000000" y="3258000"/>
                <a:ext cx="252000" cy="252000"/>
              </a:xfrm>
              <a:prstGeom prst="rect">
                <a:avLst/>
              </a:prstGeom>
              <a:solidFill>
                <a:srgbClr val="33C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latin typeface="Square721 BT" panose="020B0504020202060204" pitchFamily="34" charset="0"/>
                  </a:rPr>
                  <a:t>B</a:t>
                </a:r>
                <a:endParaRPr kumimoji="1" lang="ja-JP" altLang="en-US" sz="2000" dirty="0">
                  <a:latin typeface="Square721 BT" panose="020B0504020202060204" pitchFamily="34" charset="0"/>
                </a:endParaRPr>
              </a:p>
            </p:txBody>
          </p:sp>
        </p:grpSp>
        <p:sp>
          <p:nvSpPr>
            <p:cNvPr id="157" name="正方形/長方形 156"/>
            <p:cNvSpPr/>
            <p:nvPr/>
          </p:nvSpPr>
          <p:spPr>
            <a:xfrm>
              <a:off x="9802335" y="3261600"/>
              <a:ext cx="252000" cy="252000"/>
            </a:xfrm>
            <a:prstGeom prst="rect">
              <a:avLst/>
            </a:prstGeom>
            <a:solidFill>
              <a:srgbClr val="99CC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latin typeface="Square721 BT" panose="020B0504020202060204" pitchFamily="34" charset="0"/>
                </a:rPr>
                <a:t>C</a:t>
              </a:r>
              <a:endParaRPr kumimoji="1" lang="ja-JP" altLang="en-US" sz="2000" dirty="0">
                <a:latin typeface="Square721 BT" panose="020B0504020202060204" pitchFamily="34" charset="0"/>
              </a:endParaRPr>
            </a:p>
          </p:txBody>
        </p:sp>
        <p:grpSp>
          <p:nvGrpSpPr>
            <p:cNvPr id="158" name="グループ化 157"/>
            <p:cNvGrpSpPr/>
            <p:nvPr/>
          </p:nvGrpSpPr>
          <p:grpSpPr>
            <a:xfrm>
              <a:off x="10823319" y="3261600"/>
              <a:ext cx="540000" cy="252000"/>
              <a:chOff x="8712000" y="3258000"/>
              <a:chExt cx="540000" cy="252000"/>
            </a:xfrm>
          </p:grpSpPr>
          <p:sp>
            <p:nvSpPr>
              <p:cNvPr id="159" name="正方形/長方形 158"/>
              <p:cNvSpPr/>
              <p:nvPr/>
            </p:nvSpPr>
            <p:spPr>
              <a:xfrm>
                <a:off x="8712000" y="3258000"/>
                <a:ext cx="252000" cy="252000"/>
              </a:xfrm>
              <a:prstGeom prst="rect">
                <a:avLst/>
              </a:prstGeom>
              <a:solidFill>
                <a:srgbClr val="0099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latin typeface="Square721 BT" panose="020B0504020202060204" pitchFamily="34" charset="0"/>
                  </a:rPr>
                  <a:t>A</a:t>
                </a:r>
                <a:endParaRPr kumimoji="1" lang="ja-JP" altLang="en-US" sz="2000" dirty="0">
                  <a:latin typeface="Square721 BT" panose="020B0504020202060204" pitchFamily="34" charset="0"/>
                </a:endParaRPr>
              </a:p>
            </p:txBody>
          </p:sp>
          <p:sp>
            <p:nvSpPr>
              <p:cNvPr id="160" name="正方形/長方形 159"/>
              <p:cNvSpPr/>
              <p:nvPr/>
            </p:nvSpPr>
            <p:spPr>
              <a:xfrm>
                <a:off x="9000000" y="3258000"/>
                <a:ext cx="252000" cy="252000"/>
              </a:xfrm>
              <a:prstGeom prst="rect">
                <a:avLst/>
              </a:prstGeom>
              <a:solidFill>
                <a:srgbClr val="CC99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latin typeface="Square721 BT" panose="020B0504020202060204" pitchFamily="34" charset="0"/>
                  </a:rPr>
                  <a:t>D</a:t>
                </a:r>
                <a:endParaRPr kumimoji="1" lang="ja-JP" altLang="en-US" sz="2000" dirty="0">
                  <a:latin typeface="Square721 BT" panose="020B0504020202060204" pitchFamily="34" charset="0"/>
                </a:endParaRPr>
              </a:p>
            </p:txBody>
          </p:sp>
        </p:grpSp>
      </p:grpSp>
      <p:grpSp>
        <p:nvGrpSpPr>
          <p:cNvPr id="60" name="グループ化 59"/>
          <p:cNvGrpSpPr/>
          <p:nvPr/>
        </p:nvGrpSpPr>
        <p:grpSpPr>
          <a:xfrm>
            <a:off x="8304080" y="849575"/>
            <a:ext cx="3472032" cy="2341526"/>
            <a:chOff x="8466640" y="1269274"/>
            <a:chExt cx="3472032" cy="2341526"/>
          </a:xfrm>
        </p:grpSpPr>
        <p:grpSp>
          <p:nvGrpSpPr>
            <p:cNvPr id="49" name="グループ化 48"/>
            <p:cNvGrpSpPr/>
            <p:nvPr/>
          </p:nvGrpSpPr>
          <p:grpSpPr>
            <a:xfrm>
              <a:off x="8466640" y="1341007"/>
              <a:ext cx="3299039" cy="1053477"/>
              <a:chOff x="7329104" y="1373366"/>
              <a:chExt cx="4412614" cy="1409067"/>
            </a:xfrm>
          </p:grpSpPr>
          <p:pic>
            <p:nvPicPr>
              <p:cNvPr id="4" name="図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29042" y="1373366"/>
                <a:ext cx="1152000" cy="1151994"/>
              </a:xfrm>
              <a:prstGeom prst="rect">
                <a:avLst/>
              </a:prstGeom>
            </p:spPr>
          </p:pic>
          <p:grpSp>
            <p:nvGrpSpPr>
              <p:cNvPr id="31" name="グループ化 30"/>
              <p:cNvGrpSpPr/>
              <p:nvPr/>
            </p:nvGrpSpPr>
            <p:grpSpPr>
              <a:xfrm>
                <a:off x="8999313" y="1417383"/>
                <a:ext cx="1303581" cy="1112383"/>
                <a:chOff x="9000000" y="1548000"/>
                <a:chExt cx="864000" cy="737281"/>
              </a:xfrm>
            </p:grpSpPr>
            <p:pic>
              <p:nvPicPr>
                <p:cNvPr id="30" name="図 29"/>
                <p:cNvPicPr>
                  <a:picLocks noChangeAspect="1"/>
                </p:cNvPicPr>
                <p:nvPr/>
              </p:nvPicPr>
              <p:blipFill>
                <a:blip r:embed="rId6"/>
                <a:stretch>
                  <a:fillRect/>
                </a:stretch>
              </p:blipFill>
              <p:spPr>
                <a:xfrm>
                  <a:off x="9000000" y="1548000"/>
                  <a:ext cx="288000" cy="737281"/>
                </a:xfrm>
                <a:prstGeom prst="rect">
                  <a:avLst/>
                </a:prstGeom>
              </p:spPr>
            </p:pic>
            <p:pic>
              <p:nvPicPr>
                <p:cNvPr id="99" name="図 98"/>
                <p:cNvPicPr>
                  <a:picLocks noChangeAspect="1"/>
                </p:cNvPicPr>
                <p:nvPr/>
              </p:nvPicPr>
              <p:blipFill>
                <a:blip r:embed="rId6"/>
                <a:stretch>
                  <a:fillRect/>
                </a:stretch>
              </p:blipFill>
              <p:spPr>
                <a:xfrm>
                  <a:off x="9288000" y="1548000"/>
                  <a:ext cx="288000" cy="737281"/>
                </a:xfrm>
                <a:prstGeom prst="rect">
                  <a:avLst/>
                </a:prstGeom>
              </p:spPr>
            </p:pic>
            <p:pic>
              <p:nvPicPr>
                <p:cNvPr id="100" name="図 99"/>
                <p:cNvPicPr>
                  <a:picLocks noChangeAspect="1"/>
                </p:cNvPicPr>
                <p:nvPr/>
              </p:nvPicPr>
              <p:blipFill>
                <a:blip r:embed="rId6"/>
                <a:stretch>
                  <a:fillRect/>
                </a:stretch>
              </p:blipFill>
              <p:spPr>
                <a:xfrm>
                  <a:off x="9576000" y="1548000"/>
                  <a:ext cx="288000" cy="737281"/>
                </a:xfrm>
                <a:prstGeom prst="rect">
                  <a:avLst/>
                </a:prstGeom>
              </p:spPr>
            </p:pic>
          </p:grpSp>
          <p:pic>
            <p:nvPicPr>
              <p:cNvPr id="37" name="図 36"/>
              <p:cNvPicPr>
                <a:picLocks noChangeAspect="1"/>
              </p:cNvPicPr>
              <p:nvPr/>
            </p:nvPicPr>
            <p:blipFill rotWithShape="1">
              <a:blip r:embed="rId7" cstate="print">
                <a:extLst>
                  <a:ext uri="{28A0092B-C50C-407E-A947-70E740481C1C}">
                    <a14:useLocalDpi xmlns:a14="http://schemas.microsoft.com/office/drawing/2010/main" val="0"/>
                  </a:ext>
                </a:extLst>
              </a:blip>
              <a:srcRect l="6691" t="7617" r="7382" b="6995"/>
              <a:stretch/>
            </p:blipFill>
            <p:spPr>
              <a:xfrm>
                <a:off x="10656490" y="1450291"/>
                <a:ext cx="1085228" cy="1078398"/>
              </a:xfrm>
              <a:prstGeom prst="rect">
                <a:avLst/>
              </a:prstGeom>
            </p:spPr>
          </p:pic>
          <p:sp>
            <p:nvSpPr>
              <p:cNvPr id="48" name="六角形 47"/>
              <p:cNvSpPr/>
              <p:nvPr/>
            </p:nvSpPr>
            <p:spPr>
              <a:xfrm>
                <a:off x="7329104" y="2589828"/>
                <a:ext cx="1548000" cy="192605"/>
              </a:xfrm>
              <a:prstGeom prst="hexagon">
                <a:avLst>
                  <a:gd name="adj" fmla="val 46167"/>
                  <a:gd name="vf" fmla="val 115470"/>
                </a:avLst>
              </a:prstGeom>
              <a:solidFill>
                <a:srgbClr val="4B4B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kumimoji="1" lang="ja-JP" altLang="en-US" sz="1050" dirty="0" smtClean="0">
                    <a:ln w="3175">
                      <a:solidFill>
                        <a:schemeClr val="bg1"/>
                      </a:solidFill>
                    </a:ln>
                    <a:latin typeface="Meiryo UI" panose="020B0604030504040204" pitchFamily="50" charset="-128"/>
                    <a:ea typeface="Meiryo UI" panose="020B0604030504040204" pitchFamily="50" charset="-128"/>
                  </a:rPr>
                  <a:t>会社</a:t>
                </a:r>
                <a:endParaRPr kumimoji="1" lang="ja-JP" altLang="en-US" sz="1050" dirty="0">
                  <a:ln w="3175">
                    <a:solidFill>
                      <a:schemeClr val="bg1"/>
                    </a:solidFill>
                  </a:ln>
                  <a:latin typeface="Meiryo UI" panose="020B0604030504040204" pitchFamily="50" charset="-128"/>
                  <a:ea typeface="Meiryo UI" panose="020B0604030504040204" pitchFamily="50" charset="-128"/>
                </a:endParaRPr>
              </a:p>
            </p:txBody>
          </p:sp>
        </p:grpSp>
        <p:cxnSp>
          <p:nvCxnSpPr>
            <p:cNvPr id="55" name="直線コネクタ 54"/>
            <p:cNvCxnSpPr/>
            <p:nvPr/>
          </p:nvCxnSpPr>
          <p:spPr>
            <a:xfrm>
              <a:off x="9623984" y="1269274"/>
              <a:ext cx="0" cy="2340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5" name="六角形 114"/>
            <p:cNvSpPr/>
            <p:nvPr/>
          </p:nvSpPr>
          <p:spPr>
            <a:xfrm>
              <a:off x="9623984" y="2250484"/>
              <a:ext cx="1157344" cy="144000"/>
            </a:xfrm>
            <a:prstGeom prst="hexagon">
              <a:avLst>
                <a:gd name="adj" fmla="val 46167"/>
                <a:gd name="vf" fmla="val 115470"/>
              </a:avLst>
            </a:prstGeom>
            <a:solidFill>
              <a:srgbClr val="1D4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kumimoji="1" lang="ja-JP" altLang="en-US" sz="1050" dirty="0" smtClean="0">
                  <a:ln w="3175">
                    <a:solidFill>
                      <a:schemeClr val="bg1"/>
                    </a:solidFill>
                  </a:ln>
                  <a:latin typeface="Meiryo UI" panose="020B0604030504040204" pitchFamily="50" charset="-128"/>
                  <a:ea typeface="Meiryo UI" panose="020B0604030504040204" pitchFamily="50" charset="-128"/>
                </a:rPr>
                <a:t>集合場所</a:t>
              </a:r>
              <a:endParaRPr kumimoji="1" lang="ja-JP" altLang="en-US" sz="1050" dirty="0">
                <a:ln w="3175">
                  <a:solidFill>
                    <a:schemeClr val="bg1"/>
                  </a:solidFill>
                </a:ln>
                <a:latin typeface="Meiryo UI" panose="020B0604030504040204" pitchFamily="50" charset="-128"/>
                <a:ea typeface="Meiryo UI" panose="020B0604030504040204" pitchFamily="50" charset="-128"/>
              </a:endParaRPr>
            </a:p>
          </p:txBody>
        </p:sp>
        <p:sp>
          <p:nvSpPr>
            <p:cNvPr id="116" name="六角形 115"/>
            <p:cNvSpPr/>
            <p:nvPr/>
          </p:nvSpPr>
          <p:spPr>
            <a:xfrm>
              <a:off x="10781328" y="2250484"/>
              <a:ext cx="1157344" cy="144000"/>
            </a:xfrm>
            <a:prstGeom prst="hexagon">
              <a:avLst>
                <a:gd name="adj" fmla="val 46167"/>
                <a:gd name="vf" fmla="val 115470"/>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050" dirty="0">
                  <a:ln w="3175">
                    <a:solidFill>
                      <a:schemeClr val="bg1"/>
                    </a:solidFill>
                  </a:ln>
                  <a:latin typeface="Meiryo UI" panose="020B0604030504040204" pitchFamily="50" charset="-128"/>
                  <a:ea typeface="Meiryo UI" panose="020B0604030504040204" pitchFamily="50" charset="-128"/>
                </a:rPr>
                <a:t>避難所</a:t>
              </a:r>
              <a:endParaRPr kumimoji="1" lang="ja-JP" altLang="en-US" sz="1050" dirty="0">
                <a:ln w="3175">
                  <a:solidFill>
                    <a:schemeClr val="bg1"/>
                  </a:solidFill>
                </a:ln>
                <a:latin typeface="Meiryo UI" panose="020B0604030504040204" pitchFamily="50" charset="-128"/>
                <a:ea typeface="Meiryo UI" panose="020B0604030504040204" pitchFamily="50" charset="-128"/>
              </a:endParaRPr>
            </a:p>
          </p:txBody>
        </p:sp>
        <p:cxnSp>
          <p:nvCxnSpPr>
            <p:cNvPr id="117" name="直線コネクタ 116"/>
            <p:cNvCxnSpPr/>
            <p:nvPr/>
          </p:nvCxnSpPr>
          <p:spPr>
            <a:xfrm>
              <a:off x="10778712" y="1270800"/>
              <a:ext cx="0" cy="2340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61" name="正方形/長方形 60"/>
          <p:cNvSpPr/>
          <p:nvPr/>
        </p:nvSpPr>
        <p:spPr>
          <a:xfrm>
            <a:off x="7113465" y="2233079"/>
            <a:ext cx="1260000" cy="36000"/>
          </a:xfrm>
          <a:prstGeom prst="rect">
            <a:avLst/>
          </a:prstGeom>
          <a:gradFill flip="none" rotWithShape="1">
            <a:gsLst>
              <a:gs pos="71000">
                <a:schemeClr val="bg1">
                  <a:lumMod val="75000"/>
                </a:schemeClr>
              </a:gs>
              <a:gs pos="0">
                <a:schemeClr val="bg1">
                  <a:lumMod val="75000"/>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正方形/長方形 120"/>
          <p:cNvSpPr/>
          <p:nvPr/>
        </p:nvSpPr>
        <p:spPr>
          <a:xfrm>
            <a:off x="7120113" y="2589174"/>
            <a:ext cx="1260000" cy="36000"/>
          </a:xfrm>
          <a:prstGeom prst="rect">
            <a:avLst/>
          </a:prstGeom>
          <a:gradFill>
            <a:gsLst>
              <a:gs pos="71000">
                <a:schemeClr val="bg1">
                  <a:lumMod val="75000"/>
                </a:schemeClr>
              </a:gs>
              <a:gs pos="0">
                <a:schemeClr val="bg1">
                  <a:lumMod val="75000"/>
                  <a:alpha val="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U ターン矢印 55"/>
          <p:cNvSpPr/>
          <p:nvPr/>
        </p:nvSpPr>
        <p:spPr>
          <a:xfrm rot="5400000">
            <a:off x="9928276" y="516244"/>
            <a:ext cx="458759" cy="3895968"/>
          </a:xfrm>
          <a:prstGeom prst="uturnArrow">
            <a:avLst>
              <a:gd name="adj1" fmla="val 7519"/>
              <a:gd name="adj2" fmla="val 18680"/>
              <a:gd name="adj3" fmla="val 36411"/>
              <a:gd name="adj4" fmla="val 46373"/>
              <a:gd name="adj5" fmla="val 100000"/>
            </a:avLst>
          </a:prstGeom>
          <a:gradFill flip="none" rotWithShape="1">
            <a:gsLst>
              <a:gs pos="75000">
                <a:srgbClr val="009900"/>
              </a:gs>
              <a:gs pos="0">
                <a:srgbClr val="009900">
                  <a:lumMod val="95000"/>
                  <a:lumOff val="5000"/>
                </a:srgbClr>
              </a:gs>
              <a:gs pos="50000">
                <a:srgbClr val="009900">
                  <a:lumMod val="40000"/>
                  <a:lumOff val="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2" name="テキスト ボックス 61"/>
          <p:cNvSpPr txBox="1"/>
          <p:nvPr/>
        </p:nvSpPr>
        <p:spPr>
          <a:xfrm>
            <a:off x="7112189" y="2285031"/>
            <a:ext cx="1097482" cy="276999"/>
          </a:xfrm>
          <a:prstGeom prst="rect">
            <a:avLst/>
          </a:prstGeom>
          <a:noFill/>
        </p:spPr>
        <p:txBody>
          <a:bodyPr wrap="square" rtlCol="0">
            <a:spAutoFit/>
          </a:bodyPr>
          <a:lstStyle/>
          <a:p>
            <a:pPr algn="ctr"/>
            <a:r>
              <a:rPr kumimoji="1" lang="ja-JP" altLang="en-US" sz="1200" i="1" dirty="0" smtClean="0">
                <a:solidFill>
                  <a:schemeClr val="bg1">
                    <a:lumMod val="75000"/>
                  </a:schemeClr>
                </a:solidFill>
                <a:latin typeface="チェックポイント★リベンジ" panose="02000600000000000000" pitchFamily="2" charset="-128"/>
                <a:ea typeface="チェックポイント★リベンジ" panose="02000600000000000000" pitchFamily="2" charset="-128"/>
              </a:rPr>
              <a:t>通常業務</a:t>
            </a:r>
            <a:endParaRPr kumimoji="1" lang="ja-JP" altLang="en-US" sz="1200" i="1" dirty="0">
              <a:solidFill>
                <a:schemeClr val="bg1">
                  <a:lumMod val="75000"/>
                </a:schemeClr>
              </a:solidFill>
              <a:latin typeface="チェックポイント★リベンジ" panose="02000600000000000000" pitchFamily="2" charset="-128"/>
              <a:ea typeface="チェックポイント★リベンジ" panose="02000600000000000000" pitchFamily="2" charset="-128"/>
            </a:endParaRPr>
          </a:p>
        </p:txBody>
      </p:sp>
      <p:sp>
        <p:nvSpPr>
          <p:cNvPr id="63" name="正方形/長方形 62"/>
          <p:cNvSpPr/>
          <p:nvPr/>
        </p:nvSpPr>
        <p:spPr>
          <a:xfrm>
            <a:off x="8571760" y="2102401"/>
            <a:ext cx="288000" cy="288000"/>
          </a:xfrm>
          <a:prstGeom prst="rect">
            <a:avLst/>
          </a:prstGeom>
          <a:solidFill>
            <a:srgbClr val="00990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latin typeface="Square721 BT" panose="020B0504020202060204" pitchFamily="34" charset="0"/>
              </a:rPr>
              <a:t>1</a:t>
            </a:r>
            <a:endParaRPr kumimoji="1" lang="ja-JP" altLang="en-US" sz="2000" dirty="0">
              <a:latin typeface="Square721 BT" panose="020B0504020202060204" pitchFamily="34" charset="0"/>
            </a:endParaRPr>
          </a:p>
        </p:txBody>
      </p:sp>
      <p:grpSp>
        <p:nvGrpSpPr>
          <p:cNvPr id="113" name="グループ化 112"/>
          <p:cNvGrpSpPr/>
          <p:nvPr/>
        </p:nvGrpSpPr>
        <p:grpSpPr>
          <a:xfrm>
            <a:off x="7139932" y="1420841"/>
            <a:ext cx="1135116" cy="629060"/>
            <a:chOff x="7028172" y="1802440"/>
            <a:chExt cx="1135116" cy="629060"/>
          </a:xfrm>
        </p:grpSpPr>
        <p:sp>
          <p:nvSpPr>
            <p:cNvPr id="64" name="四角形吹き出し 63"/>
            <p:cNvSpPr/>
            <p:nvPr/>
          </p:nvSpPr>
          <p:spPr>
            <a:xfrm>
              <a:off x="7076219" y="1802440"/>
              <a:ext cx="1059779" cy="609052"/>
            </a:xfrm>
            <a:prstGeom prst="wedgeRectCallout">
              <a:avLst>
                <a:gd name="adj1" fmla="val 42505"/>
                <a:gd name="adj2" fmla="val 75172"/>
              </a:avLst>
            </a:prstGeom>
            <a:solidFill>
              <a:srgbClr val="FFFF00"/>
            </a:solidFill>
            <a:ln w="28575">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12" name="グループ化 111"/>
            <p:cNvGrpSpPr/>
            <p:nvPr/>
          </p:nvGrpSpPr>
          <p:grpSpPr>
            <a:xfrm>
              <a:off x="7154675" y="1822407"/>
              <a:ext cx="995486" cy="253916"/>
              <a:chOff x="7171600" y="1750345"/>
              <a:chExt cx="995486" cy="253916"/>
            </a:xfrm>
          </p:grpSpPr>
          <p:sp>
            <p:nvSpPr>
              <p:cNvPr id="65" name="テキスト ボックス 64"/>
              <p:cNvSpPr txBox="1"/>
              <p:nvPr/>
            </p:nvSpPr>
            <p:spPr>
              <a:xfrm>
                <a:off x="7292991" y="1750345"/>
                <a:ext cx="874095" cy="253916"/>
              </a:xfrm>
              <a:prstGeom prst="rect">
                <a:avLst/>
              </a:prstGeom>
              <a:noFill/>
            </p:spPr>
            <p:txBody>
              <a:bodyPr wrap="square" rtlCol="0">
                <a:spAutoFit/>
              </a:bodyPr>
              <a:lstStyle/>
              <a:p>
                <a:r>
                  <a:rPr kumimoji="1" lang="ja-JP" altLang="en-US" sz="1050" dirty="0" smtClean="0">
                    <a:solidFill>
                      <a:srgbClr val="009900"/>
                    </a:solidFill>
                    <a:latin typeface="チェックポイント★リベンジ" panose="02000600000000000000" pitchFamily="2" charset="-128"/>
                    <a:ea typeface="チェックポイント★リベンジ" panose="02000600000000000000" pitchFamily="2" charset="-128"/>
                  </a:rPr>
                  <a:t>避難モデル</a:t>
                </a:r>
                <a:endParaRPr kumimoji="1" lang="ja-JP" altLang="en-US" sz="1050" dirty="0">
                  <a:solidFill>
                    <a:srgbClr val="009900"/>
                  </a:solidFill>
                  <a:latin typeface="チェックポイント★リベンジ" panose="02000600000000000000" pitchFamily="2" charset="-128"/>
                  <a:ea typeface="チェックポイント★リベンジ" panose="02000600000000000000" pitchFamily="2" charset="-128"/>
                </a:endParaRPr>
              </a:p>
            </p:txBody>
          </p:sp>
          <p:pic>
            <p:nvPicPr>
              <p:cNvPr id="127" name="図 1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71600" y="1764912"/>
                <a:ext cx="208666" cy="208666"/>
              </a:xfrm>
              <a:prstGeom prst="rect">
                <a:avLst/>
              </a:prstGeom>
            </p:spPr>
          </p:pic>
        </p:grpSp>
        <p:grpSp>
          <p:nvGrpSpPr>
            <p:cNvPr id="75" name="グループ化 74"/>
            <p:cNvGrpSpPr/>
            <p:nvPr/>
          </p:nvGrpSpPr>
          <p:grpSpPr>
            <a:xfrm>
              <a:off x="7028172" y="1969835"/>
              <a:ext cx="1135116" cy="461665"/>
              <a:chOff x="7176951" y="3346603"/>
              <a:chExt cx="989595" cy="461665"/>
            </a:xfrm>
          </p:grpSpPr>
          <p:sp>
            <p:nvSpPr>
              <p:cNvPr id="73" name="角丸四角形 72"/>
              <p:cNvSpPr/>
              <p:nvPr/>
            </p:nvSpPr>
            <p:spPr>
              <a:xfrm>
                <a:off x="7262161" y="3430987"/>
                <a:ext cx="847390" cy="288000"/>
              </a:xfrm>
              <a:prstGeom prst="roundRect">
                <a:avLst>
                  <a:gd name="adj" fmla="val 13661"/>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rgbClr val="FFFF00"/>
                  </a:solidFill>
                  <a:latin typeface="Square721 BT" panose="020B0504020202060204" pitchFamily="34" charset="0"/>
                </a:endParaRPr>
              </a:p>
            </p:txBody>
          </p:sp>
          <p:sp>
            <p:nvSpPr>
              <p:cNvPr id="74" name="正方形/長方形 73"/>
              <p:cNvSpPr/>
              <p:nvPr/>
            </p:nvSpPr>
            <p:spPr>
              <a:xfrm>
                <a:off x="7176951" y="3346603"/>
                <a:ext cx="989595" cy="461665"/>
              </a:xfrm>
              <a:prstGeom prst="rect">
                <a:avLst/>
              </a:prstGeom>
            </p:spPr>
            <p:txBody>
              <a:bodyPr wrap="square">
                <a:spAutoFit/>
              </a:bodyPr>
              <a:lstStyle/>
              <a:p>
                <a:pPr algn="ctr"/>
                <a:r>
                  <a:rPr lang="en-US" altLang="ja-JP" sz="2400" dirty="0">
                    <a:solidFill>
                      <a:srgbClr val="FFFF00"/>
                    </a:solidFill>
                    <a:latin typeface="Square721 BT" panose="020B0504020202060204" pitchFamily="34" charset="0"/>
                  </a:rPr>
                  <a:t>START</a:t>
                </a:r>
                <a:endParaRPr lang="ja-JP" altLang="en-US" sz="2400" dirty="0">
                  <a:solidFill>
                    <a:srgbClr val="FFFF00"/>
                  </a:solidFill>
                  <a:latin typeface="Square721 BT" panose="020B0504020202060204" pitchFamily="34" charset="0"/>
                </a:endParaRPr>
              </a:p>
            </p:txBody>
          </p:sp>
        </p:grpSp>
      </p:grpSp>
      <p:grpSp>
        <p:nvGrpSpPr>
          <p:cNvPr id="134" name="グループ化 133"/>
          <p:cNvGrpSpPr/>
          <p:nvPr/>
        </p:nvGrpSpPr>
        <p:grpSpPr>
          <a:xfrm>
            <a:off x="7139936" y="2831675"/>
            <a:ext cx="1135117" cy="629060"/>
            <a:chOff x="7028176" y="1802440"/>
            <a:chExt cx="1135117" cy="629060"/>
          </a:xfrm>
        </p:grpSpPr>
        <p:sp>
          <p:nvSpPr>
            <p:cNvPr id="135" name="四角形吹き出し 134"/>
            <p:cNvSpPr/>
            <p:nvPr/>
          </p:nvSpPr>
          <p:spPr>
            <a:xfrm>
              <a:off x="7076219" y="1802440"/>
              <a:ext cx="1059779" cy="609052"/>
            </a:xfrm>
            <a:prstGeom prst="wedgeRectCallout">
              <a:avLst>
                <a:gd name="adj1" fmla="val 43607"/>
                <a:gd name="adj2" fmla="val -76591"/>
              </a:avLst>
            </a:prstGeom>
            <a:solidFill>
              <a:srgbClr val="FFFF00"/>
            </a:solidFill>
            <a:ln w="28575">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36" name="グループ化 135"/>
            <p:cNvGrpSpPr/>
            <p:nvPr/>
          </p:nvGrpSpPr>
          <p:grpSpPr>
            <a:xfrm>
              <a:off x="7154675" y="1822407"/>
              <a:ext cx="995486" cy="253916"/>
              <a:chOff x="7171600" y="1750345"/>
              <a:chExt cx="995486" cy="253916"/>
            </a:xfrm>
          </p:grpSpPr>
          <p:sp>
            <p:nvSpPr>
              <p:cNvPr id="140" name="テキスト ボックス 139"/>
              <p:cNvSpPr txBox="1"/>
              <p:nvPr/>
            </p:nvSpPr>
            <p:spPr>
              <a:xfrm>
                <a:off x="7292991" y="1750345"/>
                <a:ext cx="874095" cy="253916"/>
              </a:xfrm>
              <a:prstGeom prst="rect">
                <a:avLst/>
              </a:prstGeom>
              <a:noFill/>
            </p:spPr>
            <p:txBody>
              <a:bodyPr wrap="square" rtlCol="0">
                <a:spAutoFit/>
              </a:bodyPr>
              <a:lstStyle/>
              <a:p>
                <a:r>
                  <a:rPr kumimoji="1" lang="ja-JP" altLang="en-US" sz="1050" dirty="0" smtClean="0">
                    <a:solidFill>
                      <a:srgbClr val="009900"/>
                    </a:solidFill>
                    <a:latin typeface="チェックポイント★リベンジ" panose="02000600000000000000" pitchFamily="2" charset="-128"/>
                    <a:ea typeface="チェックポイント★リベンジ" panose="02000600000000000000" pitchFamily="2" charset="-128"/>
                  </a:rPr>
                  <a:t>避難モデル</a:t>
                </a:r>
                <a:endParaRPr kumimoji="1" lang="ja-JP" altLang="en-US" sz="1050" dirty="0">
                  <a:solidFill>
                    <a:srgbClr val="009900"/>
                  </a:solidFill>
                  <a:latin typeface="チェックポイント★リベンジ" panose="02000600000000000000" pitchFamily="2" charset="-128"/>
                  <a:ea typeface="チェックポイント★リベンジ" panose="02000600000000000000" pitchFamily="2" charset="-128"/>
                </a:endParaRPr>
              </a:p>
            </p:txBody>
          </p:sp>
          <p:pic>
            <p:nvPicPr>
              <p:cNvPr id="141" name="図 14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71600" y="1764912"/>
                <a:ext cx="208666" cy="208666"/>
              </a:xfrm>
              <a:prstGeom prst="rect">
                <a:avLst/>
              </a:prstGeom>
            </p:spPr>
          </p:pic>
        </p:grpSp>
        <p:grpSp>
          <p:nvGrpSpPr>
            <p:cNvPr id="137" name="グループ化 136"/>
            <p:cNvGrpSpPr/>
            <p:nvPr/>
          </p:nvGrpSpPr>
          <p:grpSpPr>
            <a:xfrm>
              <a:off x="7028176" y="1969835"/>
              <a:ext cx="1135117" cy="461665"/>
              <a:chOff x="7176948" y="3346603"/>
              <a:chExt cx="989595" cy="461665"/>
            </a:xfrm>
          </p:grpSpPr>
          <p:sp>
            <p:nvSpPr>
              <p:cNvPr id="138" name="角丸四角形 137"/>
              <p:cNvSpPr/>
              <p:nvPr/>
            </p:nvSpPr>
            <p:spPr>
              <a:xfrm>
                <a:off x="7262161" y="3430987"/>
                <a:ext cx="847390" cy="288000"/>
              </a:xfrm>
              <a:prstGeom prst="roundRect">
                <a:avLst>
                  <a:gd name="adj" fmla="val 13661"/>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rgbClr val="FFFF00"/>
                  </a:solidFill>
                  <a:latin typeface="Square721 BT" panose="020B0504020202060204" pitchFamily="34" charset="0"/>
                </a:endParaRPr>
              </a:p>
            </p:txBody>
          </p:sp>
          <p:sp>
            <p:nvSpPr>
              <p:cNvPr id="139" name="正方形/長方形 138"/>
              <p:cNvSpPr/>
              <p:nvPr/>
            </p:nvSpPr>
            <p:spPr>
              <a:xfrm>
                <a:off x="7176948" y="3346603"/>
                <a:ext cx="989595" cy="461665"/>
              </a:xfrm>
              <a:prstGeom prst="rect">
                <a:avLst/>
              </a:prstGeom>
            </p:spPr>
            <p:txBody>
              <a:bodyPr wrap="square">
                <a:spAutoFit/>
              </a:bodyPr>
              <a:lstStyle/>
              <a:p>
                <a:pPr algn="ctr"/>
                <a:r>
                  <a:rPr lang="en-US" altLang="ja-JP" sz="2400" dirty="0" smtClean="0">
                    <a:solidFill>
                      <a:srgbClr val="FFFF00"/>
                    </a:solidFill>
                    <a:latin typeface="Square721 BT" panose="020B0504020202060204" pitchFamily="34" charset="0"/>
                  </a:rPr>
                  <a:t>EN</a:t>
                </a:r>
                <a:r>
                  <a:rPr lang="en-US" altLang="ja-JP" sz="2400" dirty="0">
                    <a:solidFill>
                      <a:srgbClr val="FFFF00"/>
                    </a:solidFill>
                    <a:latin typeface="Square721 BT" panose="020B0504020202060204" pitchFamily="34" charset="0"/>
                  </a:rPr>
                  <a:t>D</a:t>
                </a:r>
                <a:endParaRPr lang="ja-JP" altLang="en-US" sz="2400" dirty="0">
                  <a:solidFill>
                    <a:srgbClr val="FFFF00"/>
                  </a:solidFill>
                  <a:latin typeface="Square721 BT" panose="020B0504020202060204" pitchFamily="34" charset="0"/>
                </a:endParaRPr>
              </a:p>
            </p:txBody>
          </p:sp>
        </p:grpSp>
      </p:grpSp>
      <p:sp>
        <p:nvSpPr>
          <p:cNvPr id="143" name="正方形/長方形 142"/>
          <p:cNvSpPr/>
          <p:nvPr/>
        </p:nvSpPr>
        <p:spPr>
          <a:xfrm>
            <a:off x="8931760" y="2102121"/>
            <a:ext cx="288000" cy="288000"/>
          </a:xfrm>
          <a:prstGeom prst="rect">
            <a:avLst/>
          </a:prstGeom>
          <a:solidFill>
            <a:srgbClr val="00990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latin typeface="Square721 BT" panose="020B0504020202060204" pitchFamily="34" charset="0"/>
              </a:rPr>
              <a:t>2</a:t>
            </a:r>
            <a:endParaRPr kumimoji="1" lang="ja-JP" altLang="en-US" sz="2000" dirty="0">
              <a:latin typeface="Square721 BT" panose="020B0504020202060204" pitchFamily="34" charset="0"/>
            </a:endParaRPr>
          </a:p>
        </p:txBody>
      </p:sp>
      <p:sp>
        <p:nvSpPr>
          <p:cNvPr id="144" name="正方形/長方形 143"/>
          <p:cNvSpPr/>
          <p:nvPr/>
        </p:nvSpPr>
        <p:spPr>
          <a:xfrm>
            <a:off x="9901760" y="2102401"/>
            <a:ext cx="288000" cy="288000"/>
          </a:xfrm>
          <a:prstGeom prst="rect">
            <a:avLst/>
          </a:prstGeom>
          <a:solidFill>
            <a:srgbClr val="00990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latin typeface="Square721 BT" panose="020B0504020202060204" pitchFamily="34" charset="0"/>
              </a:rPr>
              <a:t>3</a:t>
            </a:r>
            <a:endParaRPr kumimoji="1" lang="ja-JP" altLang="en-US" sz="2000" dirty="0">
              <a:latin typeface="Square721 BT" panose="020B0504020202060204" pitchFamily="34" charset="0"/>
            </a:endParaRPr>
          </a:p>
        </p:txBody>
      </p:sp>
      <p:sp>
        <p:nvSpPr>
          <p:cNvPr id="145" name="正方形/長方形 144"/>
          <p:cNvSpPr/>
          <p:nvPr/>
        </p:nvSpPr>
        <p:spPr>
          <a:xfrm>
            <a:off x="11056487" y="2102401"/>
            <a:ext cx="288000" cy="288000"/>
          </a:xfrm>
          <a:prstGeom prst="rect">
            <a:avLst/>
          </a:prstGeom>
          <a:solidFill>
            <a:srgbClr val="00990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latin typeface="Square721 BT" panose="020B0504020202060204" pitchFamily="34" charset="0"/>
              </a:rPr>
              <a:t>4</a:t>
            </a:r>
            <a:endParaRPr kumimoji="1" lang="ja-JP" altLang="en-US" sz="2000" dirty="0">
              <a:latin typeface="Square721 BT" panose="020B0504020202060204" pitchFamily="34" charset="0"/>
            </a:endParaRPr>
          </a:p>
        </p:txBody>
      </p:sp>
      <p:grpSp>
        <p:nvGrpSpPr>
          <p:cNvPr id="118" name="グループ化 117"/>
          <p:cNvGrpSpPr/>
          <p:nvPr/>
        </p:nvGrpSpPr>
        <p:grpSpPr>
          <a:xfrm>
            <a:off x="10896520" y="2462401"/>
            <a:ext cx="648000" cy="288773"/>
            <a:chOff x="10836000" y="2844000"/>
            <a:chExt cx="648000" cy="288773"/>
          </a:xfrm>
          <a:solidFill>
            <a:srgbClr val="009900"/>
          </a:solidFill>
        </p:grpSpPr>
        <p:sp>
          <p:nvSpPr>
            <p:cNvPr id="146" name="正方形/長方形 145"/>
            <p:cNvSpPr/>
            <p:nvPr/>
          </p:nvSpPr>
          <p:spPr>
            <a:xfrm>
              <a:off x="11196000" y="2844773"/>
              <a:ext cx="288000" cy="288000"/>
            </a:xfrm>
            <a:prstGeom prst="rect">
              <a:avLst/>
            </a:prstGeom>
            <a:grp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latin typeface="Square721 BT" panose="020B0504020202060204" pitchFamily="34" charset="0"/>
                </a:rPr>
                <a:t>5</a:t>
              </a:r>
              <a:endParaRPr kumimoji="1" lang="ja-JP" altLang="en-US" sz="2000" dirty="0">
                <a:latin typeface="Square721 BT" panose="020B0504020202060204" pitchFamily="34" charset="0"/>
              </a:endParaRPr>
            </a:p>
          </p:txBody>
        </p:sp>
        <p:sp>
          <p:nvSpPr>
            <p:cNvPr id="147" name="正方形/長方形 146"/>
            <p:cNvSpPr/>
            <p:nvPr/>
          </p:nvSpPr>
          <p:spPr>
            <a:xfrm>
              <a:off x="10836000" y="2844000"/>
              <a:ext cx="288000" cy="288000"/>
            </a:xfrm>
            <a:prstGeom prst="rect">
              <a:avLst/>
            </a:prstGeom>
            <a:grp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latin typeface="Square721 BT" panose="020B0504020202060204" pitchFamily="34" charset="0"/>
                </a:rPr>
                <a:t>6</a:t>
              </a:r>
              <a:endParaRPr kumimoji="1" lang="ja-JP" altLang="en-US" sz="2000" dirty="0">
                <a:latin typeface="Square721 BT" panose="020B0504020202060204" pitchFamily="34" charset="0"/>
              </a:endParaRPr>
            </a:p>
          </p:txBody>
        </p:sp>
      </p:grpSp>
      <p:sp>
        <p:nvSpPr>
          <p:cNvPr id="149" name="正方形/長方形 148"/>
          <p:cNvSpPr/>
          <p:nvPr/>
        </p:nvSpPr>
        <p:spPr>
          <a:xfrm>
            <a:off x="8743720" y="2462401"/>
            <a:ext cx="288000" cy="288000"/>
          </a:xfrm>
          <a:prstGeom prst="rect">
            <a:avLst/>
          </a:prstGeom>
          <a:solidFill>
            <a:srgbClr val="009900"/>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smtClean="0">
                <a:latin typeface="Square721 BT" panose="020B0504020202060204" pitchFamily="34" charset="0"/>
              </a:rPr>
              <a:t>7</a:t>
            </a:r>
            <a:endParaRPr kumimoji="1" lang="ja-JP" altLang="en-US" sz="2000" dirty="0">
              <a:latin typeface="Square721 BT" panose="020B0504020202060204" pitchFamily="34" charset="0"/>
            </a:endParaRPr>
          </a:p>
        </p:txBody>
      </p:sp>
      <p:graphicFrame>
        <p:nvGraphicFramePr>
          <p:cNvPr id="128" name="表 127"/>
          <p:cNvGraphicFramePr>
            <a:graphicFrameLocks noGrp="1"/>
          </p:cNvGraphicFramePr>
          <p:nvPr>
            <p:extLst>
              <p:ext uri="{D42A27DB-BD31-4B8C-83A1-F6EECF244321}">
                <p14:modId xmlns:p14="http://schemas.microsoft.com/office/powerpoint/2010/main" val="1055591799"/>
              </p:ext>
            </p:extLst>
          </p:nvPr>
        </p:nvGraphicFramePr>
        <p:xfrm>
          <a:off x="7102840" y="3719638"/>
          <a:ext cx="3789818" cy="3024000"/>
        </p:xfrm>
        <a:graphic>
          <a:graphicData uri="http://schemas.openxmlformats.org/drawingml/2006/table">
            <a:tbl>
              <a:tblPr firstRow="1" bandRow="1">
                <a:tableStyleId>{5C22544A-7EE6-4342-B048-85BDC9FD1C3A}</a:tableStyleId>
              </a:tblPr>
              <a:tblGrid>
                <a:gridCol w="333818"/>
                <a:gridCol w="828000"/>
                <a:gridCol w="972000"/>
                <a:gridCol w="1656000"/>
              </a:tblGrid>
              <a:tr h="432000">
                <a:tc>
                  <a:txBody>
                    <a:bodyPr/>
                    <a:lstStyle/>
                    <a:p>
                      <a:pPr algn="ctr">
                        <a:lnSpc>
                          <a:spcPct val="100000"/>
                        </a:lnSpc>
                      </a:pPr>
                      <a:r>
                        <a:rPr kumimoji="1" lang="en-US" altLang="ja-JP" sz="2000" b="0" spc="0" dirty="0" smtClean="0">
                          <a:ln w="3175">
                            <a:noFill/>
                          </a:ln>
                          <a:solidFill>
                            <a:schemeClr val="bg1"/>
                          </a:solidFill>
                          <a:latin typeface="Square721 BT" panose="020B0504020202060204" pitchFamily="34" charset="0"/>
                          <a:ea typeface="HGP創英角ｺﾞｼｯｸUB" panose="020B0900000000000000" pitchFamily="50" charset="-128"/>
                        </a:rPr>
                        <a:t>1</a:t>
                      </a:r>
                      <a:endParaRPr kumimoji="1" lang="ja-JP" altLang="en-US" sz="2000" b="0" spc="0" dirty="0">
                        <a:ln w="3175">
                          <a:noFill/>
                        </a:ln>
                        <a:solidFill>
                          <a:schemeClr val="bg1"/>
                        </a:solidFill>
                        <a:latin typeface="Square721 BT" panose="020B0504020202060204" pitchFamily="34" charset="0"/>
                        <a:ea typeface="HGP創英角ｺﾞｼｯｸUB" panose="020B0900000000000000" pitchFamily="50" charset="-128"/>
                      </a:endParaRPr>
                    </a:p>
                  </a:txBody>
                  <a:tcPr anchor="ctr">
                    <a:lnL w="57150" cap="flat" cmpd="sng" algn="ctr">
                      <a:solidFill>
                        <a:srgbClr val="009900"/>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rgbClr val="0099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noFill/>
                          </a:ln>
                          <a:solidFill>
                            <a:srgbClr val="009900"/>
                          </a:solidFill>
                          <a:latin typeface="HGP創英角ｺﾞｼｯｸUB" panose="020B0900000000000000" pitchFamily="50" charset="-128"/>
                          <a:ea typeface="HGP創英角ｺﾞｼｯｸUB" panose="020B0900000000000000" pitchFamily="50" charset="-128"/>
                        </a:rPr>
                        <a:t>収集・伝達　</a:t>
                      </a:r>
                      <a:endParaRPr kumimoji="1" lang="en-US" altLang="ja-JP" sz="1050" b="0" spc="0" dirty="0" smtClean="0">
                        <a:ln w="3175">
                          <a:noFill/>
                        </a:ln>
                        <a:solidFill>
                          <a:srgbClr val="009900"/>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rgbClr val="00990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rgbClr val="009900"/>
                          </a:solidFill>
                          <a:latin typeface="HGP創英角ｺﾞｼｯｸUB" panose="020B0900000000000000" pitchFamily="50" charset="-128"/>
                          <a:ea typeface="HGP創英角ｺﾞｼｯｸUB" panose="020B0900000000000000" pitchFamily="50" charset="-128"/>
                        </a:rPr>
                        <a:t>　</a:t>
                      </a:r>
                      <a:endParaRPr kumimoji="1" lang="en-US" altLang="ja-JP" sz="900" b="0" spc="0" dirty="0" smtClean="0">
                        <a:ln w="3175">
                          <a:noFill/>
                        </a:ln>
                        <a:solidFill>
                          <a:schemeClr val="bg1">
                            <a:lumMod val="6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rgbClr val="00990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spc="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rPr>
                        <a:t>災害情報を収集・伝達</a:t>
                      </a:r>
                      <a:endParaRPr kumimoji="1" lang="en-US" altLang="ja-JP" sz="900" b="0" spc="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spc="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rPr>
                        <a:t>業務・避難の必要性を議論</a:t>
                      </a:r>
                      <a:endParaRPr kumimoji="1" lang="ja-JP" altLang="en-US" sz="900" b="0" spc="0" dirty="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57150" cap="flat" cmpd="sng" algn="ctr">
                      <a:solidFill>
                        <a:srgbClr val="009900"/>
                      </a:solidFill>
                      <a:prstDash val="solid"/>
                      <a:round/>
                      <a:headEnd type="none" w="med" len="med"/>
                      <a:tailEnd type="none" w="med" len="med"/>
                    </a:lnR>
                    <a:lnT w="57150" cap="flat" cmpd="sng" algn="ctr">
                      <a:solidFill>
                        <a:srgbClr val="009900"/>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432000">
                <a:tc>
                  <a:txBody>
                    <a:bodyPr/>
                    <a:lstStyle/>
                    <a:p>
                      <a:pPr algn="ctr">
                        <a:lnSpc>
                          <a:spcPct val="100000"/>
                        </a:lnSpc>
                      </a:pPr>
                      <a:r>
                        <a:rPr kumimoji="1" lang="en-US" altLang="ja-JP" sz="2000" b="0" spc="0" dirty="0" smtClean="0">
                          <a:ln w="3175">
                            <a:noFill/>
                          </a:ln>
                          <a:solidFill>
                            <a:schemeClr val="bg1"/>
                          </a:solidFill>
                          <a:latin typeface="Square721 BT" panose="020B0504020202060204" pitchFamily="34" charset="0"/>
                          <a:ea typeface="HGP創英角ｺﾞｼｯｸUB" panose="020B0900000000000000" pitchFamily="50" charset="-128"/>
                        </a:rPr>
                        <a:t>2</a:t>
                      </a:r>
                      <a:endParaRPr kumimoji="1" lang="ja-JP" altLang="en-US" sz="2000" b="0" spc="0" dirty="0">
                        <a:ln w="3175">
                          <a:noFill/>
                        </a:ln>
                        <a:solidFill>
                          <a:schemeClr val="bg1"/>
                        </a:solidFill>
                        <a:latin typeface="Square721 BT" panose="020B0504020202060204" pitchFamily="34" charset="0"/>
                        <a:ea typeface="HGP創英角ｺﾞｼｯｸUB" panose="020B0900000000000000" pitchFamily="50" charset="-128"/>
                      </a:endParaRPr>
                    </a:p>
                  </a:txBody>
                  <a:tcPr anchor="ctr">
                    <a:lnL w="57150" cap="flat" cmpd="sng" algn="ctr">
                      <a:solidFill>
                        <a:srgbClr val="009900"/>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noFill/>
                          </a:ln>
                          <a:solidFill>
                            <a:srgbClr val="009900"/>
                          </a:solidFill>
                          <a:latin typeface="HGP創英角ｺﾞｼｯｸUB" panose="020B0900000000000000" pitchFamily="50" charset="-128"/>
                          <a:ea typeface="HGP創英角ｺﾞｼｯｸUB" panose="020B0900000000000000" pitchFamily="50" charset="-128"/>
                        </a:rPr>
                        <a:t>業務停止</a:t>
                      </a:r>
                      <a:endParaRPr kumimoji="1" lang="en-US" altLang="ja-JP" sz="1050" b="0" spc="0" dirty="0" smtClean="0">
                        <a:ln w="3175">
                          <a:noFill/>
                        </a:ln>
                        <a:solidFill>
                          <a:srgbClr val="009900"/>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spc="0" dirty="0" smtClean="0">
                        <a:ln w="3175">
                          <a:noFill/>
                        </a:ln>
                        <a:solidFill>
                          <a:srgbClr val="009900"/>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spc="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rPr>
                        <a:t>業務停止・避難開始を伝達</a:t>
                      </a:r>
                      <a:endParaRPr kumimoji="1" lang="ja-JP" altLang="en-US" sz="900" b="0" spc="0" dirty="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57150" cap="flat" cmpd="sng" algn="ctr">
                      <a:solidFill>
                        <a:srgbClr val="0099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432000">
                <a:tc>
                  <a:txBody>
                    <a:bodyPr/>
                    <a:lstStyle/>
                    <a:p>
                      <a:pPr algn="ctr">
                        <a:lnSpc>
                          <a:spcPct val="100000"/>
                        </a:lnSpc>
                      </a:pPr>
                      <a:r>
                        <a:rPr kumimoji="1" lang="en-US" altLang="ja-JP" sz="2000" b="0" spc="0" dirty="0" smtClean="0">
                          <a:ln w="3175">
                            <a:noFill/>
                          </a:ln>
                          <a:solidFill>
                            <a:schemeClr val="bg1"/>
                          </a:solidFill>
                          <a:latin typeface="Square721 BT" panose="020B0504020202060204" pitchFamily="34" charset="0"/>
                          <a:ea typeface="HGP創英角ｺﾞｼｯｸUB" panose="020B0900000000000000" pitchFamily="50" charset="-128"/>
                        </a:rPr>
                        <a:t>3</a:t>
                      </a:r>
                      <a:endParaRPr kumimoji="1" lang="ja-JP" altLang="en-US" sz="2000" b="0" spc="0" dirty="0">
                        <a:ln w="3175">
                          <a:noFill/>
                        </a:ln>
                        <a:solidFill>
                          <a:schemeClr val="bg1"/>
                        </a:solidFill>
                        <a:latin typeface="Square721 BT" panose="020B0504020202060204" pitchFamily="34" charset="0"/>
                        <a:ea typeface="HGP創英角ｺﾞｼｯｸUB" panose="020B0900000000000000" pitchFamily="50" charset="-128"/>
                      </a:endParaRPr>
                    </a:p>
                  </a:txBody>
                  <a:tcPr anchor="ctr">
                    <a:lnL w="57150" cap="flat" cmpd="sng" algn="ctr">
                      <a:solidFill>
                        <a:srgbClr val="009900"/>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noFill/>
                          </a:ln>
                          <a:solidFill>
                            <a:srgbClr val="009900"/>
                          </a:solidFill>
                          <a:latin typeface="HGP創英角ｺﾞｼｯｸUB" panose="020B0900000000000000" pitchFamily="50" charset="-128"/>
                          <a:ea typeface="HGP創英角ｺﾞｼｯｸUB" panose="020B0900000000000000" pitchFamily="50" charset="-128"/>
                        </a:rPr>
                        <a:t>集合・誘導</a:t>
                      </a:r>
                      <a:endParaRPr kumimoji="1" lang="en-US" altLang="ja-JP" sz="1050" b="0" spc="0" dirty="0" smtClean="0">
                        <a:ln w="3175">
                          <a:noFill/>
                        </a:ln>
                        <a:solidFill>
                          <a:srgbClr val="009900"/>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spc="0" dirty="0" smtClean="0">
                        <a:ln w="3175">
                          <a:noFill/>
                        </a:ln>
                        <a:solidFill>
                          <a:srgbClr val="009900"/>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spc="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rPr>
                        <a:t>集合・点呼をして避難所へ誘導</a:t>
                      </a:r>
                      <a:endParaRPr kumimoji="1" lang="ja-JP" altLang="en-US" sz="900" b="0" spc="0" dirty="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57150" cap="flat" cmpd="sng" algn="ctr">
                      <a:solidFill>
                        <a:srgbClr val="0099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432000">
                <a:tc>
                  <a:txBody>
                    <a:bodyPr/>
                    <a:lstStyle/>
                    <a:p>
                      <a:pPr algn="ctr">
                        <a:lnSpc>
                          <a:spcPct val="100000"/>
                        </a:lnSpc>
                      </a:pPr>
                      <a:r>
                        <a:rPr kumimoji="1" lang="en-US" altLang="ja-JP" sz="2000" b="0" spc="0" dirty="0" smtClean="0">
                          <a:ln w="3175">
                            <a:noFill/>
                          </a:ln>
                          <a:solidFill>
                            <a:schemeClr val="bg1"/>
                          </a:solidFill>
                          <a:latin typeface="Square721 BT" panose="020B0504020202060204" pitchFamily="34" charset="0"/>
                          <a:ea typeface="HGP創英角ｺﾞｼｯｸUB" panose="020B0900000000000000" pitchFamily="50" charset="-128"/>
                        </a:rPr>
                        <a:t>4</a:t>
                      </a:r>
                      <a:endParaRPr kumimoji="1" lang="ja-JP" altLang="en-US" sz="2000" b="0" spc="0" dirty="0">
                        <a:ln w="3175">
                          <a:noFill/>
                        </a:ln>
                        <a:solidFill>
                          <a:schemeClr val="bg1"/>
                        </a:solidFill>
                        <a:latin typeface="Square721 BT" panose="020B0504020202060204" pitchFamily="34" charset="0"/>
                        <a:ea typeface="HGP創英角ｺﾞｼｯｸUB" panose="020B0900000000000000" pitchFamily="50" charset="-128"/>
                      </a:endParaRPr>
                    </a:p>
                  </a:txBody>
                  <a:tcPr anchor="ctr">
                    <a:lnL w="57150" cap="flat" cmpd="sng" algn="ctr">
                      <a:solidFill>
                        <a:srgbClr val="009900"/>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noFill/>
                          </a:ln>
                          <a:solidFill>
                            <a:srgbClr val="009900"/>
                          </a:solidFill>
                          <a:latin typeface="HGP創英角ｺﾞｼｯｸUB" panose="020B0900000000000000" pitchFamily="50" charset="-128"/>
                          <a:ea typeface="HGP創英角ｺﾞｼｯｸUB" panose="020B0900000000000000" pitchFamily="50" charset="-128"/>
                        </a:rPr>
                        <a:t>待機</a:t>
                      </a:r>
                      <a:endParaRPr kumimoji="1" lang="en-US" altLang="ja-JP" sz="1050" b="0" spc="0" dirty="0" smtClean="0">
                        <a:ln w="3175">
                          <a:noFill/>
                        </a:ln>
                        <a:solidFill>
                          <a:srgbClr val="009900"/>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spc="0" dirty="0" smtClean="0">
                        <a:ln w="3175">
                          <a:noFill/>
                        </a:ln>
                        <a:solidFill>
                          <a:srgbClr val="009900"/>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spc="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rPr>
                        <a:t>安否確認と避難所の運営</a:t>
                      </a:r>
                      <a:endParaRPr kumimoji="1" lang="ja-JP" altLang="en-US" sz="900" b="0" spc="0" dirty="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57150" cap="flat" cmpd="sng" algn="ctr">
                      <a:solidFill>
                        <a:srgbClr val="0099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432000">
                <a:tc>
                  <a:txBody>
                    <a:bodyPr/>
                    <a:lstStyle/>
                    <a:p>
                      <a:pPr algn="ctr">
                        <a:lnSpc>
                          <a:spcPct val="100000"/>
                        </a:lnSpc>
                      </a:pPr>
                      <a:r>
                        <a:rPr kumimoji="1" lang="en-US" altLang="ja-JP" sz="2000" b="0" spc="0" dirty="0" smtClean="0">
                          <a:ln w="3175">
                            <a:noFill/>
                          </a:ln>
                          <a:solidFill>
                            <a:schemeClr val="bg1"/>
                          </a:solidFill>
                          <a:latin typeface="Square721 BT" panose="020B0504020202060204" pitchFamily="34" charset="0"/>
                          <a:ea typeface="HGP創英角ｺﾞｼｯｸUB" panose="020B0900000000000000" pitchFamily="50" charset="-128"/>
                        </a:rPr>
                        <a:t>5</a:t>
                      </a:r>
                      <a:endParaRPr kumimoji="1" lang="ja-JP" altLang="en-US" sz="2000" b="0" spc="0" dirty="0">
                        <a:ln w="3175">
                          <a:noFill/>
                        </a:ln>
                        <a:solidFill>
                          <a:schemeClr val="bg1"/>
                        </a:solidFill>
                        <a:latin typeface="Square721 BT" panose="020B0504020202060204" pitchFamily="34" charset="0"/>
                        <a:ea typeface="HGP創英角ｺﾞｼｯｸUB" panose="020B0900000000000000" pitchFamily="50" charset="-128"/>
                      </a:endParaRPr>
                    </a:p>
                  </a:txBody>
                  <a:tcPr anchor="ctr">
                    <a:lnL w="57150" cap="flat" cmpd="sng" algn="ctr">
                      <a:solidFill>
                        <a:srgbClr val="009900"/>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noFill/>
                          </a:ln>
                          <a:solidFill>
                            <a:srgbClr val="009900"/>
                          </a:solidFill>
                          <a:latin typeface="HGP創英角ｺﾞｼｯｸUB" panose="020B0900000000000000" pitchFamily="50" charset="-128"/>
                          <a:ea typeface="HGP創英角ｺﾞｼｯｸUB" panose="020B0900000000000000" pitchFamily="50" charset="-128"/>
                        </a:rPr>
                        <a:t>収集・伝達</a:t>
                      </a:r>
                      <a:endParaRPr kumimoji="1" lang="en-US" altLang="ja-JP" sz="1050" b="0" spc="0" dirty="0" smtClean="0">
                        <a:ln w="3175">
                          <a:noFill/>
                        </a:ln>
                        <a:solidFill>
                          <a:srgbClr val="009900"/>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spc="0" dirty="0" smtClean="0">
                        <a:ln w="3175">
                          <a:noFill/>
                        </a:ln>
                        <a:solidFill>
                          <a:srgbClr val="009900"/>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spc="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rPr>
                        <a:t>災害情報を収集・伝達</a:t>
                      </a:r>
                      <a:endParaRPr kumimoji="1" lang="en-US" altLang="ja-JP" sz="900" b="0" spc="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spc="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rPr>
                        <a:t>業務・避難の必要性を議論</a:t>
                      </a:r>
                      <a:endParaRPr kumimoji="1" lang="ja-JP" altLang="en-US" sz="900" b="0" spc="0" dirty="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57150" cap="flat" cmpd="sng" algn="ctr">
                      <a:solidFill>
                        <a:srgbClr val="0099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432000">
                <a:tc>
                  <a:txBody>
                    <a:bodyPr/>
                    <a:lstStyle/>
                    <a:p>
                      <a:pPr algn="ctr">
                        <a:lnSpc>
                          <a:spcPct val="100000"/>
                        </a:lnSpc>
                      </a:pPr>
                      <a:r>
                        <a:rPr kumimoji="1" lang="en-US" altLang="ja-JP" sz="2000" b="0" spc="0" dirty="0" smtClean="0">
                          <a:ln w="3175">
                            <a:noFill/>
                          </a:ln>
                          <a:solidFill>
                            <a:schemeClr val="bg1"/>
                          </a:solidFill>
                          <a:latin typeface="Square721 BT" panose="020B0504020202060204" pitchFamily="34" charset="0"/>
                          <a:ea typeface="HGP創英角ｺﾞｼｯｸUB" panose="020B0900000000000000" pitchFamily="50" charset="-128"/>
                        </a:rPr>
                        <a:t>6</a:t>
                      </a:r>
                    </a:p>
                  </a:txBody>
                  <a:tcPr anchor="ctr">
                    <a:lnL w="57150" cap="flat" cmpd="sng" algn="ctr">
                      <a:solidFill>
                        <a:srgbClr val="009900"/>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noFill/>
                          </a:ln>
                          <a:solidFill>
                            <a:srgbClr val="009900"/>
                          </a:solidFill>
                          <a:latin typeface="HGP創英角ｺﾞｼｯｸUB" panose="020B0900000000000000" pitchFamily="50" charset="-128"/>
                          <a:ea typeface="HGP創英角ｺﾞｼｯｸUB" panose="020B0900000000000000" pitchFamily="50" charset="-128"/>
                        </a:rPr>
                        <a:t>避難解除</a:t>
                      </a:r>
                      <a:endParaRPr kumimoji="1" lang="en-US" altLang="ja-JP" sz="1050" b="0" spc="0" dirty="0" smtClean="0">
                        <a:ln w="3175">
                          <a:noFill/>
                        </a:ln>
                        <a:solidFill>
                          <a:srgbClr val="009900"/>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spc="0" dirty="0" smtClean="0">
                        <a:ln w="3175">
                          <a:noFill/>
                        </a:ln>
                        <a:solidFill>
                          <a:srgbClr val="009900"/>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spc="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rPr>
                        <a:t>避難解除を伝達</a:t>
                      </a:r>
                      <a:endParaRPr kumimoji="1" lang="ja-JP" altLang="en-US" sz="900" b="0" spc="0" dirty="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57150" cap="flat" cmpd="sng" algn="ctr">
                      <a:solidFill>
                        <a:srgbClr val="0099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432000">
                <a:tc>
                  <a:txBody>
                    <a:bodyPr/>
                    <a:lstStyle/>
                    <a:p>
                      <a:pPr algn="ctr">
                        <a:lnSpc>
                          <a:spcPct val="100000"/>
                        </a:lnSpc>
                      </a:pPr>
                      <a:r>
                        <a:rPr kumimoji="1" lang="en-US" altLang="ja-JP" sz="2000" b="0" spc="0" dirty="0" smtClean="0">
                          <a:ln w="3175">
                            <a:noFill/>
                          </a:ln>
                          <a:solidFill>
                            <a:schemeClr val="bg1"/>
                          </a:solidFill>
                          <a:latin typeface="Square721 BT" panose="020B0504020202060204" pitchFamily="34" charset="0"/>
                          <a:ea typeface="HGP創英角ｺﾞｼｯｸUB" panose="020B0900000000000000" pitchFamily="50" charset="-128"/>
                        </a:rPr>
                        <a:t>7</a:t>
                      </a:r>
                    </a:p>
                  </a:txBody>
                  <a:tcPr anchor="ctr">
                    <a:lnL w="57150" cap="flat" cmpd="sng" algn="ctr">
                      <a:solidFill>
                        <a:srgbClr val="009900"/>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57150" cap="flat" cmpd="sng" algn="ctr">
                      <a:solidFill>
                        <a:srgbClr val="009900"/>
                      </a:solidFill>
                      <a:prstDash val="solid"/>
                      <a:round/>
                      <a:headEnd type="none" w="med" len="med"/>
                      <a:tailEnd type="none" w="med" len="med"/>
                    </a:lnB>
                    <a:solidFill>
                      <a:srgbClr val="0099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noFill/>
                          </a:ln>
                          <a:solidFill>
                            <a:srgbClr val="009900"/>
                          </a:solidFill>
                          <a:latin typeface="HGP創英角ｺﾞｼｯｸUB" panose="020B0900000000000000" pitchFamily="50" charset="-128"/>
                          <a:ea typeface="HGP創英角ｺﾞｼｯｸUB" panose="020B0900000000000000" pitchFamily="50" charset="-128"/>
                        </a:rPr>
                        <a:t>業務再開</a:t>
                      </a:r>
                      <a:endParaRPr kumimoji="1" lang="en-US" altLang="ja-JP" sz="1050" b="0" spc="0" dirty="0" smtClean="0">
                        <a:ln w="3175">
                          <a:noFill/>
                        </a:ln>
                        <a:solidFill>
                          <a:srgbClr val="009900"/>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57150" cap="flat" cmpd="sng" algn="ctr">
                      <a:solidFill>
                        <a:srgbClr val="009900"/>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spc="0" dirty="0" smtClean="0">
                        <a:ln w="3175">
                          <a:noFill/>
                        </a:ln>
                        <a:solidFill>
                          <a:srgbClr val="009900"/>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57150" cap="flat" cmpd="sng" algn="ctr">
                      <a:solidFill>
                        <a:srgbClr val="009900"/>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spc="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rPr>
                        <a:t>業務再開を伝達</a:t>
                      </a:r>
                      <a:endParaRPr kumimoji="1" lang="ja-JP" altLang="en-US" sz="900" b="0" spc="0" dirty="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57150" cap="flat" cmpd="sng" algn="ctr">
                      <a:solidFill>
                        <a:srgbClr val="009900"/>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57150" cap="flat" cmpd="sng" algn="ctr">
                      <a:solidFill>
                        <a:srgbClr val="009900"/>
                      </a:solidFill>
                      <a:prstDash val="solid"/>
                      <a:round/>
                      <a:headEnd type="none" w="med" len="med"/>
                      <a:tailEnd type="none" w="med" len="med"/>
                    </a:lnB>
                    <a:solidFill>
                      <a:schemeClr val="bg1"/>
                    </a:solidFill>
                  </a:tcPr>
                </a:tc>
              </a:tr>
            </a:tbl>
          </a:graphicData>
        </a:graphic>
      </p:graphicFrame>
      <p:sp>
        <p:nvSpPr>
          <p:cNvPr id="130" name="正方形/長方形 129"/>
          <p:cNvSpPr/>
          <p:nvPr/>
        </p:nvSpPr>
        <p:spPr>
          <a:xfrm>
            <a:off x="7320771" y="881254"/>
            <a:ext cx="1082348" cy="307777"/>
          </a:xfrm>
          <a:prstGeom prst="rect">
            <a:avLst/>
          </a:prstGeom>
        </p:spPr>
        <p:txBody>
          <a:bodyPr wrap="none">
            <a:spAutoFit/>
          </a:bodyPr>
          <a:lstStyle/>
          <a:p>
            <a:r>
              <a:rPr lang="ja-JP" altLang="en-US" sz="1400" dirty="0">
                <a:solidFill>
                  <a:srgbClr val="009900"/>
                </a:solidFill>
                <a:latin typeface="チェックポイント★リベンジ" panose="02000600000000000000" pitchFamily="2" charset="-128"/>
                <a:ea typeface="チェックポイント★リベンジ" panose="02000600000000000000" pitchFamily="2" charset="-128"/>
              </a:rPr>
              <a:t>避難モデル</a:t>
            </a:r>
          </a:p>
        </p:txBody>
      </p:sp>
      <p:sp>
        <p:nvSpPr>
          <p:cNvPr id="182" name="正方形/長方形 181"/>
          <p:cNvSpPr/>
          <p:nvPr/>
        </p:nvSpPr>
        <p:spPr>
          <a:xfrm>
            <a:off x="8269482" y="3209912"/>
            <a:ext cx="3900738" cy="369332"/>
          </a:xfrm>
          <a:prstGeom prst="rect">
            <a:avLst/>
          </a:prstGeom>
        </p:spPr>
        <p:txBody>
          <a:bodyPr wrap="square">
            <a:spAutoFit/>
          </a:bodyPr>
          <a:lstStyle/>
          <a:p>
            <a:r>
              <a:rPr lang="ja-JP" altLang="en-US" sz="900" dirty="0" smtClean="0">
                <a:ln w="3175">
                  <a:solidFill>
                    <a:srgbClr val="009900"/>
                  </a:solidFill>
                </a:ln>
                <a:solidFill>
                  <a:srgbClr val="009900"/>
                </a:solidFill>
                <a:latin typeface="Square721 BT" panose="020B0504020202060204" pitchFamily="34" charset="0"/>
                <a:ea typeface="Meiryo UI" panose="020B0604030504040204" pitchFamily="50" charset="-128"/>
              </a:rPr>
              <a:t>避難</a:t>
            </a:r>
            <a:r>
              <a:rPr lang="ja-JP" altLang="en-US" sz="900" dirty="0">
                <a:ln w="3175">
                  <a:solidFill>
                    <a:srgbClr val="009900"/>
                  </a:solidFill>
                </a:ln>
                <a:solidFill>
                  <a:srgbClr val="009900"/>
                </a:solidFill>
                <a:latin typeface="Square721 BT" panose="020B0504020202060204" pitchFamily="34" charset="0"/>
                <a:ea typeface="Meiryo UI" panose="020B0604030504040204" pitchFamily="50" charset="-128"/>
              </a:rPr>
              <a:t>モデル</a:t>
            </a:r>
            <a:r>
              <a:rPr lang="ja-JP" altLang="en-US" sz="900" dirty="0" smtClean="0">
                <a:ln w="3175">
                  <a:solidFill>
                    <a:srgbClr val="009900"/>
                  </a:solidFill>
                </a:ln>
                <a:solidFill>
                  <a:srgbClr val="009900"/>
                </a:solidFill>
                <a:latin typeface="Square721 BT" panose="020B0504020202060204" pitchFamily="34" charset="0"/>
                <a:ea typeface="Meiryo UI" panose="020B0604030504040204" pitchFamily="50" charset="-128"/>
              </a:rPr>
              <a:t>は、緊急避難が必要な災害において、通常業務の</a:t>
            </a:r>
            <a:r>
              <a:rPr lang="ja-JP" altLang="en-US" sz="900" dirty="0">
                <a:ln w="3175">
                  <a:solidFill>
                    <a:srgbClr val="009900"/>
                  </a:solidFill>
                </a:ln>
                <a:solidFill>
                  <a:srgbClr val="009900"/>
                </a:solidFill>
                <a:latin typeface="Square721 BT" panose="020B0504020202060204" pitchFamily="34" charset="0"/>
                <a:ea typeface="Meiryo UI" panose="020B0604030504040204" pitchFamily="50" charset="-128"/>
              </a:rPr>
              <a:t>停止</a:t>
            </a:r>
            <a:r>
              <a:rPr lang="ja-JP" altLang="en-US" sz="900" dirty="0" smtClean="0">
                <a:ln w="3175">
                  <a:solidFill>
                    <a:srgbClr val="009900"/>
                  </a:solidFill>
                </a:ln>
                <a:solidFill>
                  <a:srgbClr val="009900"/>
                </a:solidFill>
                <a:latin typeface="Square721 BT" panose="020B0504020202060204" pitchFamily="34" charset="0"/>
                <a:ea typeface="Meiryo UI" panose="020B0604030504040204" pitchFamily="50" charset="-128"/>
              </a:rPr>
              <a:t>から再開までの行動指針を示すものである。</a:t>
            </a:r>
            <a:r>
              <a:rPr lang="en-US" altLang="ja-JP" sz="900" dirty="0" smtClean="0">
                <a:ln w="3175">
                  <a:solidFill>
                    <a:srgbClr val="009900"/>
                  </a:solidFill>
                </a:ln>
                <a:solidFill>
                  <a:srgbClr val="009900"/>
                </a:solidFill>
                <a:latin typeface="Square721 BT" panose="020B0504020202060204" pitchFamily="34" charset="0"/>
                <a:ea typeface="Meiryo UI" panose="020B0604030504040204" pitchFamily="50" charset="-128"/>
              </a:rPr>
              <a:t>7</a:t>
            </a:r>
            <a:r>
              <a:rPr lang="ja-JP" altLang="en-US" sz="900" dirty="0" err="1" smtClean="0">
                <a:ln w="3175">
                  <a:solidFill>
                    <a:srgbClr val="009900"/>
                  </a:solidFill>
                </a:ln>
                <a:solidFill>
                  <a:srgbClr val="009900"/>
                </a:solidFill>
                <a:latin typeface="Square721 BT" panose="020B0504020202060204" pitchFamily="34" charset="0"/>
                <a:ea typeface="Meiryo UI" panose="020B0604030504040204" pitchFamily="50" charset="-128"/>
              </a:rPr>
              <a:t>つの</a:t>
            </a:r>
            <a:r>
              <a:rPr lang="ja-JP" altLang="en-US" sz="900" dirty="0" smtClean="0">
                <a:ln w="3175">
                  <a:solidFill>
                    <a:srgbClr val="009900"/>
                  </a:solidFill>
                </a:ln>
                <a:solidFill>
                  <a:srgbClr val="009900"/>
                </a:solidFill>
                <a:latin typeface="Square721 BT" panose="020B0504020202060204" pitchFamily="34" charset="0"/>
                <a:ea typeface="Meiryo UI" panose="020B0604030504040204" pitchFamily="50" charset="-128"/>
              </a:rPr>
              <a:t>行動を</a:t>
            </a:r>
            <a:r>
              <a:rPr lang="en-US" altLang="ja-JP" sz="900" dirty="0" smtClean="0">
                <a:ln w="3175">
                  <a:solidFill>
                    <a:srgbClr val="009900"/>
                  </a:solidFill>
                </a:ln>
                <a:solidFill>
                  <a:srgbClr val="009900"/>
                </a:solidFill>
                <a:latin typeface="Square721 BT" panose="020B0504020202060204" pitchFamily="34" charset="0"/>
                <a:ea typeface="Meiryo UI" panose="020B0604030504040204" pitchFamily="50" charset="-128"/>
              </a:rPr>
              <a:t>4</a:t>
            </a:r>
            <a:r>
              <a:rPr lang="ja-JP" altLang="en-US" sz="900" dirty="0" err="1" smtClean="0">
                <a:ln w="3175">
                  <a:solidFill>
                    <a:srgbClr val="009900"/>
                  </a:solidFill>
                </a:ln>
                <a:solidFill>
                  <a:srgbClr val="009900"/>
                </a:solidFill>
                <a:latin typeface="Square721 BT" panose="020B0504020202060204" pitchFamily="34" charset="0"/>
                <a:ea typeface="Meiryo UI" panose="020B0604030504040204" pitchFamily="50" charset="-128"/>
              </a:rPr>
              <a:t>つの</a:t>
            </a:r>
            <a:r>
              <a:rPr lang="ja-JP" altLang="en-US" sz="900" dirty="0" smtClean="0">
                <a:ln w="3175">
                  <a:solidFill>
                    <a:srgbClr val="009900"/>
                  </a:solidFill>
                </a:ln>
                <a:solidFill>
                  <a:srgbClr val="009900"/>
                </a:solidFill>
                <a:latin typeface="Square721 BT" panose="020B0504020202060204" pitchFamily="34" charset="0"/>
                <a:ea typeface="Meiryo UI" panose="020B0604030504040204" pitchFamily="50" charset="-128"/>
              </a:rPr>
              <a:t>役割に分担する。</a:t>
            </a:r>
            <a:endParaRPr lang="en-US" altLang="ja-JP" sz="900" dirty="0">
              <a:ln w="3175">
                <a:solidFill>
                  <a:srgbClr val="009900"/>
                </a:solidFill>
              </a:ln>
              <a:solidFill>
                <a:srgbClr val="009900"/>
              </a:solidFill>
              <a:latin typeface="Square721 BT" panose="020B0504020202060204" pitchFamily="34" charset="0"/>
              <a:ea typeface="Meiryo UI" panose="020B0604030504040204" pitchFamily="50" charset="-128"/>
            </a:endParaRPr>
          </a:p>
        </p:txBody>
      </p:sp>
      <p:grpSp>
        <p:nvGrpSpPr>
          <p:cNvPr id="133" name="グループ化 132"/>
          <p:cNvGrpSpPr/>
          <p:nvPr/>
        </p:nvGrpSpPr>
        <p:grpSpPr>
          <a:xfrm>
            <a:off x="8351471" y="3810852"/>
            <a:ext cx="530398" cy="341632"/>
            <a:chOff x="8351471" y="3810852"/>
            <a:chExt cx="530398" cy="341632"/>
          </a:xfrm>
        </p:grpSpPr>
        <p:sp>
          <p:nvSpPr>
            <p:cNvPr id="183" name="正方形/長方形 182"/>
            <p:cNvSpPr/>
            <p:nvPr/>
          </p:nvSpPr>
          <p:spPr>
            <a:xfrm>
              <a:off x="8351471" y="3865246"/>
              <a:ext cx="180000" cy="180000"/>
            </a:xfrm>
            <a:prstGeom prst="rect">
              <a:avLst/>
            </a:prstGeom>
            <a:solidFill>
              <a:srgbClr val="0099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latin typeface="Square721 BT" panose="020B0504020202060204" pitchFamily="34" charset="0"/>
                </a:rPr>
                <a:t>A</a:t>
              </a:r>
              <a:endParaRPr kumimoji="1" lang="ja-JP" altLang="en-US" sz="1400" dirty="0">
                <a:latin typeface="Square721 BT" panose="020B0504020202060204" pitchFamily="34" charset="0"/>
              </a:endParaRPr>
            </a:p>
          </p:txBody>
        </p:sp>
        <p:sp>
          <p:nvSpPr>
            <p:cNvPr id="132" name="テキスト ボックス 131"/>
            <p:cNvSpPr txBox="1"/>
            <p:nvPr/>
          </p:nvSpPr>
          <p:spPr>
            <a:xfrm>
              <a:off x="8468056" y="3810852"/>
              <a:ext cx="300082" cy="341632"/>
            </a:xfrm>
            <a:prstGeom prst="rect">
              <a:avLst/>
            </a:prstGeom>
            <a:noFill/>
          </p:spPr>
          <p:txBody>
            <a:bodyPr wrap="none" rtlCol="0">
              <a:spAutoFit/>
            </a:bodyPr>
            <a:lstStyle/>
            <a:p>
              <a:pPr algn="ctr">
                <a:lnSpc>
                  <a:spcPct val="90000"/>
                </a:lnSpc>
              </a:pPr>
              <a:r>
                <a:rPr kumimoji="1" lang="ja-JP" altLang="en-US" dirty="0" smtClean="0">
                  <a:solidFill>
                    <a:schemeClr val="bg1">
                      <a:lumMod val="65000"/>
                    </a:schemeClr>
                  </a:solidFill>
                </a:rPr>
                <a:t>▶</a:t>
              </a:r>
              <a:endParaRPr kumimoji="1" lang="ja-JP" altLang="en-US" dirty="0">
                <a:solidFill>
                  <a:schemeClr val="bg1">
                    <a:lumMod val="65000"/>
                  </a:schemeClr>
                </a:solidFill>
              </a:endParaRPr>
            </a:p>
          </p:txBody>
        </p:sp>
        <p:sp>
          <p:nvSpPr>
            <p:cNvPr id="185" name="正方形/長方形 184"/>
            <p:cNvSpPr/>
            <p:nvPr/>
          </p:nvSpPr>
          <p:spPr>
            <a:xfrm>
              <a:off x="8701869" y="3865246"/>
              <a:ext cx="180000" cy="180000"/>
            </a:xfrm>
            <a:prstGeom prst="rect">
              <a:avLst/>
            </a:prstGeom>
            <a:solidFill>
              <a:srgbClr val="33C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latin typeface="Square721 BT" panose="020B0504020202060204" pitchFamily="34" charset="0"/>
                </a:rPr>
                <a:t>B</a:t>
              </a:r>
              <a:endParaRPr kumimoji="1" lang="ja-JP" altLang="en-US" sz="1400" dirty="0">
                <a:latin typeface="Square721 BT" panose="020B0504020202060204" pitchFamily="34" charset="0"/>
              </a:endParaRPr>
            </a:p>
          </p:txBody>
        </p:sp>
      </p:grpSp>
      <p:grpSp>
        <p:nvGrpSpPr>
          <p:cNvPr id="193" name="グループ化 192"/>
          <p:cNvGrpSpPr/>
          <p:nvPr/>
        </p:nvGrpSpPr>
        <p:grpSpPr>
          <a:xfrm>
            <a:off x="8351471" y="4244400"/>
            <a:ext cx="780083" cy="341632"/>
            <a:chOff x="8351471" y="3810852"/>
            <a:chExt cx="780083" cy="341632"/>
          </a:xfrm>
        </p:grpSpPr>
        <p:sp>
          <p:nvSpPr>
            <p:cNvPr id="194" name="正方形/長方形 193"/>
            <p:cNvSpPr/>
            <p:nvPr/>
          </p:nvSpPr>
          <p:spPr>
            <a:xfrm>
              <a:off x="8351471" y="3865246"/>
              <a:ext cx="180000" cy="180000"/>
            </a:xfrm>
            <a:prstGeom prst="rect">
              <a:avLst/>
            </a:prstGeom>
            <a:solidFill>
              <a:srgbClr val="33C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latin typeface="Square721 BT" panose="020B0504020202060204" pitchFamily="34" charset="0"/>
                </a:rPr>
                <a:t>B</a:t>
              </a:r>
              <a:endParaRPr kumimoji="1" lang="ja-JP" altLang="en-US" sz="1400" dirty="0">
                <a:latin typeface="Square721 BT" panose="020B0504020202060204" pitchFamily="34" charset="0"/>
              </a:endParaRPr>
            </a:p>
          </p:txBody>
        </p:sp>
        <p:sp>
          <p:nvSpPr>
            <p:cNvPr id="195" name="テキスト ボックス 194"/>
            <p:cNvSpPr txBox="1"/>
            <p:nvPr/>
          </p:nvSpPr>
          <p:spPr>
            <a:xfrm>
              <a:off x="8468056" y="3810852"/>
              <a:ext cx="300082" cy="341632"/>
            </a:xfrm>
            <a:prstGeom prst="rect">
              <a:avLst/>
            </a:prstGeom>
            <a:noFill/>
          </p:spPr>
          <p:txBody>
            <a:bodyPr wrap="none" rtlCol="0">
              <a:spAutoFit/>
            </a:bodyPr>
            <a:lstStyle/>
            <a:p>
              <a:pPr algn="ctr">
                <a:lnSpc>
                  <a:spcPct val="90000"/>
                </a:lnSpc>
              </a:pPr>
              <a:r>
                <a:rPr kumimoji="1" lang="ja-JP" altLang="en-US" dirty="0" smtClean="0">
                  <a:solidFill>
                    <a:schemeClr val="bg1">
                      <a:lumMod val="65000"/>
                    </a:schemeClr>
                  </a:solidFill>
                </a:rPr>
                <a:t>▶</a:t>
              </a:r>
              <a:endParaRPr kumimoji="1" lang="ja-JP" altLang="en-US" dirty="0">
                <a:solidFill>
                  <a:schemeClr val="bg1">
                    <a:lumMod val="65000"/>
                  </a:schemeClr>
                </a:solidFill>
              </a:endParaRPr>
            </a:p>
          </p:txBody>
        </p:sp>
        <p:sp>
          <p:nvSpPr>
            <p:cNvPr id="196" name="正方形/長方形 195"/>
            <p:cNvSpPr/>
            <p:nvPr/>
          </p:nvSpPr>
          <p:spPr>
            <a:xfrm>
              <a:off x="8701868" y="3865246"/>
              <a:ext cx="429686" cy="180000"/>
            </a:xfrm>
            <a:prstGeom prst="rect">
              <a:avLst/>
            </a:prstGeom>
            <a:solidFill>
              <a:schemeClr val="tx1">
                <a:lumMod val="65000"/>
                <a:lumOff val="3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latin typeface="Square721 BT" panose="020B0504020202060204" pitchFamily="34" charset="0"/>
                </a:rPr>
                <a:t>AL</a:t>
              </a:r>
              <a:r>
                <a:rPr lang="en-US" altLang="ja-JP" sz="1000" dirty="0">
                  <a:latin typeface="Square721 BT" panose="020B0504020202060204" pitchFamily="34" charset="0"/>
                </a:rPr>
                <a:t>L</a:t>
              </a:r>
              <a:endParaRPr kumimoji="1" lang="ja-JP" altLang="en-US" sz="1000" dirty="0">
                <a:latin typeface="Square721 BT" panose="020B0504020202060204" pitchFamily="34" charset="0"/>
              </a:endParaRPr>
            </a:p>
          </p:txBody>
        </p:sp>
      </p:grpSp>
      <p:grpSp>
        <p:nvGrpSpPr>
          <p:cNvPr id="197" name="グループ化 196"/>
          <p:cNvGrpSpPr/>
          <p:nvPr/>
        </p:nvGrpSpPr>
        <p:grpSpPr>
          <a:xfrm>
            <a:off x="8352000" y="4676400"/>
            <a:ext cx="780083" cy="341632"/>
            <a:chOff x="8351471" y="3810852"/>
            <a:chExt cx="780083" cy="341632"/>
          </a:xfrm>
        </p:grpSpPr>
        <p:sp>
          <p:nvSpPr>
            <p:cNvPr id="198" name="正方形/長方形 197"/>
            <p:cNvSpPr/>
            <p:nvPr/>
          </p:nvSpPr>
          <p:spPr>
            <a:xfrm>
              <a:off x="8351471" y="3865246"/>
              <a:ext cx="180000" cy="180000"/>
            </a:xfrm>
            <a:prstGeom prst="rect">
              <a:avLst/>
            </a:prstGeom>
            <a:solidFill>
              <a:srgbClr val="99CC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latin typeface="Square721 BT" panose="020B0504020202060204" pitchFamily="34" charset="0"/>
                </a:rPr>
                <a:t>C</a:t>
              </a:r>
              <a:endParaRPr kumimoji="1" lang="ja-JP" altLang="en-US" sz="1400" dirty="0">
                <a:latin typeface="Square721 BT" panose="020B0504020202060204" pitchFamily="34" charset="0"/>
              </a:endParaRPr>
            </a:p>
          </p:txBody>
        </p:sp>
        <p:sp>
          <p:nvSpPr>
            <p:cNvPr id="199" name="テキスト ボックス 198"/>
            <p:cNvSpPr txBox="1"/>
            <p:nvPr/>
          </p:nvSpPr>
          <p:spPr>
            <a:xfrm>
              <a:off x="8468056" y="3810852"/>
              <a:ext cx="300082" cy="341632"/>
            </a:xfrm>
            <a:prstGeom prst="rect">
              <a:avLst/>
            </a:prstGeom>
            <a:noFill/>
          </p:spPr>
          <p:txBody>
            <a:bodyPr wrap="none" rtlCol="0">
              <a:spAutoFit/>
            </a:bodyPr>
            <a:lstStyle/>
            <a:p>
              <a:pPr algn="ctr">
                <a:lnSpc>
                  <a:spcPct val="90000"/>
                </a:lnSpc>
              </a:pPr>
              <a:r>
                <a:rPr kumimoji="1" lang="ja-JP" altLang="en-US" dirty="0" smtClean="0">
                  <a:solidFill>
                    <a:schemeClr val="bg1">
                      <a:lumMod val="65000"/>
                    </a:schemeClr>
                  </a:solidFill>
                </a:rPr>
                <a:t>▶</a:t>
              </a:r>
              <a:endParaRPr kumimoji="1" lang="ja-JP" altLang="en-US" dirty="0">
                <a:solidFill>
                  <a:schemeClr val="bg1">
                    <a:lumMod val="65000"/>
                  </a:schemeClr>
                </a:solidFill>
              </a:endParaRPr>
            </a:p>
          </p:txBody>
        </p:sp>
        <p:sp>
          <p:nvSpPr>
            <p:cNvPr id="200" name="正方形/長方形 199"/>
            <p:cNvSpPr/>
            <p:nvPr/>
          </p:nvSpPr>
          <p:spPr>
            <a:xfrm>
              <a:off x="8701868" y="3865246"/>
              <a:ext cx="429686" cy="180000"/>
            </a:xfrm>
            <a:prstGeom prst="rect">
              <a:avLst/>
            </a:prstGeom>
            <a:solidFill>
              <a:schemeClr val="tx1">
                <a:lumMod val="65000"/>
                <a:lumOff val="3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latin typeface="Square721 BT" panose="020B0504020202060204" pitchFamily="34" charset="0"/>
                </a:rPr>
                <a:t>AL</a:t>
              </a:r>
              <a:r>
                <a:rPr lang="en-US" altLang="ja-JP" sz="1000" dirty="0">
                  <a:latin typeface="Square721 BT" panose="020B0504020202060204" pitchFamily="34" charset="0"/>
                </a:rPr>
                <a:t>L</a:t>
              </a:r>
              <a:endParaRPr kumimoji="1" lang="ja-JP" altLang="en-US" sz="1000" dirty="0">
                <a:latin typeface="Square721 BT" panose="020B0504020202060204" pitchFamily="34" charset="0"/>
              </a:endParaRPr>
            </a:p>
          </p:txBody>
        </p:sp>
      </p:grpSp>
      <p:grpSp>
        <p:nvGrpSpPr>
          <p:cNvPr id="201" name="グループ化 200"/>
          <p:cNvGrpSpPr/>
          <p:nvPr/>
        </p:nvGrpSpPr>
        <p:grpSpPr>
          <a:xfrm>
            <a:off x="8352000" y="5108400"/>
            <a:ext cx="780083" cy="341632"/>
            <a:chOff x="8351471" y="3810852"/>
            <a:chExt cx="780083" cy="341632"/>
          </a:xfrm>
        </p:grpSpPr>
        <p:sp>
          <p:nvSpPr>
            <p:cNvPr id="202" name="正方形/長方形 201"/>
            <p:cNvSpPr/>
            <p:nvPr/>
          </p:nvSpPr>
          <p:spPr>
            <a:xfrm>
              <a:off x="8351471" y="3865246"/>
              <a:ext cx="180000" cy="180000"/>
            </a:xfrm>
            <a:prstGeom prst="rect">
              <a:avLst/>
            </a:prstGeom>
            <a:solidFill>
              <a:srgbClr val="CC99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latin typeface="Square721 BT" panose="020B0504020202060204" pitchFamily="34" charset="0"/>
                </a:rPr>
                <a:t>D</a:t>
              </a:r>
              <a:endParaRPr kumimoji="1" lang="ja-JP" altLang="en-US" sz="1400" dirty="0">
                <a:latin typeface="Square721 BT" panose="020B0504020202060204" pitchFamily="34" charset="0"/>
              </a:endParaRPr>
            </a:p>
          </p:txBody>
        </p:sp>
        <p:sp>
          <p:nvSpPr>
            <p:cNvPr id="203" name="テキスト ボックス 202"/>
            <p:cNvSpPr txBox="1"/>
            <p:nvPr/>
          </p:nvSpPr>
          <p:spPr>
            <a:xfrm>
              <a:off x="8468056" y="3810852"/>
              <a:ext cx="300082" cy="341632"/>
            </a:xfrm>
            <a:prstGeom prst="rect">
              <a:avLst/>
            </a:prstGeom>
            <a:noFill/>
          </p:spPr>
          <p:txBody>
            <a:bodyPr wrap="none" rtlCol="0">
              <a:spAutoFit/>
            </a:bodyPr>
            <a:lstStyle/>
            <a:p>
              <a:pPr algn="ctr">
                <a:lnSpc>
                  <a:spcPct val="90000"/>
                </a:lnSpc>
              </a:pPr>
              <a:r>
                <a:rPr kumimoji="1" lang="ja-JP" altLang="en-US" dirty="0" smtClean="0">
                  <a:solidFill>
                    <a:schemeClr val="bg1">
                      <a:lumMod val="65000"/>
                    </a:schemeClr>
                  </a:solidFill>
                </a:rPr>
                <a:t>▶</a:t>
              </a:r>
              <a:endParaRPr kumimoji="1" lang="ja-JP" altLang="en-US" dirty="0">
                <a:solidFill>
                  <a:schemeClr val="bg1">
                    <a:lumMod val="65000"/>
                  </a:schemeClr>
                </a:solidFill>
              </a:endParaRPr>
            </a:p>
          </p:txBody>
        </p:sp>
        <p:sp>
          <p:nvSpPr>
            <p:cNvPr id="204" name="正方形/長方形 203"/>
            <p:cNvSpPr/>
            <p:nvPr/>
          </p:nvSpPr>
          <p:spPr>
            <a:xfrm>
              <a:off x="8701868" y="3865246"/>
              <a:ext cx="429686" cy="180000"/>
            </a:xfrm>
            <a:prstGeom prst="rect">
              <a:avLst/>
            </a:prstGeom>
            <a:solidFill>
              <a:schemeClr val="tx1">
                <a:lumMod val="65000"/>
                <a:lumOff val="3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latin typeface="Square721 BT" panose="020B0504020202060204" pitchFamily="34" charset="0"/>
                </a:rPr>
                <a:t>AL</a:t>
              </a:r>
              <a:r>
                <a:rPr lang="en-US" altLang="ja-JP" sz="1000" dirty="0">
                  <a:latin typeface="Square721 BT" panose="020B0504020202060204" pitchFamily="34" charset="0"/>
                </a:rPr>
                <a:t>L</a:t>
              </a:r>
              <a:endParaRPr kumimoji="1" lang="ja-JP" altLang="en-US" sz="1000" dirty="0">
                <a:latin typeface="Square721 BT" panose="020B0504020202060204" pitchFamily="34" charset="0"/>
              </a:endParaRPr>
            </a:p>
          </p:txBody>
        </p:sp>
      </p:grpSp>
      <p:grpSp>
        <p:nvGrpSpPr>
          <p:cNvPr id="205" name="グループ化 204"/>
          <p:cNvGrpSpPr/>
          <p:nvPr/>
        </p:nvGrpSpPr>
        <p:grpSpPr>
          <a:xfrm>
            <a:off x="8350540" y="5540400"/>
            <a:ext cx="530398" cy="341632"/>
            <a:chOff x="8351471" y="3810852"/>
            <a:chExt cx="530398" cy="341632"/>
          </a:xfrm>
        </p:grpSpPr>
        <p:sp>
          <p:nvSpPr>
            <p:cNvPr id="206" name="正方形/長方形 205"/>
            <p:cNvSpPr/>
            <p:nvPr/>
          </p:nvSpPr>
          <p:spPr>
            <a:xfrm>
              <a:off x="8351471" y="3865246"/>
              <a:ext cx="180000" cy="180000"/>
            </a:xfrm>
            <a:prstGeom prst="rect">
              <a:avLst/>
            </a:prstGeom>
            <a:solidFill>
              <a:srgbClr val="0099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latin typeface="Square721 BT" panose="020B0504020202060204" pitchFamily="34" charset="0"/>
                </a:rPr>
                <a:t>A</a:t>
              </a:r>
              <a:endParaRPr kumimoji="1" lang="ja-JP" altLang="en-US" sz="1400" dirty="0">
                <a:latin typeface="Square721 BT" panose="020B0504020202060204" pitchFamily="34" charset="0"/>
              </a:endParaRPr>
            </a:p>
          </p:txBody>
        </p:sp>
        <p:sp>
          <p:nvSpPr>
            <p:cNvPr id="207" name="テキスト ボックス 206"/>
            <p:cNvSpPr txBox="1"/>
            <p:nvPr/>
          </p:nvSpPr>
          <p:spPr>
            <a:xfrm>
              <a:off x="8468056" y="3810852"/>
              <a:ext cx="300082" cy="341632"/>
            </a:xfrm>
            <a:prstGeom prst="rect">
              <a:avLst/>
            </a:prstGeom>
            <a:noFill/>
          </p:spPr>
          <p:txBody>
            <a:bodyPr wrap="none" rtlCol="0">
              <a:spAutoFit/>
            </a:bodyPr>
            <a:lstStyle/>
            <a:p>
              <a:pPr algn="ctr">
                <a:lnSpc>
                  <a:spcPct val="90000"/>
                </a:lnSpc>
              </a:pPr>
              <a:r>
                <a:rPr kumimoji="1" lang="ja-JP" altLang="en-US" dirty="0" smtClean="0">
                  <a:solidFill>
                    <a:schemeClr val="bg1">
                      <a:lumMod val="65000"/>
                    </a:schemeClr>
                  </a:solidFill>
                </a:rPr>
                <a:t>▶</a:t>
              </a:r>
              <a:endParaRPr kumimoji="1" lang="ja-JP" altLang="en-US" dirty="0">
                <a:solidFill>
                  <a:schemeClr val="bg1">
                    <a:lumMod val="65000"/>
                  </a:schemeClr>
                </a:solidFill>
              </a:endParaRPr>
            </a:p>
          </p:txBody>
        </p:sp>
        <p:sp>
          <p:nvSpPr>
            <p:cNvPr id="208" name="正方形/長方形 207"/>
            <p:cNvSpPr/>
            <p:nvPr/>
          </p:nvSpPr>
          <p:spPr>
            <a:xfrm>
              <a:off x="8701869" y="3865246"/>
              <a:ext cx="180000" cy="180000"/>
            </a:xfrm>
            <a:prstGeom prst="rect">
              <a:avLst/>
            </a:prstGeom>
            <a:solidFill>
              <a:srgbClr val="33C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latin typeface="Square721 BT" panose="020B0504020202060204" pitchFamily="34" charset="0"/>
                </a:rPr>
                <a:t>B</a:t>
              </a:r>
              <a:endParaRPr kumimoji="1" lang="ja-JP" altLang="en-US" sz="1400" dirty="0">
                <a:latin typeface="Square721 BT" panose="020B0504020202060204" pitchFamily="34" charset="0"/>
              </a:endParaRPr>
            </a:p>
          </p:txBody>
        </p:sp>
      </p:grpSp>
      <p:grpSp>
        <p:nvGrpSpPr>
          <p:cNvPr id="209" name="グループ化 208"/>
          <p:cNvGrpSpPr/>
          <p:nvPr/>
        </p:nvGrpSpPr>
        <p:grpSpPr>
          <a:xfrm>
            <a:off x="8352000" y="5972400"/>
            <a:ext cx="780083" cy="341632"/>
            <a:chOff x="8351471" y="3810852"/>
            <a:chExt cx="780083" cy="341632"/>
          </a:xfrm>
        </p:grpSpPr>
        <p:sp>
          <p:nvSpPr>
            <p:cNvPr id="210" name="正方形/長方形 209"/>
            <p:cNvSpPr/>
            <p:nvPr/>
          </p:nvSpPr>
          <p:spPr>
            <a:xfrm>
              <a:off x="8351471" y="3865246"/>
              <a:ext cx="180000" cy="180000"/>
            </a:xfrm>
            <a:prstGeom prst="rect">
              <a:avLst/>
            </a:prstGeom>
            <a:solidFill>
              <a:srgbClr val="CC99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latin typeface="Square721 BT" panose="020B0504020202060204" pitchFamily="34" charset="0"/>
                </a:rPr>
                <a:t>D</a:t>
              </a:r>
              <a:endParaRPr kumimoji="1" lang="ja-JP" altLang="en-US" sz="1400" dirty="0">
                <a:latin typeface="Square721 BT" panose="020B0504020202060204" pitchFamily="34" charset="0"/>
              </a:endParaRPr>
            </a:p>
          </p:txBody>
        </p:sp>
        <p:sp>
          <p:nvSpPr>
            <p:cNvPr id="211" name="テキスト ボックス 210"/>
            <p:cNvSpPr txBox="1"/>
            <p:nvPr/>
          </p:nvSpPr>
          <p:spPr>
            <a:xfrm>
              <a:off x="8468056" y="3810852"/>
              <a:ext cx="300082" cy="341632"/>
            </a:xfrm>
            <a:prstGeom prst="rect">
              <a:avLst/>
            </a:prstGeom>
            <a:noFill/>
          </p:spPr>
          <p:txBody>
            <a:bodyPr wrap="none" rtlCol="0">
              <a:spAutoFit/>
            </a:bodyPr>
            <a:lstStyle/>
            <a:p>
              <a:pPr algn="ctr">
                <a:lnSpc>
                  <a:spcPct val="90000"/>
                </a:lnSpc>
              </a:pPr>
              <a:r>
                <a:rPr kumimoji="1" lang="ja-JP" altLang="en-US" dirty="0" smtClean="0">
                  <a:solidFill>
                    <a:schemeClr val="bg1">
                      <a:lumMod val="65000"/>
                    </a:schemeClr>
                  </a:solidFill>
                </a:rPr>
                <a:t>▶</a:t>
              </a:r>
              <a:endParaRPr kumimoji="1" lang="ja-JP" altLang="en-US" dirty="0">
                <a:solidFill>
                  <a:schemeClr val="bg1">
                    <a:lumMod val="65000"/>
                  </a:schemeClr>
                </a:solidFill>
              </a:endParaRPr>
            </a:p>
          </p:txBody>
        </p:sp>
        <p:sp>
          <p:nvSpPr>
            <p:cNvPr id="212" name="正方形/長方形 211"/>
            <p:cNvSpPr/>
            <p:nvPr/>
          </p:nvSpPr>
          <p:spPr>
            <a:xfrm>
              <a:off x="8701868" y="3865246"/>
              <a:ext cx="429686" cy="180000"/>
            </a:xfrm>
            <a:prstGeom prst="rect">
              <a:avLst/>
            </a:prstGeom>
            <a:solidFill>
              <a:schemeClr val="tx1">
                <a:lumMod val="65000"/>
                <a:lumOff val="3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latin typeface="Square721 BT" panose="020B0504020202060204" pitchFamily="34" charset="0"/>
                </a:rPr>
                <a:t>AL</a:t>
              </a:r>
              <a:r>
                <a:rPr lang="en-US" altLang="ja-JP" sz="1000" dirty="0">
                  <a:latin typeface="Square721 BT" panose="020B0504020202060204" pitchFamily="34" charset="0"/>
                </a:rPr>
                <a:t>L</a:t>
              </a:r>
              <a:endParaRPr kumimoji="1" lang="ja-JP" altLang="en-US" sz="1000" dirty="0">
                <a:latin typeface="Square721 BT" panose="020B0504020202060204" pitchFamily="34" charset="0"/>
              </a:endParaRPr>
            </a:p>
          </p:txBody>
        </p:sp>
      </p:grpSp>
      <p:grpSp>
        <p:nvGrpSpPr>
          <p:cNvPr id="213" name="グループ化 212"/>
          <p:cNvGrpSpPr/>
          <p:nvPr/>
        </p:nvGrpSpPr>
        <p:grpSpPr>
          <a:xfrm>
            <a:off x="8352000" y="6404400"/>
            <a:ext cx="780083" cy="341632"/>
            <a:chOff x="8351471" y="3810852"/>
            <a:chExt cx="780083" cy="341632"/>
          </a:xfrm>
        </p:grpSpPr>
        <p:sp>
          <p:nvSpPr>
            <p:cNvPr id="214" name="正方形/長方形 213"/>
            <p:cNvSpPr/>
            <p:nvPr/>
          </p:nvSpPr>
          <p:spPr>
            <a:xfrm>
              <a:off x="8351471" y="3865246"/>
              <a:ext cx="180000" cy="180000"/>
            </a:xfrm>
            <a:prstGeom prst="rect">
              <a:avLst/>
            </a:prstGeom>
            <a:solidFill>
              <a:srgbClr val="33C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latin typeface="Square721 BT" panose="020B0504020202060204" pitchFamily="34" charset="0"/>
                </a:rPr>
                <a:t>B</a:t>
              </a:r>
              <a:endParaRPr kumimoji="1" lang="ja-JP" altLang="en-US" sz="1400" dirty="0">
                <a:latin typeface="Square721 BT" panose="020B0504020202060204" pitchFamily="34" charset="0"/>
              </a:endParaRPr>
            </a:p>
          </p:txBody>
        </p:sp>
        <p:sp>
          <p:nvSpPr>
            <p:cNvPr id="215" name="テキスト ボックス 214"/>
            <p:cNvSpPr txBox="1"/>
            <p:nvPr/>
          </p:nvSpPr>
          <p:spPr>
            <a:xfrm>
              <a:off x="8468056" y="3810852"/>
              <a:ext cx="300082" cy="341632"/>
            </a:xfrm>
            <a:prstGeom prst="rect">
              <a:avLst/>
            </a:prstGeom>
            <a:noFill/>
          </p:spPr>
          <p:txBody>
            <a:bodyPr wrap="none" rtlCol="0">
              <a:spAutoFit/>
            </a:bodyPr>
            <a:lstStyle/>
            <a:p>
              <a:pPr algn="ctr">
                <a:lnSpc>
                  <a:spcPct val="90000"/>
                </a:lnSpc>
              </a:pPr>
              <a:r>
                <a:rPr kumimoji="1" lang="ja-JP" altLang="en-US" dirty="0" smtClean="0">
                  <a:solidFill>
                    <a:schemeClr val="bg1">
                      <a:lumMod val="65000"/>
                    </a:schemeClr>
                  </a:solidFill>
                </a:rPr>
                <a:t>▶</a:t>
              </a:r>
              <a:endParaRPr kumimoji="1" lang="ja-JP" altLang="en-US" dirty="0">
                <a:solidFill>
                  <a:schemeClr val="bg1">
                    <a:lumMod val="65000"/>
                  </a:schemeClr>
                </a:solidFill>
              </a:endParaRPr>
            </a:p>
          </p:txBody>
        </p:sp>
        <p:sp>
          <p:nvSpPr>
            <p:cNvPr id="216" name="正方形/長方形 215"/>
            <p:cNvSpPr/>
            <p:nvPr/>
          </p:nvSpPr>
          <p:spPr>
            <a:xfrm>
              <a:off x="8701868" y="3865246"/>
              <a:ext cx="429686" cy="180000"/>
            </a:xfrm>
            <a:prstGeom prst="rect">
              <a:avLst/>
            </a:prstGeom>
            <a:solidFill>
              <a:schemeClr val="tx1">
                <a:lumMod val="65000"/>
                <a:lumOff val="3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smtClean="0">
                  <a:latin typeface="Square721 BT" panose="020B0504020202060204" pitchFamily="34" charset="0"/>
                </a:rPr>
                <a:t>AL</a:t>
              </a:r>
              <a:r>
                <a:rPr lang="en-US" altLang="ja-JP" sz="1000" dirty="0">
                  <a:latin typeface="Square721 BT" panose="020B0504020202060204" pitchFamily="34" charset="0"/>
                </a:rPr>
                <a:t>L</a:t>
              </a:r>
              <a:endParaRPr kumimoji="1" lang="ja-JP" altLang="en-US" sz="1000" dirty="0">
                <a:latin typeface="Square721 BT" panose="020B0504020202060204" pitchFamily="34" charset="0"/>
              </a:endParaRPr>
            </a:p>
          </p:txBody>
        </p:sp>
      </p:grpSp>
      <p:sp>
        <p:nvSpPr>
          <p:cNvPr id="217" name="正方形/長方形 216"/>
          <p:cNvSpPr/>
          <p:nvPr/>
        </p:nvSpPr>
        <p:spPr>
          <a:xfrm>
            <a:off x="8899200" y="5594794"/>
            <a:ext cx="180000" cy="180000"/>
          </a:xfrm>
          <a:prstGeom prst="rect">
            <a:avLst/>
          </a:prstGeom>
          <a:solidFill>
            <a:srgbClr val="CC99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latin typeface="Square721 BT" panose="020B0504020202060204" pitchFamily="34" charset="0"/>
              </a:rPr>
              <a:t>D</a:t>
            </a:r>
            <a:endParaRPr kumimoji="1" lang="ja-JP" altLang="en-US" sz="1400" dirty="0">
              <a:latin typeface="Square721 BT" panose="020B0504020202060204" pitchFamily="34" charset="0"/>
            </a:endParaRPr>
          </a:p>
        </p:txBody>
      </p:sp>
      <p:graphicFrame>
        <p:nvGraphicFramePr>
          <p:cNvPr id="242" name="表 241"/>
          <p:cNvGraphicFramePr>
            <a:graphicFrameLocks noGrp="1"/>
          </p:cNvGraphicFramePr>
          <p:nvPr>
            <p:extLst>
              <p:ext uri="{D42A27DB-BD31-4B8C-83A1-F6EECF244321}">
                <p14:modId xmlns:p14="http://schemas.microsoft.com/office/powerpoint/2010/main" val="861559209"/>
              </p:ext>
            </p:extLst>
          </p:nvPr>
        </p:nvGraphicFramePr>
        <p:xfrm>
          <a:off x="2898828" y="1191960"/>
          <a:ext cx="3972973" cy="5184000"/>
        </p:xfrm>
        <a:graphic>
          <a:graphicData uri="http://schemas.openxmlformats.org/drawingml/2006/table">
            <a:tbl>
              <a:tblPr firstRow="1" bandRow="1">
                <a:tableStyleId>{5C22544A-7EE6-4342-B048-85BDC9FD1C3A}</a:tableStyleId>
              </a:tblPr>
              <a:tblGrid>
                <a:gridCol w="435892"/>
                <a:gridCol w="1017081"/>
                <a:gridCol w="2520000"/>
              </a:tblGrid>
              <a:tr h="432000">
                <a:tc rowSpan="2">
                  <a:txBody>
                    <a:bodyPr/>
                    <a:lstStyle/>
                    <a:p>
                      <a:pPr algn="ctr">
                        <a:lnSpc>
                          <a:spcPct val="100000"/>
                        </a:lnSpc>
                      </a:pPr>
                      <a:r>
                        <a:rPr kumimoji="1" lang="en-US" altLang="ja-JP" sz="2000" b="0" dirty="0" smtClean="0">
                          <a:ln w="3175">
                            <a:noFill/>
                          </a:ln>
                          <a:solidFill>
                            <a:schemeClr val="bg1"/>
                          </a:solidFill>
                          <a:latin typeface="Square721 BT" panose="020B0504020202060204" pitchFamily="34" charset="0"/>
                          <a:ea typeface="HGP創英角ｺﾞｼｯｸUB" panose="020B0900000000000000" pitchFamily="50" charset="-128"/>
                        </a:rPr>
                        <a:t>A</a:t>
                      </a:r>
                      <a:endParaRPr kumimoji="1" lang="en-US" altLang="ja-JP" sz="1200" b="0" dirty="0" smtClean="0">
                        <a:ln w="3175">
                          <a:solidFill>
                            <a:schemeClr val="bg1"/>
                          </a:solidFill>
                        </a:ln>
                        <a:solidFill>
                          <a:schemeClr val="bg1"/>
                        </a:solidFill>
                        <a:latin typeface="Meiryo UI" panose="020B0604030504040204" pitchFamily="50" charset="-128"/>
                        <a:ea typeface="Meiryo UI" panose="020B0604030504040204" pitchFamily="50" charset="-128"/>
                      </a:endParaRPr>
                    </a:p>
                  </a:txBody>
                  <a:tcPr anchor="ctr">
                    <a:lnL w="762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FF"/>
                    </a:solidFill>
                  </a:tcPr>
                </a:tc>
                <a:tc>
                  <a:txBody>
                    <a:bodyPr/>
                    <a:lstStyle/>
                    <a:p>
                      <a:pPr algn="r">
                        <a:lnSpc>
                          <a:spcPct val="100000"/>
                        </a:lnSpc>
                      </a:pPr>
                      <a:r>
                        <a:rPr kumimoji="1" lang="ja-JP" altLang="en-US" sz="1050" b="0" dirty="0" smtClean="0">
                          <a:ln w="3175">
                            <a:solidFill>
                              <a:schemeClr val="bg1"/>
                            </a:solidFill>
                          </a:ln>
                          <a:solidFill>
                            <a:schemeClr val="bg1"/>
                          </a:solidFill>
                          <a:latin typeface="Meiryo UI" panose="020B0604030504040204" pitchFamily="50" charset="-128"/>
                          <a:ea typeface="Meiryo UI" panose="020B0604030504040204" pitchFamily="50" charset="-128"/>
                        </a:rPr>
                        <a:t>災害情報代表</a:t>
                      </a:r>
                      <a:endParaRPr kumimoji="1" lang="en-US" altLang="ja-JP" sz="1050" b="0" dirty="0" smtClean="0">
                        <a:ln w="3175">
                          <a:solidFill>
                            <a:schemeClr val="bg1"/>
                          </a:solidFill>
                        </a:ln>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FF"/>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FE5FF"/>
                    </a:solidFill>
                  </a:tcPr>
                </a:tc>
              </a:tr>
              <a:tr h="432000">
                <a:tc vMerge="1">
                  <a:txBody>
                    <a:bodyPr/>
                    <a:lstStyle/>
                    <a:p>
                      <a:pPr algn="ctr">
                        <a:lnSpc>
                          <a:spcPct val="100000"/>
                        </a:lnSpc>
                      </a:pPr>
                      <a:endParaRPr kumimoji="1" lang="en-US" altLang="ja-JP" sz="1200" b="0" dirty="0" smtClean="0">
                        <a:ln w="3175">
                          <a:solidFill>
                            <a:schemeClr val="bg1"/>
                          </a:solidFill>
                        </a:ln>
                        <a:solidFill>
                          <a:schemeClr val="bg1"/>
                        </a:solidFill>
                        <a:latin typeface="Meiryo UI" panose="020B0604030504040204" pitchFamily="50" charset="-128"/>
                        <a:ea typeface="Meiryo UI" panose="020B0604030504040204" pitchFamily="50" charset="-128"/>
                      </a:endParaRPr>
                    </a:p>
                  </a:txBody>
                  <a:tcPr anchor="ctr">
                    <a:lnL w="762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FF"/>
                    </a:solidFill>
                  </a:tcPr>
                </a:tc>
                <a:tc>
                  <a:txBody>
                    <a:bodyPr/>
                    <a:lstStyle/>
                    <a:p>
                      <a:pPr algn="l">
                        <a:lnSpc>
                          <a:spcPct val="100000"/>
                        </a:lnSpc>
                      </a:pPr>
                      <a:endParaRPr kumimoji="1" lang="en-US" altLang="ja-JP" sz="1050" b="0" dirty="0" smtClean="0">
                        <a:ln w="3175">
                          <a:solidFill>
                            <a:schemeClr val="bg1"/>
                          </a:solidFill>
                        </a:ln>
                        <a:solidFill>
                          <a:srgbClr val="C081FF">
                            <a:alpha val="0"/>
                          </a:srgbClr>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R w="762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FF"/>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FF">
                        <a:alpha val="25000"/>
                      </a:srgbClr>
                    </a:solidFill>
                  </a:tcPr>
                </a:tc>
              </a:tr>
              <a:tr h="43200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kern="1200" dirty="0" smtClean="0">
                          <a:ln w="3175">
                            <a:noFill/>
                          </a:ln>
                          <a:solidFill>
                            <a:schemeClr val="bg1"/>
                          </a:solidFill>
                          <a:latin typeface="Square721 BT" panose="020B0504020202060204" pitchFamily="34" charset="0"/>
                          <a:ea typeface="HGP創英角ｺﾞｼｯｸUB" panose="020B0900000000000000" pitchFamily="50" charset="-128"/>
                          <a:cs typeface="+mn-cs"/>
                        </a:rPr>
                        <a:t>B</a:t>
                      </a:r>
                      <a:endParaRPr kumimoji="1" lang="en-US" altLang="ja-JP" sz="1200" b="0" kern="1200" dirty="0" smtClean="0">
                        <a:ln w="3175">
                          <a:solidFill>
                            <a:schemeClr val="bg1"/>
                          </a:solidFill>
                        </a:ln>
                        <a:solidFill>
                          <a:schemeClr val="bg1"/>
                        </a:solidFill>
                        <a:latin typeface="Meiryo UI" panose="020B0604030504040204" pitchFamily="50" charset="-128"/>
                        <a:ea typeface="Meiryo UI" panose="020B0604030504040204" pitchFamily="50" charset="-128"/>
                        <a:cs typeface="+mn-cs"/>
                      </a:endParaRPr>
                    </a:p>
                  </a:txBody>
                  <a:tcPr anchor="ctr">
                    <a:lnL w="76200" cap="flat" cmpd="sng" algn="ctr">
                      <a:no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CCF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solidFill>
                              <a:schemeClr val="bg1"/>
                            </a:solidFill>
                          </a:ln>
                          <a:solidFill>
                            <a:schemeClr val="bg1"/>
                          </a:solidFill>
                          <a:latin typeface="Meiryo UI" panose="020B0604030504040204" pitchFamily="50" charset="-128"/>
                          <a:ea typeface="Meiryo UI" panose="020B0604030504040204" pitchFamily="50" charset="-128"/>
                        </a:rPr>
                        <a:t>業務代表</a:t>
                      </a:r>
                      <a:endParaRPr kumimoji="1" lang="ja-JP" altLang="en-US" sz="1050" b="0" spc="0" dirty="0">
                        <a:ln w="3175">
                          <a:solidFill>
                            <a:schemeClr val="bg1"/>
                          </a:solidFill>
                        </a:ln>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alpha val="25000"/>
                      </a:srgbClr>
                    </a:solidFill>
                  </a:tcPr>
                </a:tc>
              </a:tr>
              <a:tr h="432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ln w="3175">
                          <a:solidFill>
                            <a:schemeClr val="bg1"/>
                          </a:solidFill>
                        </a:ln>
                        <a:solidFill>
                          <a:schemeClr val="bg1"/>
                        </a:solidFill>
                        <a:latin typeface="Meiryo UI" panose="020B0604030504040204" pitchFamily="50" charset="-128"/>
                        <a:ea typeface="Meiryo UI" panose="020B0604030504040204" pitchFamily="50" charset="-128"/>
                        <a:cs typeface="+mn-cs"/>
                      </a:endParaRPr>
                    </a:p>
                  </a:txBody>
                  <a:tcPr anchor="ctr">
                    <a:lnL w="76200" cap="flat" cmpd="sng" algn="ctr">
                      <a:no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CCF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solidFill>
                            <a:schemeClr val="bg1"/>
                          </a:solidFill>
                        </a:ln>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alpha val="25000"/>
                      </a:srgbClr>
                    </a:solidFill>
                  </a:tcPr>
                </a:tc>
              </a:tr>
              <a:tr h="432000">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kern="1200" dirty="0" smtClean="0">
                          <a:ln w="3175">
                            <a:noFill/>
                          </a:ln>
                          <a:solidFill>
                            <a:schemeClr val="bg1"/>
                          </a:solidFill>
                          <a:latin typeface="Square721 BT" panose="020B0504020202060204" pitchFamily="34" charset="0"/>
                          <a:ea typeface="Meiryo UI" panose="020B0604030504040204" pitchFamily="50" charset="-128"/>
                          <a:cs typeface="+mn-cs"/>
                        </a:rPr>
                        <a:t>C</a:t>
                      </a:r>
                      <a:endParaRPr kumimoji="1" lang="en-US" altLang="ja-JP" sz="1200" b="0" kern="1200" dirty="0" smtClean="0">
                        <a:ln w="3175">
                          <a:solidFill>
                            <a:schemeClr val="bg1"/>
                          </a:solidFill>
                        </a:ln>
                        <a:solidFill>
                          <a:schemeClr val="bg1"/>
                        </a:solidFill>
                        <a:latin typeface="Square721 BT" panose="020B0504020202060204" pitchFamily="34" charset="0"/>
                        <a:ea typeface="Meiryo UI" panose="020B0604030504040204" pitchFamily="50" charset="-128"/>
                        <a:cs typeface="+mn-cs"/>
                      </a:endParaRPr>
                    </a:p>
                  </a:txBody>
                  <a:tcPr anchor="ctr">
                    <a:lnL w="76200" cap="flat" cmpd="sng" algn="ctr">
                      <a:no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9CC00"/>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solidFill>
                              <a:schemeClr val="bg1"/>
                            </a:solidFill>
                          </a:ln>
                          <a:solidFill>
                            <a:schemeClr val="bg1"/>
                          </a:solidFill>
                          <a:latin typeface="Meiryo UI" panose="020B0604030504040204" pitchFamily="50" charset="-128"/>
                          <a:ea typeface="Meiryo UI" panose="020B0604030504040204" pitchFamily="50" charset="-128"/>
                        </a:rPr>
                        <a:t>集合場所代表</a:t>
                      </a:r>
                      <a:endParaRPr kumimoji="1" lang="ja-JP" altLang="en-US" sz="1050" b="0" spc="0" dirty="0">
                        <a:ln w="3175">
                          <a:solidFill>
                            <a:schemeClr val="bg1"/>
                          </a:solidFill>
                        </a:ln>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9CC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9CC00">
                        <a:alpha val="25000"/>
                      </a:srgbClr>
                    </a:solidFill>
                  </a:tcPr>
                </a:tc>
              </a:tr>
              <a:tr h="432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ln w="3175">
                          <a:solidFill>
                            <a:schemeClr val="bg1"/>
                          </a:solidFill>
                        </a:ln>
                        <a:solidFill>
                          <a:schemeClr val="bg1"/>
                        </a:solidFill>
                        <a:latin typeface="Square721 BT" panose="020B0504020202060204" pitchFamily="34" charset="0"/>
                        <a:ea typeface="Meiryo UI" panose="020B0604030504040204" pitchFamily="50" charset="-128"/>
                        <a:cs typeface="+mn-cs"/>
                      </a:endParaRPr>
                    </a:p>
                  </a:txBody>
                  <a:tcPr anchor="ctr">
                    <a:lnL w="76200" cap="flat" cmpd="sng" algn="ctr">
                      <a:no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9CC00"/>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solidFill>
                            <a:schemeClr val="bg1"/>
                          </a:solidFill>
                        </a:ln>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57150" cap="flat" cmpd="sng" algn="ctr">
                      <a:solidFill>
                        <a:schemeClr val="accent5"/>
                      </a:solidFill>
                      <a:prstDash val="solid"/>
                      <a:round/>
                      <a:headEnd type="none" w="med" len="med"/>
                      <a:tailEnd type="none" w="med" len="med"/>
                    </a:lnB>
                    <a:solidFill>
                      <a:srgbClr val="99CC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57150" cap="flat" cmpd="sng" algn="ctr">
                      <a:solidFill>
                        <a:schemeClr val="accent5"/>
                      </a:solidFill>
                      <a:prstDash val="solid"/>
                      <a:round/>
                      <a:headEnd type="none" w="med" len="med"/>
                      <a:tailEnd type="none" w="med" len="med"/>
                    </a:lnB>
                    <a:solidFill>
                      <a:srgbClr val="99CC00">
                        <a:alpha val="25000"/>
                      </a:srgbClr>
                    </a:solidFill>
                  </a:tcPr>
                </a:tc>
              </a:tr>
              <a:tr h="540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ln w="3175">
                          <a:solidFill>
                            <a:schemeClr val="bg1"/>
                          </a:solidFill>
                        </a:ln>
                        <a:solidFill>
                          <a:schemeClr val="bg1"/>
                        </a:solidFill>
                        <a:latin typeface="Square721 BT" panose="020B0504020202060204" pitchFamily="34" charset="0"/>
                        <a:ea typeface="Meiryo UI" panose="020B0604030504040204" pitchFamily="50" charset="-128"/>
                        <a:cs typeface="+mn-cs"/>
                      </a:endParaRPr>
                    </a:p>
                  </a:txBody>
                  <a:tcPr anchor="ctr">
                    <a:lnL w="76200" cap="flat" cmpd="sng" algn="ctr">
                      <a:no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9CC00"/>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solidFill>
                              <a:schemeClr val="bg1"/>
                            </a:solidFill>
                          </a:ln>
                          <a:solidFill>
                            <a:schemeClr val="bg1"/>
                          </a:solidFill>
                          <a:latin typeface="Meiryo UI" panose="020B0604030504040204" pitchFamily="50" charset="-128"/>
                          <a:ea typeface="Meiryo UI" panose="020B0604030504040204" pitchFamily="50" charset="-128"/>
                        </a:rPr>
                        <a:t>集合場所</a:t>
                      </a:r>
                      <a:endParaRPr kumimoji="1" lang="ja-JP" altLang="en-US" sz="1050" b="0" spc="0" dirty="0">
                        <a:ln w="3175">
                          <a:solidFill>
                            <a:schemeClr val="bg1"/>
                          </a:solidFill>
                        </a:ln>
                        <a:solidFill>
                          <a:schemeClr val="bg1"/>
                        </a:solidFill>
                        <a:latin typeface="Meiryo UI" panose="020B0604030504040204" pitchFamily="50" charset="-128"/>
                        <a:ea typeface="Meiryo UI" panose="020B0604030504040204" pitchFamily="50" charset="-128"/>
                      </a:endParaRPr>
                    </a:p>
                  </a:txBody>
                  <a:tcPr anchor="ctr">
                    <a:lnL w="5715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5715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solidFill>
                      <a:schemeClr val="accent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accent5"/>
                      </a:solidFill>
                      <a:prstDash val="solid"/>
                      <a:round/>
                      <a:headEnd type="none" w="med" len="med"/>
                      <a:tailEnd type="none" w="med" len="med"/>
                    </a:lnL>
                    <a:lnR w="57150" cap="flat" cmpd="sng" algn="ctr">
                      <a:solidFill>
                        <a:schemeClr val="accent5"/>
                      </a:solidFill>
                      <a:prstDash val="solid"/>
                      <a:round/>
                      <a:headEnd type="none" w="med" len="med"/>
                      <a:tailEnd type="none" w="med" len="med"/>
                    </a:lnR>
                    <a:lnT w="5715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solidFill>
                      <a:schemeClr val="accent5">
                        <a:lumMod val="60000"/>
                        <a:lumOff val="40000"/>
                        <a:alpha val="25000"/>
                      </a:schemeClr>
                    </a:solidFill>
                  </a:tcPr>
                </a:tc>
              </a:tr>
              <a:tr h="324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ln w="3175">
                          <a:solidFill>
                            <a:schemeClr val="bg1"/>
                          </a:solidFill>
                        </a:ln>
                        <a:solidFill>
                          <a:schemeClr val="bg1"/>
                        </a:solidFill>
                        <a:latin typeface="Square721 BT" panose="020B0504020202060204" pitchFamily="34" charset="0"/>
                        <a:ea typeface="Meiryo UI" panose="020B0604030504040204" pitchFamily="50" charset="-128"/>
                        <a:cs typeface="+mn-cs"/>
                      </a:endParaRPr>
                    </a:p>
                  </a:txBody>
                  <a:tcPr anchor="ctr">
                    <a:lnL w="76200" cap="flat" cmpd="sng" algn="ctr">
                      <a:no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9CC00"/>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solidFill>
                              <a:schemeClr val="accent5"/>
                            </a:solidFill>
                          </a:ln>
                          <a:solidFill>
                            <a:schemeClr val="accent5"/>
                          </a:solidFill>
                          <a:latin typeface="Meiryo UI" panose="020B0604030504040204" pitchFamily="50" charset="-128"/>
                          <a:ea typeface="Meiryo UI" panose="020B0604030504040204" pitchFamily="50" charset="-128"/>
                        </a:rPr>
                        <a:t>住所▸</a:t>
                      </a:r>
                      <a:endParaRPr kumimoji="1" lang="ja-JP" altLang="en-US" sz="1050" b="0" spc="0" dirty="0">
                        <a:ln w="3175">
                          <a:solidFill>
                            <a:schemeClr val="accent5"/>
                          </a:solidFill>
                        </a:ln>
                        <a:solidFill>
                          <a:schemeClr val="accent5"/>
                        </a:solidFill>
                        <a:latin typeface="Meiryo UI" panose="020B0604030504040204" pitchFamily="50" charset="-128"/>
                        <a:ea typeface="Meiryo UI" panose="020B0604030504040204" pitchFamily="50" charset="-128"/>
                      </a:endParaRPr>
                    </a:p>
                  </a:txBody>
                  <a:tcPr anchor="ctr">
                    <a:lnL w="57150" cap="flat" cmpd="sng" algn="ctr">
                      <a:solidFill>
                        <a:schemeClr val="accent5"/>
                      </a:solidFill>
                      <a:prstDash val="solid"/>
                      <a:round/>
                      <a:headEnd type="none" w="med" len="med"/>
                      <a:tailEnd type="none" w="med" len="med"/>
                    </a:lnL>
                    <a:lnR w="5715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57150" cap="flat" cmpd="sng" algn="ctr">
                      <a:solidFill>
                        <a:schemeClr val="accent5"/>
                      </a:solidFill>
                      <a:prstDash val="solid"/>
                      <a:round/>
                      <a:headEnd type="none" w="med" len="med"/>
                      <a:tailEnd type="none" w="med" len="med"/>
                    </a:lnB>
                    <a:solidFill>
                      <a:schemeClr val="accent5">
                        <a:lumMod val="60000"/>
                        <a:lumOff val="40000"/>
                        <a:alpha val="2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00">
                        <a:alpha val="25000"/>
                      </a:srgbClr>
                    </a:solidFill>
                  </a:tcPr>
                </a:tc>
              </a:tr>
              <a:tr h="432000">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kern="1200" dirty="0" smtClean="0">
                          <a:ln w="3175">
                            <a:noFill/>
                          </a:ln>
                          <a:solidFill>
                            <a:schemeClr val="bg1"/>
                          </a:solidFill>
                          <a:latin typeface="Square721 BT" panose="020B0504020202060204" pitchFamily="34" charset="0"/>
                          <a:ea typeface="Meiryo UI" panose="020B0604030504040204" pitchFamily="50" charset="-128"/>
                          <a:cs typeface="+mn-cs"/>
                        </a:rPr>
                        <a:t>D</a:t>
                      </a:r>
                      <a:endParaRPr kumimoji="1" lang="en-US" altLang="ja-JP" sz="1200" b="0" kern="1200" dirty="0" smtClean="0">
                        <a:ln w="3175">
                          <a:solidFill>
                            <a:schemeClr val="bg1"/>
                          </a:solidFill>
                        </a:ln>
                        <a:solidFill>
                          <a:schemeClr val="bg1"/>
                        </a:solidFill>
                        <a:latin typeface="Square721 BT" panose="020B0504020202060204" pitchFamily="34" charset="0"/>
                        <a:ea typeface="Meiryo UI" panose="020B0604030504040204" pitchFamily="50" charset="-128"/>
                        <a:cs typeface="+mn-cs"/>
                      </a:endParaRPr>
                    </a:p>
                  </a:txBody>
                  <a:tcPr anchor="ctr">
                    <a:lnL w="76200" cap="flat" cmpd="sng" algn="ctr">
                      <a:no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C99F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solidFill>
                              <a:schemeClr val="bg1"/>
                            </a:solidFill>
                          </a:ln>
                          <a:solidFill>
                            <a:schemeClr val="bg1"/>
                          </a:solidFill>
                          <a:latin typeface="Meiryo UI" panose="020B0604030504040204" pitchFamily="50" charset="-128"/>
                          <a:ea typeface="Meiryo UI" panose="020B0604030504040204" pitchFamily="50" charset="-128"/>
                        </a:rPr>
                        <a:t>避難所代表</a:t>
                      </a:r>
                      <a:endParaRPr kumimoji="1" lang="ja-JP" altLang="en-US" sz="1050" b="0" spc="0" dirty="0">
                        <a:ln w="3175">
                          <a:solidFill>
                            <a:schemeClr val="bg1"/>
                          </a:solidFill>
                        </a:ln>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noFill/>
                      <a:prstDash val="solid"/>
                      <a:round/>
                      <a:headEnd type="none" w="med" len="med"/>
                      <a:tailEnd type="none" w="med" len="med"/>
                    </a:lnR>
                    <a:lnT w="57150" cap="flat" cmpd="sng" algn="ctr">
                      <a:solidFill>
                        <a:schemeClr val="accent5"/>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noFill/>
                      <a:prstDash val="solid"/>
                      <a:round/>
                      <a:headEnd type="none" w="med" len="med"/>
                      <a:tailEnd type="none" w="med" len="med"/>
                    </a:lnR>
                    <a:lnT w="57150" cap="flat" cmpd="sng" algn="ctr">
                      <a:solidFill>
                        <a:schemeClr val="accent5"/>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00"/>
                      </a:srgbClr>
                    </a:solidFill>
                  </a:tcPr>
                </a:tc>
              </a:tr>
              <a:tr h="432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ln w="3175">
                          <a:solidFill>
                            <a:schemeClr val="bg1"/>
                          </a:solidFill>
                        </a:ln>
                        <a:solidFill>
                          <a:schemeClr val="bg1"/>
                        </a:solidFill>
                        <a:latin typeface="Square721 BT" panose="020B0504020202060204" pitchFamily="34" charset="0"/>
                        <a:ea typeface="Meiryo UI" panose="020B0604030504040204" pitchFamily="50" charset="-128"/>
                        <a:cs typeface="+mn-cs"/>
                      </a:endParaRPr>
                    </a:p>
                  </a:txBody>
                  <a:tcPr anchor="ctr">
                    <a:lnL w="76200" cap="flat" cmpd="sng" algn="ctr">
                      <a:no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noFill/>
                      <a:prstDash val="solid"/>
                      <a:round/>
                      <a:headEnd type="none" w="med" len="med"/>
                      <a:tailEnd type="none" w="med" len="med"/>
                    </a:lnB>
                    <a:solidFill>
                      <a:srgbClr val="CC99F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solidFill>
                            <a:schemeClr val="bg1"/>
                          </a:solidFill>
                        </a:ln>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accent5">
                          <a:lumMod val="20000"/>
                          <a:lumOff val="80000"/>
                        </a:schemeClr>
                      </a:solidFill>
                      <a:prstDash val="solid"/>
                      <a:round/>
                      <a:headEnd type="none" w="med" len="med"/>
                      <a:tailEnd type="none" w="med" len="med"/>
                    </a:lnL>
                    <a:lnR w="762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57150" cap="flat" cmpd="sng" algn="ctr">
                      <a:solidFill>
                        <a:srgbClr val="009900"/>
                      </a:solidFill>
                      <a:prstDash val="solid"/>
                      <a:round/>
                      <a:headEnd type="none" w="med" len="med"/>
                      <a:tailEnd type="none" w="med" len="med"/>
                    </a:lnB>
                    <a:solidFill>
                      <a:srgbClr val="CC99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57150" cap="flat" cmpd="sng" algn="ctr">
                      <a:solidFill>
                        <a:srgbClr val="009900"/>
                      </a:solidFill>
                      <a:prstDash val="solid"/>
                      <a:round/>
                      <a:headEnd type="none" w="med" len="med"/>
                      <a:tailEnd type="none" w="med" len="med"/>
                    </a:lnB>
                    <a:solidFill>
                      <a:srgbClr val="CC99FF">
                        <a:alpha val="25000"/>
                      </a:srgbClr>
                    </a:solidFill>
                  </a:tcPr>
                </a:tc>
              </a:tr>
              <a:tr h="540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ln w="3175">
                          <a:solidFill>
                            <a:schemeClr val="bg1"/>
                          </a:solidFill>
                        </a:ln>
                        <a:solidFill>
                          <a:schemeClr val="bg1"/>
                        </a:solidFill>
                        <a:latin typeface="Square721 BT" panose="020B0504020202060204" pitchFamily="34" charset="0"/>
                        <a:ea typeface="Meiryo UI" panose="020B0604030504040204" pitchFamily="50" charset="-128"/>
                        <a:cs typeface="+mn-cs"/>
                      </a:endParaRPr>
                    </a:p>
                  </a:txBody>
                  <a:tcPr anchor="ctr">
                    <a:lnL w="76200" cap="flat" cmpd="sng" algn="ctr">
                      <a:no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solidFill>
                              <a:schemeClr val="bg1"/>
                            </a:solidFill>
                          </a:ln>
                          <a:solidFill>
                            <a:schemeClr val="bg1"/>
                          </a:solidFill>
                          <a:latin typeface="Meiryo UI" panose="020B0604030504040204" pitchFamily="50" charset="-128"/>
                          <a:ea typeface="Meiryo UI" panose="020B0604030504040204" pitchFamily="50" charset="-128"/>
                        </a:rPr>
                        <a:t>避難所</a:t>
                      </a:r>
                      <a:endParaRPr kumimoji="1" lang="ja-JP" altLang="en-US" sz="1050" b="0" spc="0" dirty="0">
                        <a:ln w="3175">
                          <a:solidFill>
                            <a:schemeClr val="bg1"/>
                          </a:solidFill>
                        </a:ln>
                        <a:solidFill>
                          <a:schemeClr val="bg1"/>
                        </a:solidFill>
                        <a:latin typeface="Meiryo UI" panose="020B0604030504040204" pitchFamily="50" charset="-128"/>
                        <a:ea typeface="Meiryo UI" panose="020B0604030504040204" pitchFamily="50" charset="-128"/>
                      </a:endParaRPr>
                    </a:p>
                  </a:txBody>
                  <a:tcPr anchor="ctr">
                    <a:lnL w="57150" cap="flat" cmpd="sng" algn="ctr">
                      <a:solidFill>
                        <a:srgbClr val="009900"/>
                      </a:solidFill>
                      <a:prstDash val="solid"/>
                      <a:round/>
                      <a:headEnd type="none" w="med" len="med"/>
                      <a:tailEnd type="none" w="med" len="med"/>
                    </a:lnL>
                    <a:lnR w="76200" cap="flat" cmpd="sng" algn="ctr">
                      <a:noFill/>
                      <a:prstDash val="solid"/>
                      <a:round/>
                      <a:headEnd type="none" w="med" len="med"/>
                      <a:tailEnd type="none" w="med" len="med"/>
                    </a:lnR>
                    <a:lnT w="57150" cap="flat" cmpd="sng" algn="ctr">
                      <a:solidFill>
                        <a:srgbClr val="009900"/>
                      </a:solidFill>
                      <a:prstDash val="solid"/>
                      <a:round/>
                      <a:headEnd type="none" w="med" len="med"/>
                      <a:tailEnd type="none" w="med" len="med"/>
                    </a:lnT>
                    <a:lnB w="12700" cap="flat" cmpd="sng" algn="ctr">
                      <a:solidFill>
                        <a:srgbClr val="009900"/>
                      </a:solidFill>
                      <a:prstDash val="solid"/>
                      <a:round/>
                      <a:headEnd type="none" w="med" len="med"/>
                      <a:tailEnd type="none" w="med" len="med"/>
                    </a:lnB>
                    <a:solidFill>
                      <a:srgbClr val="0099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57150" cap="flat" cmpd="sng" algn="ctr">
                      <a:solidFill>
                        <a:srgbClr val="009900"/>
                      </a:solidFill>
                      <a:prstDash val="solid"/>
                      <a:round/>
                      <a:headEnd type="none" w="med" len="med"/>
                      <a:tailEnd type="none" w="med" len="med"/>
                    </a:lnR>
                    <a:lnT w="57150" cap="flat" cmpd="sng" algn="ctr">
                      <a:solidFill>
                        <a:srgbClr val="009900"/>
                      </a:solidFill>
                      <a:prstDash val="solid"/>
                      <a:round/>
                      <a:headEnd type="none" w="med" len="med"/>
                      <a:tailEnd type="none" w="med" len="med"/>
                    </a:lnT>
                    <a:lnB w="12700" cap="flat" cmpd="sng" algn="ctr">
                      <a:solidFill>
                        <a:srgbClr val="009900"/>
                      </a:solidFill>
                      <a:prstDash val="solid"/>
                      <a:round/>
                      <a:headEnd type="none" w="med" len="med"/>
                      <a:tailEnd type="none" w="med" len="med"/>
                    </a:lnB>
                    <a:solidFill>
                      <a:schemeClr val="accent6">
                        <a:lumMod val="60000"/>
                        <a:lumOff val="40000"/>
                        <a:alpha val="25000"/>
                      </a:schemeClr>
                    </a:solidFill>
                  </a:tcPr>
                </a:tc>
              </a:tr>
              <a:tr h="32400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0" kern="1200" dirty="0" smtClean="0">
                        <a:ln w="3175">
                          <a:solidFill>
                            <a:schemeClr val="bg1"/>
                          </a:solidFill>
                        </a:ln>
                        <a:solidFill>
                          <a:schemeClr val="bg1"/>
                        </a:solidFill>
                        <a:latin typeface="Square721 BT" panose="020B0504020202060204" pitchFamily="34" charset="0"/>
                        <a:ea typeface="Meiryo UI" panose="020B0604030504040204" pitchFamily="50" charset="-128"/>
                        <a:cs typeface="+mn-cs"/>
                      </a:endParaRPr>
                    </a:p>
                  </a:txBody>
                  <a:tcPr anchor="ctr">
                    <a:lnL w="76200" cap="flat" cmpd="sng" algn="ctr">
                      <a:noFill/>
                      <a:prstDash val="solid"/>
                      <a:round/>
                      <a:headEnd type="none" w="med" len="med"/>
                      <a:tailEnd type="none" w="med" len="med"/>
                    </a:lnL>
                    <a:lnR w="12700" cap="flat" cmpd="sng" algn="ctr">
                      <a:solidFill>
                        <a:schemeClr val="accent5">
                          <a:lumMod val="20000"/>
                          <a:lumOff val="8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CC99FF"/>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solidFill>
                              <a:srgbClr val="009900"/>
                            </a:solidFill>
                          </a:ln>
                          <a:solidFill>
                            <a:srgbClr val="009900"/>
                          </a:solidFill>
                          <a:latin typeface="Meiryo UI" panose="020B0604030504040204" pitchFamily="50" charset="-128"/>
                          <a:ea typeface="Meiryo UI" panose="020B0604030504040204" pitchFamily="50" charset="-128"/>
                        </a:rPr>
                        <a:t>住所▸</a:t>
                      </a:r>
                    </a:p>
                  </a:txBody>
                  <a:tcPr anchor="ctr">
                    <a:lnL w="57150" cap="flat" cmpd="sng" algn="ctr">
                      <a:solidFill>
                        <a:srgbClr val="009900"/>
                      </a:solidFill>
                      <a:prstDash val="solid"/>
                      <a:round/>
                      <a:headEnd type="none" w="med" len="med"/>
                      <a:tailEnd type="none" w="med" len="med"/>
                    </a:lnL>
                    <a:lnR w="57150" cap="flat" cmpd="sng" algn="ctr">
                      <a:solidFill>
                        <a:srgbClr val="009900"/>
                      </a:solidFill>
                      <a:prstDash val="solid"/>
                      <a:round/>
                      <a:headEnd type="none" w="med" len="med"/>
                      <a:tailEnd type="none" w="med" len="med"/>
                    </a:lnR>
                    <a:lnT w="12700" cap="flat" cmpd="sng" algn="ctr">
                      <a:solidFill>
                        <a:srgbClr val="009900"/>
                      </a:solidFill>
                      <a:prstDash val="solid"/>
                      <a:round/>
                      <a:headEnd type="none" w="med" len="med"/>
                      <a:tailEnd type="none" w="med" len="med"/>
                    </a:lnT>
                    <a:lnB w="57150" cap="flat" cmpd="sng" algn="ctr">
                      <a:solidFill>
                        <a:srgbClr val="009900"/>
                      </a:solidFill>
                      <a:prstDash val="solid"/>
                      <a:round/>
                      <a:headEnd type="none" w="med" len="med"/>
                      <a:tailEnd type="none" w="med" len="med"/>
                    </a:lnB>
                    <a:solidFill>
                      <a:schemeClr val="accent6">
                        <a:lumMod val="60000"/>
                        <a:lumOff val="40000"/>
                        <a:alpha val="25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spc="0" dirty="0">
                        <a:ln w="3175">
                          <a:noFill/>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noFill/>
                      <a:prstDash val="solid"/>
                      <a:round/>
                      <a:headEnd type="none" w="med" len="med"/>
                      <a:tailEnd type="none" w="med" len="med"/>
                    </a:lnB>
                    <a:solidFill>
                      <a:srgbClr val="009900">
                        <a:alpha val="25000"/>
                      </a:srgbClr>
                    </a:solidFill>
                  </a:tcPr>
                </a:tc>
              </a:tr>
            </a:tbl>
          </a:graphicData>
        </a:graphic>
      </p:graphicFrame>
      <p:grpSp>
        <p:nvGrpSpPr>
          <p:cNvPr id="43" name="グループ化 42"/>
          <p:cNvGrpSpPr/>
          <p:nvPr/>
        </p:nvGrpSpPr>
        <p:grpSpPr>
          <a:xfrm>
            <a:off x="4005054" y="1693912"/>
            <a:ext cx="303645" cy="3722875"/>
            <a:chOff x="3980355" y="3545963"/>
            <a:chExt cx="303645" cy="3722875"/>
          </a:xfrm>
        </p:grpSpPr>
        <p:pic>
          <p:nvPicPr>
            <p:cNvPr id="269" name="図 268"/>
            <p:cNvPicPr>
              <a:picLocks noChangeAspect="1"/>
            </p:cNvPicPr>
            <p:nvPr/>
          </p:nvPicPr>
          <p:blipFill>
            <a:blip r:embed="rId8" cstate="print">
              <a:biLevel thresh="25000"/>
              <a:extLst>
                <a:ext uri="{BEBA8EAE-BF5A-486C-A8C5-ECC9F3942E4B}">
                  <a14:imgProps xmlns:a14="http://schemas.microsoft.com/office/drawing/2010/main">
                    <a14:imgLayer r:embed="rId9">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3996000" y="3545963"/>
              <a:ext cx="288000" cy="288000"/>
            </a:xfrm>
            <a:prstGeom prst="rect">
              <a:avLst/>
            </a:prstGeom>
          </p:spPr>
        </p:pic>
        <p:pic>
          <p:nvPicPr>
            <p:cNvPr id="270" name="図 269"/>
            <p:cNvPicPr>
              <a:picLocks noChangeAspect="1"/>
            </p:cNvPicPr>
            <p:nvPr/>
          </p:nvPicPr>
          <p:blipFill>
            <a:blip r:embed="rId8" cstate="print">
              <a:biLevel thresh="25000"/>
              <a:extLst>
                <a:ext uri="{BEBA8EAE-BF5A-486C-A8C5-ECC9F3942E4B}">
                  <a14:imgProps xmlns:a14="http://schemas.microsoft.com/office/drawing/2010/main">
                    <a14:imgLayer r:embed="rId9">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3996000" y="4410000"/>
              <a:ext cx="288000" cy="288000"/>
            </a:xfrm>
            <a:prstGeom prst="rect">
              <a:avLst/>
            </a:prstGeom>
          </p:spPr>
        </p:pic>
        <p:pic>
          <p:nvPicPr>
            <p:cNvPr id="272" name="図 271"/>
            <p:cNvPicPr>
              <a:picLocks noChangeAspect="1"/>
            </p:cNvPicPr>
            <p:nvPr/>
          </p:nvPicPr>
          <p:blipFill>
            <a:blip r:embed="rId8" cstate="print">
              <a:biLevel thresh="25000"/>
              <a:extLst>
                <a:ext uri="{BEBA8EAE-BF5A-486C-A8C5-ECC9F3942E4B}">
                  <a14:imgProps xmlns:a14="http://schemas.microsoft.com/office/drawing/2010/main">
                    <a14:imgLayer r:embed="rId9">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3996000" y="5274000"/>
              <a:ext cx="288000" cy="288000"/>
            </a:xfrm>
            <a:prstGeom prst="rect">
              <a:avLst/>
            </a:prstGeom>
          </p:spPr>
        </p:pic>
        <p:pic>
          <p:nvPicPr>
            <p:cNvPr id="273" name="図 272"/>
            <p:cNvPicPr>
              <a:picLocks noChangeAspect="1"/>
            </p:cNvPicPr>
            <p:nvPr/>
          </p:nvPicPr>
          <p:blipFill>
            <a:blip r:embed="rId8" cstate="print">
              <a:biLevel thresh="25000"/>
              <a:extLst>
                <a:ext uri="{BEBA8EAE-BF5A-486C-A8C5-ECC9F3942E4B}">
                  <a14:imgProps xmlns:a14="http://schemas.microsoft.com/office/drawing/2010/main">
                    <a14:imgLayer r:embed="rId9">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3980355" y="6980838"/>
              <a:ext cx="288000" cy="288000"/>
            </a:xfrm>
            <a:prstGeom prst="rect">
              <a:avLst/>
            </a:prstGeom>
          </p:spPr>
        </p:pic>
      </p:grpSp>
      <p:grpSp>
        <p:nvGrpSpPr>
          <p:cNvPr id="54" name="グループ化 53"/>
          <p:cNvGrpSpPr/>
          <p:nvPr/>
        </p:nvGrpSpPr>
        <p:grpSpPr>
          <a:xfrm>
            <a:off x="2539706" y="4950891"/>
            <a:ext cx="400110" cy="1282878"/>
            <a:chOff x="2527514" y="5031155"/>
            <a:chExt cx="400110" cy="1282878"/>
          </a:xfrm>
        </p:grpSpPr>
        <p:sp>
          <p:nvSpPr>
            <p:cNvPr id="103" name="正方形/長方形 102"/>
            <p:cNvSpPr/>
            <p:nvPr/>
          </p:nvSpPr>
          <p:spPr>
            <a:xfrm>
              <a:off x="2527514" y="5181601"/>
              <a:ext cx="400110" cy="1132432"/>
            </a:xfrm>
            <a:prstGeom prst="rect">
              <a:avLst/>
            </a:prstGeom>
          </p:spPr>
          <p:txBody>
            <a:bodyPr vert="eaVert" wrap="square">
              <a:spAutoFit/>
            </a:bodyPr>
            <a:lstStyle/>
            <a:p>
              <a:r>
                <a:rPr lang="ja-JP" altLang="en-US" sz="700" dirty="0" smtClean="0">
                  <a:ln w="3175">
                    <a:solidFill>
                      <a:srgbClr val="009900"/>
                    </a:solidFill>
                  </a:ln>
                  <a:solidFill>
                    <a:srgbClr val="009900"/>
                  </a:solidFill>
                  <a:latin typeface="Square721 BT" panose="020B0504020202060204" pitchFamily="34" charset="0"/>
                  <a:ea typeface="Meiryo UI" panose="020B0604030504040204" pitchFamily="50" charset="-128"/>
                </a:rPr>
                <a:t>の情報を</a:t>
              </a:r>
              <a:r>
                <a:rPr lang="en-US" altLang="ja-JP" sz="700" dirty="0" smtClean="0">
                  <a:ln w="3175">
                    <a:solidFill>
                      <a:srgbClr val="009900"/>
                    </a:solidFill>
                  </a:ln>
                  <a:solidFill>
                    <a:srgbClr val="009900"/>
                  </a:solidFill>
                  <a:latin typeface="Square721 BT" panose="020B0504020202060204" pitchFamily="34" charset="0"/>
                  <a:ea typeface="Meiryo UI" panose="020B0604030504040204" pitchFamily="50" charset="-128"/>
                </a:rPr>
                <a:t>BCP DATA</a:t>
              </a:r>
              <a:r>
                <a:rPr lang="ja-JP" altLang="en-US" sz="700" dirty="0" err="1" smtClean="0">
                  <a:ln w="3175">
                    <a:solidFill>
                      <a:srgbClr val="009900"/>
                    </a:solidFill>
                  </a:ln>
                  <a:solidFill>
                    <a:srgbClr val="009900"/>
                  </a:solidFill>
                  <a:latin typeface="Square721 BT" panose="020B0504020202060204" pitchFamily="34" charset="0"/>
                  <a:ea typeface="Meiryo UI" panose="020B0604030504040204" pitchFamily="50" charset="-128"/>
                </a:rPr>
                <a:t>にも</a:t>
              </a:r>
              <a:r>
                <a:rPr lang="ja-JP" altLang="en-US" sz="700" dirty="0" smtClean="0">
                  <a:ln w="3175">
                    <a:solidFill>
                      <a:srgbClr val="009900"/>
                    </a:solidFill>
                  </a:ln>
                  <a:solidFill>
                    <a:srgbClr val="009900"/>
                  </a:solidFill>
                  <a:latin typeface="Square721 BT" panose="020B0504020202060204" pitchFamily="34" charset="0"/>
                  <a:ea typeface="Meiryo UI" panose="020B0604030504040204" pitchFamily="50" charset="-128"/>
                </a:rPr>
                <a:t>記載してください。</a:t>
              </a:r>
              <a:endParaRPr lang="en-US" altLang="ja-JP" sz="700" dirty="0" smtClean="0">
                <a:ln w="3175">
                  <a:solidFill>
                    <a:srgbClr val="009900"/>
                  </a:solidFill>
                </a:ln>
                <a:solidFill>
                  <a:srgbClr val="009900"/>
                </a:solidFill>
                <a:latin typeface="Square721 BT" panose="020B0504020202060204" pitchFamily="34" charset="0"/>
                <a:ea typeface="Meiryo UI" panose="020B0604030504040204" pitchFamily="50" charset="-128"/>
              </a:endParaRPr>
            </a:p>
          </p:txBody>
        </p:sp>
        <p:sp>
          <p:nvSpPr>
            <p:cNvPr id="276" name="正方形/長方形 275"/>
            <p:cNvSpPr/>
            <p:nvPr/>
          </p:nvSpPr>
          <p:spPr>
            <a:xfrm>
              <a:off x="2690029" y="5031155"/>
              <a:ext cx="180000" cy="180000"/>
            </a:xfrm>
            <a:prstGeom prst="rect">
              <a:avLst/>
            </a:prstGeom>
            <a:solidFill>
              <a:srgbClr val="CC99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latin typeface="Square721 BT" panose="020B0504020202060204" pitchFamily="34" charset="0"/>
                </a:rPr>
                <a:t>D</a:t>
              </a:r>
              <a:endParaRPr kumimoji="1" lang="ja-JP" altLang="en-US" sz="1400" dirty="0">
                <a:latin typeface="Square721 BT" panose="020B0504020202060204" pitchFamily="34" charset="0"/>
              </a:endParaRPr>
            </a:p>
          </p:txBody>
        </p:sp>
      </p:grpSp>
      <p:sp>
        <p:nvSpPr>
          <p:cNvPr id="277" name="正方形/長方形 276"/>
          <p:cNvSpPr/>
          <p:nvPr/>
        </p:nvSpPr>
        <p:spPr>
          <a:xfrm>
            <a:off x="5789666" y="916072"/>
            <a:ext cx="1035987" cy="307777"/>
          </a:xfrm>
          <a:prstGeom prst="rect">
            <a:avLst/>
          </a:prstGeom>
        </p:spPr>
        <p:txBody>
          <a:bodyPr wrap="square">
            <a:spAutoFit/>
          </a:bodyPr>
          <a:lstStyle/>
          <a:p>
            <a:pPr algn="ctr"/>
            <a:r>
              <a:rPr lang="ja-JP" altLang="en-US" sz="1400" dirty="0" smtClean="0">
                <a:ln w="3175">
                  <a:solidFill>
                    <a:srgbClr val="AFAFAF"/>
                  </a:solidFill>
                </a:ln>
                <a:solidFill>
                  <a:srgbClr val="AFAFAF"/>
                </a:solidFill>
                <a:latin typeface="Square721 BT" panose="020B0504020202060204" pitchFamily="34" charset="0"/>
                <a:ea typeface="Meiryo UI" panose="020B0604030504040204" pitchFamily="50" charset="-128"/>
              </a:rPr>
              <a:t>代表データ</a:t>
            </a:r>
            <a:endParaRPr lang="en-US" altLang="ja-JP" sz="1400" dirty="0">
              <a:ln w="3175">
                <a:solidFill>
                  <a:srgbClr val="AFAFAF"/>
                </a:solidFill>
              </a:ln>
              <a:solidFill>
                <a:srgbClr val="AFAFAF"/>
              </a:solidFill>
              <a:latin typeface="Square721 BT" panose="020B0504020202060204" pitchFamily="34" charset="0"/>
              <a:ea typeface="Meiryo UI" panose="020B0604030504040204" pitchFamily="50" charset="-128"/>
            </a:endParaRPr>
          </a:p>
        </p:txBody>
      </p:sp>
      <p:sp>
        <p:nvSpPr>
          <p:cNvPr id="279" name="ホームベース 278"/>
          <p:cNvSpPr/>
          <p:nvPr/>
        </p:nvSpPr>
        <p:spPr>
          <a:xfrm>
            <a:off x="2555999" y="6467808"/>
            <a:ext cx="4428000" cy="324000"/>
          </a:xfrm>
          <a:prstGeom prst="homePlate">
            <a:avLst>
              <a:gd name="adj" fmla="val 22903"/>
            </a:avLst>
          </a:prstGeom>
          <a:solidFill>
            <a:schemeClr val="tx1">
              <a:lumMod val="75000"/>
              <a:lumOff val="25000"/>
            </a:schemeClr>
          </a:solidFill>
          <a:ln w="19050">
            <a:noFill/>
          </a:ln>
          <a:effectLst>
            <a:glow>
              <a:srgbClr val="33CCFF">
                <a:alpha val="39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endParaRPr kumimoji="1" lang="ja-JP" altLang="en-US" sz="1050" dirty="0">
              <a:solidFill>
                <a:schemeClr val="bg1"/>
              </a:solidFill>
              <a:ea typeface="ふみゴシック" panose="03000509000000000000" pitchFamily="65" charset="-128"/>
            </a:endParaRPr>
          </a:p>
        </p:txBody>
      </p:sp>
      <p:grpSp>
        <p:nvGrpSpPr>
          <p:cNvPr id="5" name="グループ化 4"/>
          <p:cNvGrpSpPr/>
          <p:nvPr/>
        </p:nvGrpSpPr>
        <p:grpSpPr>
          <a:xfrm>
            <a:off x="2825880" y="6504096"/>
            <a:ext cx="3838892" cy="261610"/>
            <a:chOff x="2872616" y="6504096"/>
            <a:chExt cx="3838892" cy="261610"/>
          </a:xfrm>
        </p:grpSpPr>
        <p:grpSp>
          <p:nvGrpSpPr>
            <p:cNvPr id="95" name="グループ化 94"/>
            <p:cNvGrpSpPr/>
            <p:nvPr/>
          </p:nvGrpSpPr>
          <p:grpSpPr>
            <a:xfrm>
              <a:off x="2872616" y="6504096"/>
              <a:ext cx="3659108" cy="261610"/>
              <a:chOff x="3007236" y="6504096"/>
              <a:chExt cx="3659108" cy="261610"/>
            </a:xfrm>
          </p:grpSpPr>
          <p:sp>
            <p:nvSpPr>
              <p:cNvPr id="288" name="テキスト ボックス 287"/>
              <p:cNvSpPr txBox="1"/>
              <p:nvPr/>
            </p:nvSpPr>
            <p:spPr>
              <a:xfrm>
                <a:off x="4373493" y="6504096"/>
                <a:ext cx="2292851" cy="253916"/>
              </a:xfrm>
              <a:prstGeom prst="rect">
                <a:avLst/>
              </a:prstGeom>
              <a:noFill/>
            </p:spPr>
            <p:txBody>
              <a:bodyPr wrap="square" rtlCol="0">
                <a:spAutoFit/>
              </a:bodyPr>
              <a:lstStyle/>
              <a:p>
                <a:r>
                  <a:rPr kumimoji="1" lang="ja-JP" altLang="en-US" sz="1050" dirty="0" smtClean="0">
                    <a:ln w="3175">
                      <a:solidFill>
                        <a:schemeClr val="bg1"/>
                      </a:solidFill>
                    </a:ln>
                    <a:solidFill>
                      <a:schemeClr val="bg1"/>
                    </a:solidFill>
                    <a:latin typeface="Meiryo UI" panose="020B0604030504040204" pitchFamily="50" charset="-128"/>
                    <a:ea typeface="Meiryo UI" panose="020B0604030504040204" pitchFamily="50" charset="-128"/>
                  </a:rPr>
                  <a:t>の詳細は　　　</a:t>
                </a:r>
                <a:r>
                  <a:rPr kumimoji="1" lang="en-US" altLang="ja-JP" sz="1050" dirty="0" smtClean="0">
                    <a:ln w="3175">
                      <a:noFill/>
                    </a:ln>
                    <a:solidFill>
                      <a:schemeClr val="bg1"/>
                    </a:solidFill>
                    <a:latin typeface="Square721 BT" panose="020B0504020202060204" pitchFamily="34" charset="0"/>
                    <a:ea typeface="Meiryo UI" panose="020B0604030504040204" pitchFamily="50" charset="-128"/>
                  </a:rPr>
                  <a:t>INFORMATION</a:t>
                </a:r>
                <a:r>
                  <a:rPr lang="ja-JP" altLang="en-US" sz="1050" dirty="0" smtClean="0">
                    <a:ln w="3175">
                      <a:solidFill>
                        <a:schemeClr val="bg1"/>
                      </a:solidFill>
                    </a:ln>
                    <a:solidFill>
                      <a:schemeClr val="bg1"/>
                    </a:solidFill>
                    <a:latin typeface="Meiryo UI" panose="020B0604030504040204" pitchFamily="50" charset="-128"/>
                    <a:ea typeface="Meiryo UI" panose="020B0604030504040204" pitchFamily="50" charset="-128"/>
                  </a:rPr>
                  <a:t>に記載</a:t>
                </a:r>
                <a:endParaRPr kumimoji="1" lang="ja-JP" altLang="en-US" sz="1050" dirty="0">
                  <a:ln w="3175">
                    <a:solidFill>
                      <a:schemeClr val="bg1"/>
                    </a:solidFill>
                  </a:ln>
                  <a:solidFill>
                    <a:schemeClr val="bg1"/>
                  </a:solidFill>
                  <a:latin typeface="Meiryo UI" panose="020B0604030504040204" pitchFamily="50" charset="-128"/>
                  <a:ea typeface="Meiryo UI" panose="020B0604030504040204" pitchFamily="50" charset="-128"/>
                </a:endParaRPr>
              </a:p>
            </p:txBody>
          </p:sp>
          <p:pic>
            <p:nvPicPr>
              <p:cNvPr id="280" name="Picture 10" descr="「インフォメーション　マーク」の画像検索結果"/>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996939" y="6531093"/>
                <a:ext cx="197759" cy="197430"/>
              </a:xfrm>
              <a:prstGeom prst="rect">
                <a:avLst/>
              </a:prstGeom>
              <a:noFill/>
              <a:extLst>
                <a:ext uri="{909E8E84-426E-40DD-AFC4-6F175D3DCCD1}">
                  <a14:hiddenFill xmlns:a14="http://schemas.microsoft.com/office/drawing/2010/main">
                    <a:solidFill>
                      <a:srgbClr val="FFFFFF"/>
                    </a:solidFill>
                  </a14:hiddenFill>
                </a:ext>
              </a:extLst>
            </p:spPr>
          </p:pic>
          <p:sp>
            <p:nvSpPr>
              <p:cNvPr id="93" name="テキスト ボックス 92"/>
              <p:cNvSpPr txBox="1"/>
              <p:nvPr/>
            </p:nvSpPr>
            <p:spPr>
              <a:xfrm>
                <a:off x="3007236" y="6504096"/>
                <a:ext cx="481349" cy="261610"/>
              </a:xfrm>
              <a:prstGeom prst="rect">
                <a:avLst/>
              </a:prstGeom>
              <a:noFill/>
            </p:spPr>
            <p:txBody>
              <a:bodyPr wrap="square" rtlCol="0">
                <a:spAutoFit/>
              </a:bodyPr>
              <a:lstStyle/>
              <a:p>
                <a:pPr algn="r"/>
                <a:r>
                  <a:rPr kumimoji="1" lang="ja-JP" altLang="en-US" sz="1050" dirty="0" smtClean="0">
                    <a:ln w="3175">
                      <a:solidFill>
                        <a:schemeClr val="bg1"/>
                      </a:solidFill>
                    </a:ln>
                    <a:solidFill>
                      <a:schemeClr val="bg1"/>
                    </a:solidFill>
                    <a:latin typeface="Meiryo UI" panose="020B0604030504040204" pitchFamily="50" charset="-128"/>
                    <a:ea typeface="Meiryo UI" panose="020B0604030504040204" pitchFamily="50" charset="-128"/>
                  </a:rPr>
                  <a:t>役割</a:t>
                </a:r>
                <a:endParaRPr kumimoji="1" lang="ja-JP" altLang="en-US" sz="1050" dirty="0">
                  <a:ln w="3175">
                    <a:solidFill>
                      <a:schemeClr val="bg1"/>
                    </a:solidFill>
                  </a:ln>
                  <a:solidFill>
                    <a:schemeClr val="bg1"/>
                  </a:solidFill>
                  <a:latin typeface="Meiryo UI" panose="020B0604030504040204" pitchFamily="50" charset="-128"/>
                  <a:ea typeface="Meiryo UI" panose="020B0604030504040204" pitchFamily="50" charset="-128"/>
                </a:endParaRPr>
              </a:p>
            </p:txBody>
          </p:sp>
          <p:sp>
            <p:nvSpPr>
              <p:cNvPr id="282" name="正方形/長方形 281"/>
              <p:cNvSpPr/>
              <p:nvPr/>
            </p:nvSpPr>
            <p:spPr>
              <a:xfrm>
                <a:off x="3450144" y="6522096"/>
                <a:ext cx="216000" cy="216000"/>
              </a:xfrm>
              <a:prstGeom prst="rect">
                <a:avLst/>
              </a:prstGeom>
              <a:solidFill>
                <a:srgbClr val="0099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bg1"/>
                    </a:solidFill>
                    <a:latin typeface="Square721 BT" panose="020B0504020202060204" pitchFamily="34" charset="0"/>
                  </a:rPr>
                  <a:t>A</a:t>
                </a:r>
                <a:endParaRPr kumimoji="1" lang="ja-JP" altLang="en-US" dirty="0">
                  <a:solidFill>
                    <a:schemeClr val="bg1"/>
                  </a:solidFill>
                  <a:latin typeface="Square721 BT" panose="020B0504020202060204" pitchFamily="34" charset="0"/>
                </a:endParaRPr>
              </a:p>
            </p:txBody>
          </p:sp>
          <p:sp>
            <p:nvSpPr>
              <p:cNvPr id="283" name="正方形/長方形 282"/>
              <p:cNvSpPr/>
              <p:nvPr/>
            </p:nvSpPr>
            <p:spPr>
              <a:xfrm>
                <a:off x="3702144" y="6522096"/>
                <a:ext cx="216000" cy="216000"/>
              </a:xfrm>
              <a:prstGeom prst="rect">
                <a:avLst/>
              </a:prstGeom>
              <a:solidFill>
                <a:srgbClr val="33C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bg1"/>
                    </a:solidFill>
                    <a:latin typeface="Square721 BT" panose="020B0504020202060204" pitchFamily="34" charset="0"/>
                  </a:rPr>
                  <a:t>B</a:t>
                </a:r>
                <a:endParaRPr kumimoji="1" lang="ja-JP" altLang="en-US" dirty="0">
                  <a:solidFill>
                    <a:schemeClr val="bg1"/>
                  </a:solidFill>
                  <a:latin typeface="Square721 BT" panose="020B0504020202060204" pitchFamily="34" charset="0"/>
                </a:endParaRPr>
              </a:p>
            </p:txBody>
          </p:sp>
          <p:sp>
            <p:nvSpPr>
              <p:cNvPr id="286" name="正方形/長方形 285"/>
              <p:cNvSpPr/>
              <p:nvPr/>
            </p:nvSpPr>
            <p:spPr>
              <a:xfrm>
                <a:off x="3954144" y="6522096"/>
                <a:ext cx="216000" cy="216000"/>
              </a:xfrm>
              <a:prstGeom prst="rect">
                <a:avLst/>
              </a:prstGeom>
              <a:solidFill>
                <a:srgbClr val="99CC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bg1"/>
                    </a:solidFill>
                    <a:latin typeface="Square721 BT" panose="020B0504020202060204" pitchFamily="34" charset="0"/>
                  </a:rPr>
                  <a:t>C</a:t>
                </a:r>
                <a:endParaRPr kumimoji="1" lang="ja-JP" altLang="en-US" dirty="0">
                  <a:solidFill>
                    <a:schemeClr val="bg1"/>
                  </a:solidFill>
                  <a:latin typeface="Square721 BT" panose="020B0504020202060204" pitchFamily="34" charset="0"/>
                </a:endParaRPr>
              </a:p>
            </p:txBody>
          </p:sp>
          <p:sp>
            <p:nvSpPr>
              <p:cNvPr id="287" name="正方形/長方形 286"/>
              <p:cNvSpPr/>
              <p:nvPr/>
            </p:nvSpPr>
            <p:spPr>
              <a:xfrm>
                <a:off x="4206144" y="6522096"/>
                <a:ext cx="216000" cy="216000"/>
              </a:xfrm>
              <a:prstGeom prst="rect">
                <a:avLst/>
              </a:prstGeom>
              <a:solidFill>
                <a:srgbClr val="CC99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bg1"/>
                    </a:solidFill>
                    <a:latin typeface="Square721 BT" panose="020B0504020202060204" pitchFamily="34" charset="0"/>
                  </a:rPr>
                  <a:t>D</a:t>
                </a:r>
                <a:endParaRPr kumimoji="1" lang="ja-JP" altLang="en-US" dirty="0">
                  <a:solidFill>
                    <a:schemeClr val="bg1"/>
                  </a:solidFill>
                  <a:latin typeface="Square721 BT" panose="020B0504020202060204" pitchFamily="34" charset="0"/>
                </a:endParaRPr>
              </a:p>
            </p:txBody>
          </p:sp>
        </p:grpSp>
        <p:grpSp>
          <p:nvGrpSpPr>
            <p:cNvPr id="101" name="グループ化 100"/>
            <p:cNvGrpSpPr/>
            <p:nvPr/>
          </p:nvGrpSpPr>
          <p:grpSpPr>
            <a:xfrm>
              <a:off x="6420390" y="6563935"/>
              <a:ext cx="291118" cy="131745"/>
              <a:chOff x="6592602" y="6534357"/>
              <a:chExt cx="252000" cy="178528"/>
            </a:xfrm>
          </p:grpSpPr>
          <p:sp>
            <p:nvSpPr>
              <p:cNvPr id="97" name="山形 96"/>
              <p:cNvSpPr/>
              <p:nvPr/>
            </p:nvSpPr>
            <p:spPr>
              <a:xfrm>
                <a:off x="6664602" y="6534357"/>
                <a:ext cx="108000" cy="178528"/>
              </a:xfrm>
              <a:prstGeom prst="chevron">
                <a:avLst>
                  <a:gd name="adj" fmla="val 37302"/>
                </a:avLst>
              </a:prstGeom>
              <a:gradFill>
                <a:gsLst>
                  <a:gs pos="0">
                    <a:schemeClr val="bg1">
                      <a:lumMod val="75000"/>
                    </a:schemeClr>
                  </a:gs>
                  <a:gs pos="100000">
                    <a:schemeClr val="bg1"/>
                  </a:gs>
                </a:gsLst>
                <a:lin ang="5400000" scaled="1"/>
              </a:gra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89" name="山形 288"/>
              <p:cNvSpPr/>
              <p:nvPr/>
            </p:nvSpPr>
            <p:spPr>
              <a:xfrm>
                <a:off x="6592602" y="6534357"/>
                <a:ext cx="108000" cy="178528"/>
              </a:xfrm>
              <a:prstGeom prst="chevron">
                <a:avLst>
                  <a:gd name="adj" fmla="val 37302"/>
                </a:avLst>
              </a:prstGeom>
              <a:gradFill>
                <a:gsLst>
                  <a:gs pos="0">
                    <a:schemeClr val="bg1">
                      <a:lumMod val="75000"/>
                    </a:schemeClr>
                  </a:gs>
                  <a:gs pos="100000">
                    <a:schemeClr val="bg1"/>
                  </a:gs>
                </a:gsLst>
                <a:lin ang="5400000" scaled="1"/>
              </a:gra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90" name="山形 289"/>
              <p:cNvSpPr/>
              <p:nvPr/>
            </p:nvSpPr>
            <p:spPr>
              <a:xfrm>
                <a:off x="6736602" y="6534357"/>
                <a:ext cx="108000" cy="178528"/>
              </a:xfrm>
              <a:prstGeom prst="chevron">
                <a:avLst>
                  <a:gd name="adj" fmla="val 37302"/>
                </a:avLst>
              </a:prstGeom>
              <a:gradFill>
                <a:gsLst>
                  <a:gs pos="0">
                    <a:schemeClr val="bg1">
                      <a:lumMod val="75000"/>
                    </a:schemeClr>
                  </a:gs>
                  <a:gs pos="100000">
                    <a:schemeClr val="bg1"/>
                  </a:gs>
                </a:gsLst>
                <a:lin ang="5400000" scaled="1"/>
              </a:gra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grpSp>
        <p:nvGrpSpPr>
          <p:cNvPr id="109" name="グループ化 108"/>
          <p:cNvGrpSpPr/>
          <p:nvPr/>
        </p:nvGrpSpPr>
        <p:grpSpPr>
          <a:xfrm>
            <a:off x="10915801" y="3667768"/>
            <a:ext cx="1295747" cy="3106811"/>
            <a:chOff x="10936121" y="3680831"/>
            <a:chExt cx="1295747" cy="3106811"/>
          </a:xfrm>
        </p:grpSpPr>
        <p:sp>
          <p:nvSpPr>
            <p:cNvPr id="192" name="最終更新日"/>
            <p:cNvSpPr/>
            <p:nvPr/>
          </p:nvSpPr>
          <p:spPr>
            <a:xfrm>
              <a:off x="10986257" y="3680831"/>
              <a:ext cx="1188000" cy="3106811"/>
            </a:xfrm>
            <a:prstGeom prst="roundRect">
              <a:avLst>
                <a:gd name="adj" fmla="val 7160"/>
              </a:avLst>
            </a:prstGeom>
            <a:gradFill>
              <a:gsLst>
                <a:gs pos="0">
                  <a:schemeClr val="bg1"/>
                </a:gs>
                <a:gs pos="100000">
                  <a:schemeClr val="bg1">
                    <a:lumMod val="75000"/>
                  </a:schemeClr>
                </a:gs>
              </a:gsLst>
              <a:lin ang="5400000" scaled="1"/>
            </a:gra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80000"/>
                </a:lnSpc>
                <a:tabLst>
                  <a:tab pos="2335213" algn="l"/>
                </a:tabLst>
              </a:pPr>
              <a:r>
                <a:rPr lang="ja-JP" altLang="en-US" sz="900" dirty="0" smtClean="0">
                  <a:solidFill>
                    <a:srgbClr val="0099FF"/>
                  </a:solidFill>
                  <a:latin typeface="Square721 BT" panose="020B0504020202060204" pitchFamily="34" charset="0"/>
                  <a:ea typeface="Meiryo UI" panose="020B0604030504040204" pitchFamily="50" charset="-128"/>
                  <a:cs typeface="Segoe UI Black" panose="020B0A02040204020203" pitchFamily="34" charset="0"/>
                </a:rPr>
                <a:t>　　</a:t>
              </a:r>
              <a:r>
                <a:rPr lang="ja-JP" altLang="en-US" sz="900" dirty="0" smtClean="0">
                  <a:solidFill>
                    <a:schemeClr val="tx1">
                      <a:lumMod val="65000"/>
                      <a:lumOff val="35000"/>
                    </a:schemeClr>
                  </a:solidFill>
                  <a:latin typeface="Square721 BT" panose="020B0504020202060204" pitchFamily="34" charset="0"/>
                  <a:ea typeface="Meiryo UI" panose="020B0604030504040204" pitchFamily="50" charset="-128"/>
                  <a:cs typeface="Segoe UI Black" panose="020B0A02040204020203" pitchFamily="34" charset="0"/>
                </a:rPr>
                <a:t>　</a:t>
              </a:r>
              <a:endParaRPr lang="en-US" altLang="ja-JP" sz="900" dirty="0" smtClean="0">
                <a:solidFill>
                  <a:schemeClr val="tx1">
                    <a:lumMod val="65000"/>
                    <a:lumOff val="35000"/>
                  </a:schemeClr>
                </a:solidFill>
                <a:latin typeface="Square721 BT" panose="020B0504020202060204" pitchFamily="34" charset="0"/>
                <a:ea typeface="Meiryo UI" panose="020B0604030504040204" pitchFamily="50" charset="-128"/>
                <a:cs typeface="Segoe UI Black" panose="020B0A02040204020203" pitchFamily="34" charset="0"/>
              </a:endParaRPr>
            </a:p>
            <a:p>
              <a:pPr algn="r">
                <a:lnSpc>
                  <a:spcPct val="150000"/>
                </a:lnSpc>
                <a:tabLst>
                  <a:tab pos="2335213" algn="l"/>
                </a:tabLst>
              </a:pPr>
              <a:endParaRPr lang="en-US" altLang="ja-JP" dirty="0" smtClean="0">
                <a:solidFill>
                  <a:srgbClr val="FF6600"/>
                </a:solidFill>
                <a:latin typeface="Square721 BT" panose="020B0504020202060204" pitchFamily="34" charset="0"/>
                <a:ea typeface="Meiryo UI" panose="020B0604030504040204" pitchFamily="50" charset="-128"/>
                <a:cs typeface="Segoe UI Black" panose="020B0A02040204020203" pitchFamily="34" charset="0"/>
              </a:endParaRPr>
            </a:p>
          </p:txBody>
        </p:sp>
        <p:sp>
          <p:nvSpPr>
            <p:cNvPr id="190" name="ホームベース 189"/>
            <p:cNvSpPr/>
            <p:nvPr/>
          </p:nvSpPr>
          <p:spPr>
            <a:xfrm>
              <a:off x="10989628" y="3740696"/>
              <a:ext cx="1116012" cy="216000"/>
            </a:xfrm>
            <a:prstGeom prst="homePlate">
              <a:avLst>
                <a:gd name="adj" fmla="val 22903"/>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endParaRPr kumimoji="1" lang="ja-JP" altLang="en-US" sz="1050" dirty="0">
                <a:solidFill>
                  <a:srgbClr val="FF6600"/>
                </a:solidFill>
                <a:ea typeface="ふみゴシック" panose="03000509000000000000" pitchFamily="65" charset="-128"/>
              </a:endParaRPr>
            </a:p>
          </p:txBody>
        </p:sp>
        <p:grpSp>
          <p:nvGrpSpPr>
            <p:cNvPr id="106" name="グループ化 105"/>
            <p:cNvGrpSpPr/>
            <p:nvPr/>
          </p:nvGrpSpPr>
          <p:grpSpPr>
            <a:xfrm>
              <a:off x="11043037" y="3737861"/>
              <a:ext cx="1130675" cy="230832"/>
              <a:chOff x="11043037" y="3806441"/>
              <a:chExt cx="1130675" cy="230832"/>
            </a:xfrm>
          </p:grpSpPr>
          <p:pic>
            <p:nvPicPr>
              <p:cNvPr id="191" name="Picture 10" descr="「インフォメーション　マーク」の画像検索結果"/>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043037" y="3846968"/>
                <a:ext cx="148317" cy="148070"/>
              </a:xfrm>
              <a:prstGeom prst="rect">
                <a:avLst/>
              </a:prstGeom>
              <a:noFill/>
              <a:extLst>
                <a:ext uri="{909E8E84-426E-40DD-AFC4-6F175D3DCCD1}">
                  <a14:hiddenFill xmlns:a14="http://schemas.microsoft.com/office/drawing/2010/main">
                    <a:solidFill>
                      <a:srgbClr val="FFFFFF"/>
                    </a:solidFill>
                  </a14:hiddenFill>
                </a:ext>
              </a:extLst>
            </p:spPr>
          </p:pic>
          <p:sp>
            <p:nvSpPr>
              <p:cNvPr id="189" name="テキスト ボックス 188"/>
              <p:cNvSpPr txBox="1"/>
              <p:nvPr/>
            </p:nvSpPr>
            <p:spPr>
              <a:xfrm>
                <a:off x="11118924" y="3806441"/>
                <a:ext cx="1054788" cy="230832"/>
              </a:xfrm>
              <a:prstGeom prst="rect">
                <a:avLst/>
              </a:prstGeom>
              <a:noFill/>
            </p:spPr>
            <p:txBody>
              <a:bodyPr wrap="square" rtlCol="0">
                <a:spAutoFit/>
              </a:bodyPr>
              <a:lstStyle/>
              <a:p>
                <a:r>
                  <a:rPr kumimoji="1" lang="en-US" altLang="ja-JP" sz="900" dirty="0" smtClean="0">
                    <a:solidFill>
                      <a:schemeClr val="bg1"/>
                    </a:solidFill>
                    <a:latin typeface="Square721 BT" panose="020B0504020202060204" pitchFamily="34" charset="0"/>
                  </a:rPr>
                  <a:t>INFORMATION</a:t>
                </a:r>
                <a:endParaRPr kumimoji="1" lang="ja-JP" altLang="en-US" sz="900" dirty="0">
                  <a:solidFill>
                    <a:schemeClr val="bg1"/>
                  </a:solidFill>
                  <a:latin typeface="Square721 BT" panose="020B0504020202060204" pitchFamily="34" charset="0"/>
                </a:endParaRPr>
              </a:p>
            </p:txBody>
          </p:sp>
        </p:grpSp>
        <p:grpSp>
          <p:nvGrpSpPr>
            <p:cNvPr id="150" name="グループ化 149"/>
            <p:cNvGrpSpPr/>
            <p:nvPr/>
          </p:nvGrpSpPr>
          <p:grpSpPr>
            <a:xfrm>
              <a:off x="10936121" y="3961320"/>
              <a:ext cx="1295068" cy="624476"/>
              <a:chOff x="10936121" y="4070442"/>
              <a:chExt cx="1295068" cy="624476"/>
            </a:xfrm>
          </p:grpSpPr>
          <p:grpSp>
            <p:nvGrpSpPr>
              <p:cNvPr id="148" name="グループ化 147"/>
              <p:cNvGrpSpPr/>
              <p:nvPr/>
            </p:nvGrpSpPr>
            <p:grpSpPr>
              <a:xfrm>
                <a:off x="11027195" y="4070442"/>
                <a:ext cx="1102834" cy="230832"/>
                <a:chOff x="11027195" y="4108542"/>
                <a:chExt cx="1102834" cy="230832"/>
              </a:xfrm>
            </p:grpSpPr>
            <p:sp>
              <p:nvSpPr>
                <p:cNvPr id="218" name="正方形/長方形 217"/>
                <p:cNvSpPr/>
                <p:nvPr/>
              </p:nvSpPr>
              <p:spPr>
                <a:xfrm>
                  <a:off x="11027195" y="4152484"/>
                  <a:ext cx="144000" cy="144000"/>
                </a:xfrm>
                <a:prstGeom prst="rect">
                  <a:avLst/>
                </a:prstGeom>
                <a:solidFill>
                  <a:srgbClr val="0099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Square721 BT" panose="020B0504020202060204" pitchFamily="34" charset="0"/>
                    </a:rPr>
                    <a:t>A</a:t>
                  </a:r>
                  <a:endParaRPr kumimoji="1" lang="ja-JP" altLang="en-US" sz="1200" dirty="0">
                    <a:latin typeface="Square721 BT" panose="020B0504020202060204" pitchFamily="34" charset="0"/>
                  </a:endParaRPr>
                </a:p>
              </p:txBody>
            </p:sp>
            <p:sp>
              <p:nvSpPr>
                <p:cNvPr id="142" name="テキスト ボックス 141"/>
                <p:cNvSpPr txBox="1"/>
                <p:nvPr/>
              </p:nvSpPr>
              <p:spPr>
                <a:xfrm>
                  <a:off x="11099055" y="4108542"/>
                  <a:ext cx="1030974" cy="230832"/>
                </a:xfrm>
                <a:prstGeom prst="rect">
                  <a:avLst/>
                </a:prstGeom>
                <a:noFill/>
              </p:spPr>
              <p:txBody>
                <a:bodyPr wrap="square" rtlCol="0">
                  <a:spAutoFit/>
                </a:bodyPr>
                <a:lstStyle/>
                <a:p>
                  <a:r>
                    <a:rPr kumimoji="1" lang="ja-JP" altLang="en-US" sz="900" dirty="0" smtClean="0">
                      <a:solidFill>
                        <a:srgbClr val="0099FF"/>
                      </a:solidFill>
                      <a:ea typeface="ふみゴシック" panose="03000509000000000000" pitchFamily="65" charset="-128"/>
                    </a:rPr>
                    <a:t>災害情報</a:t>
                  </a:r>
                  <a:endParaRPr kumimoji="1" lang="ja-JP" altLang="en-US" sz="900" dirty="0">
                    <a:solidFill>
                      <a:srgbClr val="0099FF"/>
                    </a:solidFill>
                    <a:ea typeface="ふみゴシック" panose="03000509000000000000" pitchFamily="65" charset="-128"/>
                  </a:endParaRPr>
                </a:p>
              </p:txBody>
            </p:sp>
          </p:grpSp>
          <p:sp>
            <p:nvSpPr>
              <p:cNvPr id="221" name="正方形/長方形 220"/>
              <p:cNvSpPr/>
              <p:nvPr/>
            </p:nvSpPr>
            <p:spPr>
              <a:xfrm>
                <a:off x="10936121" y="4233253"/>
                <a:ext cx="1295068" cy="461665"/>
              </a:xfrm>
              <a:prstGeom prst="rect">
                <a:avLst/>
              </a:prstGeom>
            </p:spPr>
            <p:txBody>
              <a:bodyPr wrap="square">
                <a:spAutoFit/>
              </a:bodyPr>
              <a:lstStyle/>
              <a:p>
                <a:r>
                  <a:rPr lang="ja-JP" altLang="en-US" sz="800" dirty="0" smtClean="0">
                    <a:ln w="3175">
                      <a:solidFill>
                        <a:schemeClr val="tx1">
                          <a:lumMod val="65000"/>
                          <a:lumOff val="35000"/>
                        </a:schemeClr>
                      </a:solidFill>
                    </a:ln>
                    <a:solidFill>
                      <a:schemeClr val="tx1">
                        <a:lumMod val="65000"/>
                        <a:lumOff val="35000"/>
                      </a:schemeClr>
                    </a:solidFill>
                    <a:latin typeface="Square721 BT" panose="020B0504020202060204" pitchFamily="34" charset="0"/>
                    <a:ea typeface="Meiryo UI" panose="020B0604030504040204" pitchFamily="50" charset="-128"/>
                  </a:rPr>
                  <a:t>災害情報を収集・伝達する役割。避難の開始・解除を決定する。</a:t>
                </a:r>
                <a:endParaRPr lang="en-US" altLang="ja-JP" sz="800" dirty="0">
                  <a:ln w="3175">
                    <a:solidFill>
                      <a:schemeClr val="tx1">
                        <a:lumMod val="65000"/>
                        <a:lumOff val="35000"/>
                      </a:schemeClr>
                    </a:solidFill>
                  </a:ln>
                  <a:solidFill>
                    <a:schemeClr val="tx1">
                      <a:lumMod val="65000"/>
                      <a:lumOff val="35000"/>
                    </a:schemeClr>
                  </a:solidFill>
                  <a:latin typeface="Square721 BT" panose="020B0504020202060204" pitchFamily="34" charset="0"/>
                  <a:ea typeface="Meiryo UI" panose="020B0604030504040204" pitchFamily="50" charset="-128"/>
                </a:endParaRPr>
              </a:p>
            </p:txBody>
          </p:sp>
        </p:grpSp>
        <p:grpSp>
          <p:nvGrpSpPr>
            <p:cNvPr id="295" name="グループ化 294"/>
            <p:cNvGrpSpPr/>
            <p:nvPr/>
          </p:nvGrpSpPr>
          <p:grpSpPr>
            <a:xfrm>
              <a:off x="10936121" y="4537320"/>
              <a:ext cx="1295068" cy="624476"/>
              <a:chOff x="10936121" y="4070442"/>
              <a:chExt cx="1295068" cy="624476"/>
            </a:xfrm>
          </p:grpSpPr>
          <p:grpSp>
            <p:nvGrpSpPr>
              <p:cNvPr id="296" name="グループ化 295"/>
              <p:cNvGrpSpPr/>
              <p:nvPr/>
            </p:nvGrpSpPr>
            <p:grpSpPr>
              <a:xfrm>
                <a:off x="11027195" y="4070442"/>
                <a:ext cx="1102834" cy="230832"/>
                <a:chOff x="11027195" y="4108542"/>
                <a:chExt cx="1102834" cy="230832"/>
              </a:xfrm>
            </p:grpSpPr>
            <p:sp>
              <p:nvSpPr>
                <p:cNvPr id="304" name="正方形/長方形 303"/>
                <p:cNvSpPr/>
                <p:nvPr/>
              </p:nvSpPr>
              <p:spPr>
                <a:xfrm>
                  <a:off x="11027195" y="4152484"/>
                  <a:ext cx="144000" cy="144000"/>
                </a:xfrm>
                <a:prstGeom prst="rect">
                  <a:avLst/>
                </a:prstGeom>
                <a:solidFill>
                  <a:srgbClr val="33C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Square721 BT" panose="020B0504020202060204" pitchFamily="34" charset="0"/>
                    </a:rPr>
                    <a:t>B</a:t>
                  </a:r>
                  <a:endParaRPr kumimoji="1" lang="ja-JP" altLang="en-US" sz="1200" dirty="0">
                    <a:latin typeface="Square721 BT" panose="020B0504020202060204" pitchFamily="34" charset="0"/>
                  </a:endParaRPr>
                </a:p>
              </p:txBody>
            </p:sp>
            <p:sp>
              <p:nvSpPr>
                <p:cNvPr id="305" name="テキスト ボックス 304"/>
                <p:cNvSpPr txBox="1"/>
                <p:nvPr/>
              </p:nvSpPr>
              <p:spPr>
                <a:xfrm>
                  <a:off x="11099055" y="4108542"/>
                  <a:ext cx="1030974" cy="230832"/>
                </a:xfrm>
                <a:prstGeom prst="rect">
                  <a:avLst/>
                </a:prstGeom>
                <a:noFill/>
              </p:spPr>
              <p:txBody>
                <a:bodyPr wrap="square" rtlCol="0">
                  <a:spAutoFit/>
                </a:bodyPr>
                <a:lstStyle/>
                <a:p>
                  <a:r>
                    <a:rPr lang="ja-JP" altLang="en-US" sz="900" dirty="0">
                      <a:solidFill>
                        <a:srgbClr val="33CCFF"/>
                      </a:solidFill>
                      <a:ea typeface="ふみゴシック" panose="03000509000000000000" pitchFamily="65" charset="-128"/>
                    </a:rPr>
                    <a:t>業務</a:t>
                  </a:r>
                  <a:endParaRPr kumimoji="1" lang="ja-JP" altLang="en-US" sz="900" dirty="0">
                    <a:solidFill>
                      <a:srgbClr val="33CCFF"/>
                    </a:solidFill>
                    <a:ea typeface="ふみゴシック" panose="03000509000000000000" pitchFamily="65" charset="-128"/>
                  </a:endParaRPr>
                </a:p>
              </p:txBody>
            </p:sp>
          </p:grpSp>
          <p:sp>
            <p:nvSpPr>
              <p:cNvPr id="303" name="正方形/長方形 302"/>
              <p:cNvSpPr/>
              <p:nvPr/>
            </p:nvSpPr>
            <p:spPr>
              <a:xfrm>
                <a:off x="10936121" y="4233253"/>
                <a:ext cx="1295068" cy="461665"/>
              </a:xfrm>
              <a:prstGeom prst="rect">
                <a:avLst/>
              </a:prstGeom>
            </p:spPr>
            <p:txBody>
              <a:bodyPr wrap="square">
                <a:spAutoFit/>
              </a:bodyPr>
              <a:lstStyle/>
              <a:p>
                <a:r>
                  <a:rPr lang="ja-JP" altLang="en-US" sz="800" dirty="0" smtClean="0">
                    <a:ln w="3175">
                      <a:solidFill>
                        <a:schemeClr val="tx1">
                          <a:lumMod val="65000"/>
                          <a:lumOff val="35000"/>
                        </a:schemeClr>
                      </a:solidFill>
                    </a:ln>
                    <a:solidFill>
                      <a:schemeClr val="tx1">
                        <a:lumMod val="65000"/>
                        <a:lumOff val="35000"/>
                      </a:schemeClr>
                    </a:solidFill>
                    <a:latin typeface="Square721 BT" panose="020B0504020202060204" pitchFamily="34" charset="0"/>
                    <a:ea typeface="Meiryo UI" panose="020B0604030504040204" pitchFamily="50" charset="-128"/>
                  </a:rPr>
                  <a:t>災害情報に基づき、通常業務</a:t>
                </a:r>
                <a:r>
                  <a:rPr lang="ja-JP" altLang="en-US" sz="800" dirty="0">
                    <a:ln w="3175">
                      <a:solidFill>
                        <a:schemeClr val="tx1">
                          <a:lumMod val="65000"/>
                          <a:lumOff val="35000"/>
                        </a:schemeClr>
                      </a:solidFill>
                    </a:ln>
                    <a:solidFill>
                      <a:schemeClr val="tx1">
                        <a:lumMod val="65000"/>
                        <a:lumOff val="35000"/>
                      </a:schemeClr>
                    </a:solidFill>
                    <a:latin typeface="Square721 BT" panose="020B0504020202060204" pitchFamily="34" charset="0"/>
                    <a:ea typeface="Meiryo UI" panose="020B0604030504040204" pitchFamily="50" charset="-128"/>
                  </a:rPr>
                  <a:t>の</a:t>
                </a:r>
                <a:r>
                  <a:rPr lang="ja-JP" altLang="en-US" sz="800" dirty="0" smtClean="0">
                    <a:ln w="3175">
                      <a:solidFill>
                        <a:schemeClr val="tx1">
                          <a:lumMod val="65000"/>
                          <a:lumOff val="35000"/>
                        </a:schemeClr>
                      </a:solidFill>
                    </a:ln>
                    <a:solidFill>
                      <a:schemeClr val="tx1">
                        <a:lumMod val="65000"/>
                        <a:lumOff val="35000"/>
                      </a:schemeClr>
                    </a:solidFill>
                    <a:latin typeface="Square721 BT" panose="020B0504020202060204" pitchFamily="34" charset="0"/>
                    <a:ea typeface="Meiryo UI" panose="020B0604030504040204" pitchFamily="50" charset="-128"/>
                  </a:rPr>
                  <a:t>停止・再開を決定する役割。</a:t>
                </a:r>
                <a:endParaRPr lang="en-US" altLang="ja-JP" sz="800" dirty="0">
                  <a:ln w="3175">
                    <a:solidFill>
                      <a:schemeClr val="tx1">
                        <a:lumMod val="65000"/>
                        <a:lumOff val="35000"/>
                      </a:schemeClr>
                    </a:solidFill>
                  </a:ln>
                  <a:solidFill>
                    <a:schemeClr val="tx1">
                      <a:lumMod val="65000"/>
                      <a:lumOff val="35000"/>
                    </a:schemeClr>
                  </a:solidFill>
                  <a:latin typeface="Square721 BT" panose="020B0504020202060204" pitchFamily="34" charset="0"/>
                  <a:ea typeface="Meiryo UI" panose="020B0604030504040204" pitchFamily="50" charset="-128"/>
                </a:endParaRPr>
              </a:p>
            </p:txBody>
          </p:sp>
        </p:grpSp>
        <p:grpSp>
          <p:nvGrpSpPr>
            <p:cNvPr id="306" name="グループ化 305"/>
            <p:cNvGrpSpPr/>
            <p:nvPr/>
          </p:nvGrpSpPr>
          <p:grpSpPr>
            <a:xfrm>
              <a:off x="10936800" y="5113320"/>
              <a:ext cx="1295068" cy="624476"/>
              <a:chOff x="10936121" y="4070442"/>
              <a:chExt cx="1295068" cy="624476"/>
            </a:xfrm>
          </p:grpSpPr>
          <p:grpSp>
            <p:nvGrpSpPr>
              <p:cNvPr id="307" name="グループ化 306"/>
              <p:cNvGrpSpPr/>
              <p:nvPr/>
            </p:nvGrpSpPr>
            <p:grpSpPr>
              <a:xfrm>
                <a:off x="11027195" y="4070442"/>
                <a:ext cx="1102834" cy="230832"/>
                <a:chOff x="11027195" y="4108542"/>
                <a:chExt cx="1102834" cy="230832"/>
              </a:xfrm>
            </p:grpSpPr>
            <p:sp>
              <p:nvSpPr>
                <p:cNvPr id="309" name="正方形/長方形 308"/>
                <p:cNvSpPr/>
                <p:nvPr/>
              </p:nvSpPr>
              <p:spPr>
                <a:xfrm>
                  <a:off x="11027195" y="4152484"/>
                  <a:ext cx="144000" cy="144000"/>
                </a:xfrm>
                <a:prstGeom prst="rect">
                  <a:avLst/>
                </a:prstGeom>
                <a:solidFill>
                  <a:srgbClr val="99CC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Square721 BT" panose="020B0504020202060204" pitchFamily="34" charset="0"/>
                    </a:rPr>
                    <a:t>C</a:t>
                  </a:r>
                  <a:endParaRPr kumimoji="1" lang="ja-JP" altLang="en-US" sz="1200" dirty="0">
                    <a:latin typeface="Square721 BT" panose="020B0504020202060204" pitchFamily="34" charset="0"/>
                  </a:endParaRPr>
                </a:p>
              </p:txBody>
            </p:sp>
            <p:sp>
              <p:nvSpPr>
                <p:cNvPr id="310" name="テキスト ボックス 309"/>
                <p:cNvSpPr txBox="1"/>
                <p:nvPr/>
              </p:nvSpPr>
              <p:spPr>
                <a:xfrm>
                  <a:off x="11099055" y="4108542"/>
                  <a:ext cx="1030974" cy="230832"/>
                </a:xfrm>
                <a:prstGeom prst="rect">
                  <a:avLst/>
                </a:prstGeom>
                <a:noFill/>
              </p:spPr>
              <p:txBody>
                <a:bodyPr wrap="square" rtlCol="0">
                  <a:spAutoFit/>
                </a:bodyPr>
                <a:lstStyle/>
                <a:p>
                  <a:r>
                    <a:rPr lang="ja-JP" altLang="en-US" sz="900" dirty="0" smtClean="0">
                      <a:solidFill>
                        <a:srgbClr val="99CC00"/>
                      </a:solidFill>
                      <a:ea typeface="ふみゴシック" panose="03000509000000000000" pitchFamily="65" charset="-128"/>
                    </a:rPr>
                    <a:t>集合</a:t>
                  </a:r>
                  <a:r>
                    <a:rPr lang="ja-JP" altLang="en-US" sz="900" dirty="0">
                      <a:solidFill>
                        <a:srgbClr val="99CC00"/>
                      </a:solidFill>
                      <a:ea typeface="ふみゴシック" panose="03000509000000000000" pitchFamily="65" charset="-128"/>
                    </a:rPr>
                    <a:t>場所</a:t>
                  </a:r>
                  <a:endParaRPr kumimoji="1" lang="ja-JP" altLang="en-US" sz="900" dirty="0">
                    <a:solidFill>
                      <a:srgbClr val="99CC00"/>
                    </a:solidFill>
                    <a:ea typeface="ふみゴシック" panose="03000509000000000000" pitchFamily="65" charset="-128"/>
                  </a:endParaRPr>
                </a:p>
              </p:txBody>
            </p:sp>
          </p:grpSp>
          <p:sp>
            <p:nvSpPr>
              <p:cNvPr id="308" name="正方形/長方形 307"/>
              <p:cNvSpPr/>
              <p:nvPr/>
            </p:nvSpPr>
            <p:spPr>
              <a:xfrm>
                <a:off x="10936121" y="4233253"/>
                <a:ext cx="1295068" cy="461665"/>
              </a:xfrm>
              <a:prstGeom prst="rect">
                <a:avLst/>
              </a:prstGeom>
            </p:spPr>
            <p:txBody>
              <a:bodyPr wrap="square">
                <a:spAutoFit/>
              </a:bodyPr>
              <a:lstStyle/>
              <a:p>
                <a:r>
                  <a:rPr lang="ja-JP" altLang="en-US" sz="800" dirty="0" smtClean="0">
                    <a:ln w="3175">
                      <a:solidFill>
                        <a:schemeClr val="tx1">
                          <a:lumMod val="65000"/>
                          <a:lumOff val="35000"/>
                        </a:schemeClr>
                      </a:solidFill>
                    </a:ln>
                    <a:solidFill>
                      <a:schemeClr val="tx1">
                        <a:lumMod val="65000"/>
                        <a:lumOff val="35000"/>
                      </a:schemeClr>
                    </a:solidFill>
                    <a:latin typeface="Square721 BT" panose="020B0504020202060204" pitchFamily="34" charset="0"/>
                    <a:ea typeface="Meiryo UI" panose="020B0604030504040204" pitchFamily="50" charset="-128"/>
                  </a:rPr>
                  <a:t>避難時、集合場所から避難所へ従業員を誘導する役割。</a:t>
                </a:r>
                <a:endParaRPr lang="en-US" altLang="ja-JP" sz="800" dirty="0" smtClean="0">
                  <a:ln w="3175">
                    <a:solidFill>
                      <a:schemeClr val="tx1">
                        <a:lumMod val="65000"/>
                        <a:lumOff val="35000"/>
                      </a:schemeClr>
                    </a:solidFill>
                  </a:ln>
                  <a:solidFill>
                    <a:schemeClr val="tx1">
                      <a:lumMod val="65000"/>
                      <a:lumOff val="35000"/>
                    </a:schemeClr>
                  </a:solidFill>
                  <a:latin typeface="Square721 BT" panose="020B0504020202060204" pitchFamily="34" charset="0"/>
                  <a:ea typeface="Meiryo UI" panose="020B0604030504040204" pitchFamily="50" charset="-128"/>
                </a:endParaRPr>
              </a:p>
            </p:txBody>
          </p:sp>
        </p:grpSp>
        <p:grpSp>
          <p:nvGrpSpPr>
            <p:cNvPr id="311" name="グループ化 310"/>
            <p:cNvGrpSpPr/>
            <p:nvPr/>
          </p:nvGrpSpPr>
          <p:grpSpPr>
            <a:xfrm>
              <a:off x="10936800" y="5689320"/>
              <a:ext cx="1295068" cy="624476"/>
              <a:chOff x="10936121" y="4070442"/>
              <a:chExt cx="1295068" cy="624476"/>
            </a:xfrm>
          </p:grpSpPr>
          <p:grpSp>
            <p:nvGrpSpPr>
              <p:cNvPr id="312" name="グループ化 311"/>
              <p:cNvGrpSpPr/>
              <p:nvPr/>
            </p:nvGrpSpPr>
            <p:grpSpPr>
              <a:xfrm>
                <a:off x="11027195" y="4070442"/>
                <a:ext cx="1102834" cy="230832"/>
                <a:chOff x="11027195" y="4108542"/>
                <a:chExt cx="1102834" cy="230832"/>
              </a:xfrm>
            </p:grpSpPr>
            <p:sp>
              <p:nvSpPr>
                <p:cNvPr id="314" name="正方形/長方形 313"/>
                <p:cNvSpPr/>
                <p:nvPr/>
              </p:nvSpPr>
              <p:spPr>
                <a:xfrm>
                  <a:off x="11027195" y="4152484"/>
                  <a:ext cx="144000" cy="144000"/>
                </a:xfrm>
                <a:prstGeom prst="rect">
                  <a:avLst/>
                </a:prstGeom>
                <a:solidFill>
                  <a:srgbClr val="CC99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Square721 BT" panose="020B0504020202060204" pitchFamily="34" charset="0"/>
                    </a:rPr>
                    <a:t>D</a:t>
                  </a:r>
                  <a:endParaRPr kumimoji="1" lang="ja-JP" altLang="en-US" sz="1200" dirty="0">
                    <a:latin typeface="Square721 BT" panose="020B0504020202060204" pitchFamily="34" charset="0"/>
                  </a:endParaRPr>
                </a:p>
              </p:txBody>
            </p:sp>
            <p:sp>
              <p:nvSpPr>
                <p:cNvPr id="315" name="テキスト ボックス 314"/>
                <p:cNvSpPr txBox="1"/>
                <p:nvPr/>
              </p:nvSpPr>
              <p:spPr>
                <a:xfrm>
                  <a:off x="11099055" y="4108542"/>
                  <a:ext cx="1030974" cy="230832"/>
                </a:xfrm>
                <a:prstGeom prst="rect">
                  <a:avLst/>
                </a:prstGeom>
                <a:noFill/>
              </p:spPr>
              <p:txBody>
                <a:bodyPr wrap="square" rtlCol="0">
                  <a:spAutoFit/>
                </a:bodyPr>
                <a:lstStyle/>
                <a:p>
                  <a:r>
                    <a:rPr lang="ja-JP" altLang="en-US" sz="900" dirty="0">
                      <a:solidFill>
                        <a:srgbClr val="CC99FF"/>
                      </a:solidFill>
                      <a:ea typeface="ふみゴシック" panose="03000509000000000000" pitchFamily="65" charset="-128"/>
                    </a:rPr>
                    <a:t>避難所</a:t>
                  </a:r>
                  <a:endParaRPr kumimoji="1" lang="ja-JP" altLang="en-US" sz="900" dirty="0">
                    <a:solidFill>
                      <a:srgbClr val="CC99FF"/>
                    </a:solidFill>
                    <a:ea typeface="ふみゴシック" panose="03000509000000000000" pitchFamily="65" charset="-128"/>
                  </a:endParaRPr>
                </a:p>
              </p:txBody>
            </p:sp>
          </p:grpSp>
          <p:sp>
            <p:nvSpPr>
              <p:cNvPr id="313" name="正方形/長方形 312"/>
              <p:cNvSpPr/>
              <p:nvPr/>
            </p:nvSpPr>
            <p:spPr>
              <a:xfrm>
                <a:off x="10936121" y="4233253"/>
                <a:ext cx="1295068" cy="461665"/>
              </a:xfrm>
              <a:prstGeom prst="rect">
                <a:avLst/>
              </a:prstGeom>
            </p:spPr>
            <p:txBody>
              <a:bodyPr wrap="square">
                <a:spAutoFit/>
              </a:bodyPr>
              <a:lstStyle/>
              <a:p>
                <a:r>
                  <a:rPr lang="ja-JP" altLang="en-US" sz="800" dirty="0" smtClean="0">
                    <a:ln w="3175">
                      <a:solidFill>
                        <a:schemeClr val="tx1">
                          <a:lumMod val="65000"/>
                          <a:lumOff val="35000"/>
                        </a:schemeClr>
                      </a:solidFill>
                    </a:ln>
                    <a:solidFill>
                      <a:schemeClr val="tx1">
                        <a:lumMod val="65000"/>
                        <a:lumOff val="35000"/>
                      </a:schemeClr>
                    </a:solidFill>
                    <a:latin typeface="Square721 BT" panose="020B0504020202060204" pitchFamily="34" charset="0"/>
                    <a:ea typeface="Meiryo UI" panose="020B0604030504040204" pitchFamily="50" charset="-128"/>
                  </a:rPr>
                  <a:t>避難所を設営し、従業員の避難状況を確認する役割。</a:t>
                </a:r>
                <a:endParaRPr lang="en-US" altLang="ja-JP" sz="800" dirty="0" smtClean="0">
                  <a:ln w="3175">
                    <a:solidFill>
                      <a:schemeClr val="tx1">
                        <a:lumMod val="65000"/>
                        <a:lumOff val="35000"/>
                      </a:schemeClr>
                    </a:solidFill>
                  </a:ln>
                  <a:solidFill>
                    <a:schemeClr val="tx1">
                      <a:lumMod val="65000"/>
                      <a:lumOff val="35000"/>
                    </a:schemeClr>
                  </a:solidFill>
                  <a:latin typeface="Square721 BT" panose="020B0504020202060204" pitchFamily="34" charset="0"/>
                  <a:ea typeface="Meiryo UI" panose="020B0604030504040204" pitchFamily="50" charset="-128"/>
                </a:endParaRPr>
              </a:p>
            </p:txBody>
          </p:sp>
        </p:grpSp>
        <p:grpSp>
          <p:nvGrpSpPr>
            <p:cNvPr id="316" name="グループ化 315"/>
            <p:cNvGrpSpPr/>
            <p:nvPr/>
          </p:nvGrpSpPr>
          <p:grpSpPr>
            <a:xfrm>
              <a:off x="10936121" y="6265320"/>
              <a:ext cx="1295068" cy="501365"/>
              <a:chOff x="10936121" y="4070442"/>
              <a:chExt cx="1295068" cy="501365"/>
            </a:xfrm>
          </p:grpSpPr>
          <p:grpSp>
            <p:nvGrpSpPr>
              <p:cNvPr id="317" name="グループ化 316"/>
              <p:cNvGrpSpPr/>
              <p:nvPr/>
            </p:nvGrpSpPr>
            <p:grpSpPr>
              <a:xfrm>
                <a:off x="11027194" y="4070442"/>
                <a:ext cx="1102835" cy="230832"/>
                <a:chOff x="11027194" y="4108542"/>
                <a:chExt cx="1102835" cy="230832"/>
              </a:xfrm>
            </p:grpSpPr>
            <p:sp>
              <p:nvSpPr>
                <p:cNvPr id="319" name="正方形/長方形 318"/>
                <p:cNvSpPr/>
                <p:nvPr/>
              </p:nvSpPr>
              <p:spPr>
                <a:xfrm>
                  <a:off x="11027194" y="4152484"/>
                  <a:ext cx="416168" cy="144000"/>
                </a:xfrm>
                <a:prstGeom prst="rect">
                  <a:avLst/>
                </a:prstGeom>
                <a:solidFill>
                  <a:schemeClr val="tx1">
                    <a:lumMod val="65000"/>
                    <a:lumOff val="3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smtClean="0">
                      <a:latin typeface="Square721 BT" panose="020B0504020202060204" pitchFamily="34" charset="0"/>
                    </a:rPr>
                    <a:t>AL</a:t>
                  </a:r>
                  <a:r>
                    <a:rPr lang="en-US" altLang="ja-JP" sz="900" dirty="0">
                      <a:latin typeface="Square721 BT" panose="020B0504020202060204" pitchFamily="34" charset="0"/>
                    </a:rPr>
                    <a:t>L</a:t>
                  </a:r>
                  <a:endParaRPr kumimoji="1" lang="ja-JP" altLang="en-US" sz="900" dirty="0">
                    <a:latin typeface="Square721 BT" panose="020B0504020202060204" pitchFamily="34" charset="0"/>
                  </a:endParaRPr>
                </a:p>
              </p:txBody>
            </p:sp>
            <p:sp>
              <p:nvSpPr>
                <p:cNvPr id="320" name="テキスト ボックス 319"/>
                <p:cNvSpPr txBox="1"/>
                <p:nvPr/>
              </p:nvSpPr>
              <p:spPr>
                <a:xfrm>
                  <a:off x="11371362" y="4108542"/>
                  <a:ext cx="758667" cy="230832"/>
                </a:xfrm>
                <a:prstGeom prst="rect">
                  <a:avLst/>
                </a:prstGeom>
                <a:noFill/>
              </p:spPr>
              <p:txBody>
                <a:bodyPr wrap="square" rtlCol="0">
                  <a:spAutoFit/>
                </a:bodyPr>
                <a:lstStyle/>
                <a:p>
                  <a:r>
                    <a:rPr lang="ja-JP" altLang="en-US" sz="900" dirty="0">
                      <a:solidFill>
                        <a:schemeClr val="tx1">
                          <a:lumMod val="65000"/>
                          <a:lumOff val="35000"/>
                        </a:schemeClr>
                      </a:solidFill>
                      <a:ea typeface="ふみゴシック" panose="03000509000000000000" pitchFamily="65" charset="-128"/>
                    </a:rPr>
                    <a:t>従業員</a:t>
                  </a:r>
                  <a:endParaRPr kumimoji="1" lang="ja-JP" altLang="en-US" sz="900" dirty="0">
                    <a:solidFill>
                      <a:schemeClr val="tx1">
                        <a:lumMod val="65000"/>
                        <a:lumOff val="35000"/>
                      </a:schemeClr>
                    </a:solidFill>
                    <a:ea typeface="ふみゴシック" panose="03000509000000000000" pitchFamily="65" charset="-128"/>
                  </a:endParaRPr>
                </a:p>
              </p:txBody>
            </p:sp>
          </p:grpSp>
          <p:sp>
            <p:nvSpPr>
              <p:cNvPr id="318" name="正方形/長方形 317"/>
              <p:cNvSpPr/>
              <p:nvPr/>
            </p:nvSpPr>
            <p:spPr>
              <a:xfrm>
                <a:off x="10936121" y="4233253"/>
                <a:ext cx="1295068" cy="338554"/>
              </a:xfrm>
              <a:prstGeom prst="rect">
                <a:avLst/>
              </a:prstGeom>
            </p:spPr>
            <p:txBody>
              <a:bodyPr wrap="square">
                <a:spAutoFit/>
              </a:bodyPr>
              <a:lstStyle/>
              <a:p>
                <a:r>
                  <a:rPr lang="ja-JP" altLang="en-US" sz="800" dirty="0" smtClean="0">
                    <a:ln w="3175">
                      <a:solidFill>
                        <a:schemeClr val="tx1">
                          <a:lumMod val="65000"/>
                          <a:lumOff val="35000"/>
                        </a:schemeClr>
                      </a:solidFill>
                    </a:ln>
                    <a:solidFill>
                      <a:schemeClr val="tx1">
                        <a:lumMod val="65000"/>
                        <a:lumOff val="35000"/>
                      </a:schemeClr>
                    </a:solidFill>
                    <a:latin typeface="Square721 BT" panose="020B0504020202060204" pitchFamily="34" charset="0"/>
                    <a:ea typeface="Meiryo UI" panose="020B0604030504040204" pitchFamily="50" charset="-128"/>
                  </a:rPr>
                  <a:t>避難の対象となるすべての従業員。</a:t>
                </a:r>
                <a:endParaRPr lang="en-US" altLang="ja-JP" sz="800" dirty="0" smtClean="0">
                  <a:ln w="3175">
                    <a:solidFill>
                      <a:schemeClr val="tx1">
                        <a:lumMod val="65000"/>
                        <a:lumOff val="35000"/>
                      </a:schemeClr>
                    </a:solidFill>
                  </a:ln>
                  <a:solidFill>
                    <a:schemeClr val="tx1">
                      <a:lumMod val="65000"/>
                      <a:lumOff val="35000"/>
                    </a:schemeClr>
                  </a:solidFill>
                  <a:latin typeface="Square721 BT" panose="020B0504020202060204" pitchFamily="34" charset="0"/>
                  <a:ea typeface="Meiryo UI" panose="020B0604030504040204" pitchFamily="50" charset="-128"/>
                </a:endParaRPr>
              </a:p>
            </p:txBody>
          </p:sp>
        </p:grpSp>
      </p:grpSp>
      <p:sp>
        <p:nvSpPr>
          <p:cNvPr id="224" name="テキスト ボックス 223"/>
          <p:cNvSpPr txBox="1"/>
          <p:nvPr/>
        </p:nvSpPr>
        <p:spPr>
          <a:xfrm>
            <a:off x="3889965" y="234404"/>
            <a:ext cx="2309610" cy="338554"/>
          </a:xfrm>
          <a:prstGeom prst="rect">
            <a:avLst/>
          </a:prstGeom>
          <a:noFill/>
        </p:spPr>
        <p:txBody>
          <a:bodyPr wrap="square" rtlCol="0">
            <a:spAutoFit/>
          </a:bodyPr>
          <a:lstStyle/>
          <a:p>
            <a:r>
              <a:rPr kumimoji="1" lang="zh-TW" altLang="en-US" sz="1600" dirty="0" smtClean="0">
                <a:ln w="3175">
                  <a:solidFill>
                    <a:schemeClr val="bg1"/>
                  </a:solidFill>
                </a:ln>
                <a:solidFill>
                  <a:schemeClr val="bg1"/>
                </a:solidFill>
                <a:latin typeface="Meiryo UI" panose="020B0604030504040204" pitchFamily="50" charset="-128"/>
                <a:ea typeface="Meiryo UI" panose="020B0604030504040204" pitchFamily="50" charset="-128"/>
              </a:rPr>
              <a:t>事業継続計画</a:t>
            </a:r>
            <a:endParaRPr kumimoji="1" lang="ja-JP" altLang="en-US" sz="1600" dirty="0">
              <a:ln w="3175">
                <a:solidFill>
                  <a:schemeClr val="bg1"/>
                </a:solidFill>
              </a:ln>
              <a:solidFill>
                <a:schemeClr val="bg1"/>
              </a:solidFill>
              <a:latin typeface="Meiryo UI" panose="020B0604030504040204" pitchFamily="50" charset="-128"/>
              <a:ea typeface="Meiryo UI" panose="020B0604030504040204" pitchFamily="50" charset="-128"/>
            </a:endParaRPr>
          </a:p>
        </p:txBody>
      </p:sp>
      <p:sp>
        <p:nvSpPr>
          <p:cNvPr id="225" name="正方形/長方形 224"/>
          <p:cNvSpPr/>
          <p:nvPr/>
        </p:nvSpPr>
        <p:spPr>
          <a:xfrm>
            <a:off x="11831997" y="6498000"/>
            <a:ext cx="360000" cy="360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latin typeface="Square721 BT" panose="020B0504020202060204" pitchFamily="34" charset="0"/>
              </a:rPr>
              <a:t>00</a:t>
            </a:r>
            <a:endParaRPr kumimoji="1" lang="ja-JP" altLang="en-US" sz="1000" dirty="0">
              <a:latin typeface="Square721 BT" panose="020B0504020202060204" pitchFamily="34" charset="0"/>
            </a:endParaRPr>
          </a:p>
        </p:txBody>
      </p:sp>
      <p:sp>
        <p:nvSpPr>
          <p:cNvPr id="226" name="正方形/長方形 225"/>
          <p:cNvSpPr/>
          <p:nvPr/>
        </p:nvSpPr>
        <p:spPr>
          <a:xfrm>
            <a:off x="25620" y="3263150"/>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latin typeface="Square721 BT" panose="020B0504020202060204" pitchFamily="34" charset="0"/>
                <a:cs typeface="Arial" panose="020B0604020202020204" pitchFamily="34" charset="0"/>
              </a:rPr>
              <a:t>BCP </a:t>
            </a:r>
            <a:r>
              <a:rPr lang="en-US" altLang="ja-JP" sz="1200" dirty="0" smtClean="0">
                <a:latin typeface="Square721 BT" panose="020B0504020202060204" pitchFamily="34" charset="0"/>
                <a:cs typeface="Arial" panose="020B0604020202020204" pitchFamily="34" charset="0"/>
              </a:rPr>
              <a:t>C</a:t>
            </a:r>
            <a:r>
              <a:rPr lang="en-US" altLang="ja-JP" sz="1200" dirty="0">
                <a:latin typeface="Square721 BT" panose="020B0504020202060204" pitchFamily="34" charset="0"/>
                <a:cs typeface="Arial" panose="020B0604020202020204" pitchFamily="34" charset="0"/>
              </a:rPr>
              <a:t>ONTENTS</a:t>
            </a:r>
            <a:endParaRPr kumimoji="1" lang="ja-JP" altLang="en-US" sz="1200" dirty="0">
              <a:latin typeface="Square721 BT" panose="020B0504020202060204" pitchFamily="34" charset="0"/>
              <a:cs typeface="Arial" panose="020B0604020202020204" pitchFamily="34" charset="0"/>
            </a:endParaRPr>
          </a:p>
        </p:txBody>
      </p:sp>
      <p:grpSp>
        <p:nvGrpSpPr>
          <p:cNvPr id="227" name="グループ化 226"/>
          <p:cNvGrpSpPr/>
          <p:nvPr/>
        </p:nvGrpSpPr>
        <p:grpSpPr>
          <a:xfrm>
            <a:off x="0" y="3427177"/>
            <a:ext cx="2251471" cy="3403220"/>
            <a:chOff x="0" y="1053600"/>
            <a:chExt cx="2251471" cy="3403220"/>
          </a:xfrm>
        </p:grpSpPr>
        <p:grpSp>
          <p:nvGrpSpPr>
            <p:cNvPr id="228" name="グループ化 227"/>
            <p:cNvGrpSpPr/>
            <p:nvPr/>
          </p:nvGrpSpPr>
          <p:grpSpPr>
            <a:xfrm>
              <a:off x="0" y="1053600"/>
              <a:ext cx="2251471" cy="523220"/>
              <a:chOff x="-20335" y="1287374"/>
              <a:chExt cx="2251471" cy="523220"/>
            </a:xfrm>
          </p:grpSpPr>
          <p:sp>
            <p:nvSpPr>
              <p:cNvPr id="252" name="正方形/長方形 251"/>
              <p:cNvSpPr/>
              <p:nvPr/>
            </p:nvSpPr>
            <p:spPr>
              <a:xfrm>
                <a:off x="-20335" y="1356157"/>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rgbClr val="595959"/>
                    </a:solidFill>
                    <a:latin typeface="HGP創英角ｺﾞｼｯｸUB" panose="020B0900000000000000" pitchFamily="50" charset="-128"/>
                    <a:ea typeface="HGP創英角ｺﾞｼｯｸUB" panose="020B0900000000000000" pitchFamily="50" charset="-128"/>
                  </a:rPr>
                  <a:t>	</a:t>
                </a:r>
                <a:r>
                  <a:rPr kumimoji="1" lang="ja-JP" altLang="en-US" sz="1200" dirty="0" smtClean="0">
                    <a:solidFill>
                      <a:srgbClr val="595959"/>
                    </a:solidFill>
                    <a:latin typeface="HGP創英角ｺﾞｼｯｸUB" panose="020B0900000000000000" pitchFamily="50" charset="-128"/>
                    <a:ea typeface="HGP創英角ｺﾞｼｯｸUB" panose="020B0900000000000000" pitchFamily="50" charset="-128"/>
                  </a:rPr>
                  <a:t>基本情報</a:t>
                </a:r>
                <a:endParaRPr kumimoji="1" lang="ja-JP" altLang="en-US" sz="1200" dirty="0">
                  <a:solidFill>
                    <a:srgbClr val="595959"/>
                  </a:solidFill>
                  <a:latin typeface="HGP創英角ｺﾞｼｯｸUB" panose="020B0900000000000000" pitchFamily="50" charset="-128"/>
                  <a:ea typeface="HGP創英角ｺﾞｼｯｸUB" panose="020B0900000000000000" pitchFamily="50" charset="-128"/>
                </a:endParaRPr>
              </a:p>
            </p:txBody>
          </p:sp>
          <p:sp>
            <p:nvSpPr>
              <p:cNvPr id="255" name="テキスト ボックス 254"/>
              <p:cNvSpPr txBox="1"/>
              <p:nvPr/>
            </p:nvSpPr>
            <p:spPr>
              <a:xfrm>
                <a:off x="36000" y="1287374"/>
                <a:ext cx="453970" cy="523220"/>
              </a:xfrm>
              <a:prstGeom prst="rect">
                <a:avLst/>
              </a:prstGeom>
              <a:noFill/>
            </p:spPr>
            <p:txBody>
              <a:bodyPr wrap="none" rtlCol="0">
                <a:spAutoFit/>
              </a:bodyPr>
              <a:lstStyle/>
              <a:p>
                <a:r>
                  <a:rPr kumimoji="1" lang="ja-JP" altLang="en-US" sz="2800" dirty="0" smtClean="0">
                    <a:solidFill>
                      <a:srgbClr val="595959"/>
                    </a:solidFill>
                    <a:latin typeface="HGP創英角ｺﾞｼｯｸUB" panose="020B0900000000000000" pitchFamily="50" charset="-128"/>
                    <a:ea typeface="HGP創英角ｺﾞｼｯｸUB" panose="020B0900000000000000" pitchFamily="50" charset="-128"/>
                  </a:rPr>
                  <a:t>１</a:t>
                </a:r>
                <a:endParaRPr kumimoji="1" lang="ja-JP" altLang="en-US" sz="2800" dirty="0">
                  <a:solidFill>
                    <a:srgbClr val="595959"/>
                  </a:solidFill>
                  <a:latin typeface="HGP創英角ｺﾞｼｯｸUB" panose="020B0900000000000000" pitchFamily="50" charset="-128"/>
                  <a:ea typeface="HGP創英角ｺﾞｼｯｸUB" panose="020B0900000000000000" pitchFamily="50" charset="-128"/>
                </a:endParaRPr>
              </a:p>
            </p:txBody>
          </p:sp>
        </p:grpSp>
        <p:sp>
          <p:nvSpPr>
            <p:cNvPr id="229" name="テキスト ボックス 228"/>
            <p:cNvSpPr txBox="1"/>
            <p:nvPr/>
          </p:nvSpPr>
          <p:spPr>
            <a:xfrm>
              <a:off x="114043" y="1485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230" name="正方形/長方形 229"/>
            <p:cNvSpPr/>
            <p:nvPr/>
          </p:nvSpPr>
          <p:spPr>
            <a:xfrm>
              <a:off x="0" y="1698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連絡先</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231" name="テキスト ボックス 230"/>
            <p:cNvSpPr txBox="1"/>
            <p:nvPr/>
          </p:nvSpPr>
          <p:spPr>
            <a:xfrm>
              <a:off x="56335" y="1629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２</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232" name="テキスト ボックス 231"/>
            <p:cNvSpPr txBox="1"/>
            <p:nvPr/>
          </p:nvSpPr>
          <p:spPr>
            <a:xfrm>
              <a:off x="114043" y="2061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233" name="正方形/長方形 232"/>
            <p:cNvSpPr/>
            <p:nvPr/>
          </p:nvSpPr>
          <p:spPr>
            <a:xfrm>
              <a:off x="0" y="2274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会社・従業員</a:t>
              </a:r>
              <a:endParaRPr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234" name="テキスト ボックス 233"/>
            <p:cNvSpPr txBox="1"/>
            <p:nvPr/>
          </p:nvSpPr>
          <p:spPr>
            <a:xfrm>
              <a:off x="56335" y="2205600"/>
              <a:ext cx="453970" cy="523220"/>
            </a:xfrm>
            <a:prstGeom prst="rect">
              <a:avLst/>
            </a:prstGeom>
            <a:noFill/>
          </p:spPr>
          <p:txBody>
            <a:bodyPr wrap="none" rtlCol="0">
              <a:spAutoFit/>
            </a:bodyPr>
            <a:lstStyle/>
            <a:p>
              <a:r>
                <a:rPr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３</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235" name="テキスト ボックス 234"/>
            <p:cNvSpPr txBox="1"/>
            <p:nvPr/>
          </p:nvSpPr>
          <p:spPr>
            <a:xfrm>
              <a:off x="114043" y="2637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240" name="正方形/長方形 239"/>
            <p:cNvSpPr/>
            <p:nvPr/>
          </p:nvSpPr>
          <p:spPr>
            <a:xfrm>
              <a:off x="0" y="2850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顧客・</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取引</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241" name="テキスト ボックス 240"/>
            <p:cNvSpPr txBox="1"/>
            <p:nvPr/>
          </p:nvSpPr>
          <p:spPr>
            <a:xfrm>
              <a:off x="56335" y="2781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４</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243" name="テキスト ボックス 242"/>
            <p:cNvSpPr txBox="1"/>
            <p:nvPr/>
          </p:nvSpPr>
          <p:spPr>
            <a:xfrm>
              <a:off x="114043" y="3213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244" name="正方形/長方形 243"/>
            <p:cNvSpPr/>
            <p:nvPr/>
          </p:nvSpPr>
          <p:spPr>
            <a:xfrm>
              <a:off x="0" y="3426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資源</a:t>
              </a:r>
              <a:r>
                <a:rPr kumimoji="1"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供給</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245" name="テキスト ボックス 244"/>
            <p:cNvSpPr txBox="1"/>
            <p:nvPr/>
          </p:nvSpPr>
          <p:spPr>
            <a:xfrm>
              <a:off x="56335" y="3357600"/>
              <a:ext cx="453970" cy="523220"/>
            </a:xfrm>
            <a:prstGeom prst="rect">
              <a:avLst/>
            </a:prstGeom>
            <a:noFill/>
          </p:spPr>
          <p:txBody>
            <a:bodyPr wrap="none" rtlCol="0">
              <a:spAutoFit/>
            </a:bodyPr>
            <a:lstStyle/>
            <a:p>
              <a:r>
                <a:rPr kumimoji="1"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５</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246" name="テキスト ボックス 245"/>
            <p:cNvSpPr txBox="1"/>
            <p:nvPr/>
          </p:nvSpPr>
          <p:spPr>
            <a:xfrm>
              <a:off x="114043" y="3789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249" name="正方形/長方形 248"/>
            <p:cNvSpPr/>
            <p:nvPr/>
          </p:nvSpPr>
          <p:spPr>
            <a:xfrm>
              <a:off x="0" y="4002383"/>
              <a:ext cx="2251471" cy="41168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bg1"/>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bg1"/>
                  </a:solidFill>
                  <a:latin typeface="HGP創英角ｺﾞｼｯｸUB" panose="020B0900000000000000" pitchFamily="50" charset="-128"/>
                  <a:ea typeface="HGP創英角ｺﾞｼｯｸUB" panose="020B0900000000000000" pitchFamily="50" charset="-128"/>
                </a:rPr>
                <a:t>避難・防災</a:t>
              </a:r>
              <a:endParaRPr kumimoji="1" lang="ja-JP" altLang="en-US" sz="12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50" name="テキスト ボックス 249"/>
            <p:cNvSpPr txBox="1"/>
            <p:nvPr/>
          </p:nvSpPr>
          <p:spPr>
            <a:xfrm>
              <a:off x="56335" y="3933600"/>
              <a:ext cx="453970" cy="523220"/>
            </a:xfrm>
            <a:prstGeom prst="rect">
              <a:avLst/>
            </a:prstGeom>
            <a:noFill/>
          </p:spPr>
          <p:txBody>
            <a:bodyPr wrap="none" rtlCol="0">
              <a:spAutoFit/>
            </a:bodyPr>
            <a:lstStyle/>
            <a:p>
              <a:r>
                <a:rPr lang="ja-JP" altLang="en-US" sz="2800" dirty="0">
                  <a:solidFill>
                    <a:schemeClr val="bg1"/>
                  </a:solidFill>
                  <a:latin typeface="HGP創英角ｺﾞｼｯｸUB" panose="020B0900000000000000" pitchFamily="50" charset="-128"/>
                  <a:ea typeface="HGP創英角ｺﾞｼｯｸUB" panose="020B0900000000000000" pitchFamily="50" charset="-128"/>
                </a:rPr>
                <a:t>６</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219" name="正方形/長方形 218"/>
          <p:cNvSpPr/>
          <p:nvPr/>
        </p:nvSpPr>
        <p:spPr>
          <a:xfrm>
            <a:off x="25620" y="28566"/>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latin typeface="Square721 BT" panose="020B0504020202060204" pitchFamily="34" charset="0"/>
                <a:cs typeface="Arial" panose="020B0604020202020204" pitchFamily="34" charset="0"/>
              </a:rPr>
              <a:t>BCP</a:t>
            </a:r>
            <a:r>
              <a:rPr lang="ja-JP" altLang="en-US" sz="1200" dirty="0">
                <a:latin typeface="Square721 BT" panose="020B0504020202060204" pitchFamily="34" charset="0"/>
                <a:cs typeface="Arial" panose="020B0604020202020204" pitchFamily="34" charset="0"/>
              </a:rPr>
              <a:t> </a:t>
            </a:r>
            <a:r>
              <a:rPr lang="en-US" altLang="ja-JP" sz="1200" dirty="0" smtClean="0">
                <a:latin typeface="Square721 BT" panose="020B0504020202060204" pitchFamily="34" charset="0"/>
                <a:cs typeface="Arial" panose="020B0604020202020204" pitchFamily="34" charset="0"/>
              </a:rPr>
              <a:t>DATA</a:t>
            </a:r>
            <a:endParaRPr kumimoji="1" lang="ja-JP" altLang="en-US" sz="1200" dirty="0">
              <a:latin typeface="Square721 BT" panose="020B0504020202060204" pitchFamily="34" charset="0"/>
              <a:cs typeface="Arial" panose="020B0604020202020204" pitchFamily="34" charset="0"/>
            </a:endParaRPr>
          </a:p>
        </p:txBody>
      </p:sp>
      <p:grpSp>
        <p:nvGrpSpPr>
          <p:cNvPr id="220" name="グループ化 219"/>
          <p:cNvGrpSpPr/>
          <p:nvPr/>
        </p:nvGrpSpPr>
        <p:grpSpPr>
          <a:xfrm>
            <a:off x="25620" y="256944"/>
            <a:ext cx="2448000" cy="288000"/>
            <a:chOff x="25620" y="297658"/>
            <a:chExt cx="2448000" cy="288000"/>
          </a:xfrm>
        </p:grpSpPr>
        <p:sp>
          <p:nvSpPr>
            <p:cNvPr id="222" name="角丸四角形 221"/>
            <p:cNvSpPr/>
            <p:nvPr/>
          </p:nvSpPr>
          <p:spPr>
            <a:xfrm>
              <a:off x="25620" y="297658"/>
              <a:ext cx="2448000" cy="288000"/>
            </a:xfrm>
            <a:prstGeom prst="roundRect">
              <a:avLst>
                <a:gd name="adj" fmla="val 0"/>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r>
                <a:rPr lang="ja-JP" altLang="en-US" sz="900" dirty="0" smtClean="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rPr>
                <a:t>年　　　　　月　　　　　日</a:t>
              </a:r>
              <a:endParaRPr kumimoji="1" lang="ja-JP" altLang="en-US" sz="900" dirty="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23" name="角丸四角形 222"/>
            <p:cNvSpPr/>
            <p:nvPr/>
          </p:nvSpPr>
          <p:spPr>
            <a:xfrm>
              <a:off x="58418" y="369658"/>
              <a:ext cx="576000" cy="144000"/>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kumimoji="1" lang="ja-JP" altLang="en-US" sz="900" dirty="0" smtClean="0">
                  <a:ln w="3175">
                    <a:solidFill>
                      <a:schemeClr val="bg1"/>
                    </a:solidFill>
                  </a:ln>
                  <a:latin typeface="Meiryo UI" panose="020B0604030504040204" pitchFamily="50" charset="-128"/>
                  <a:ea typeface="Meiryo UI" panose="020B0604030504040204" pitchFamily="50" charset="-128"/>
                </a:rPr>
                <a:t>改訂日</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grpSp>
        <p:nvGrpSpPr>
          <p:cNvPr id="85" name="グループ化 84"/>
          <p:cNvGrpSpPr/>
          <p:nvPr/>
        </p:nvGrpSpPr>
        <p:grpSpPr>
          <a:xfrm flipH="1">
            <a:off x="2466629" y="2002197"/>
            <a:ext cx="631361" cy="2913815"/>
            <a:chOff x="2282388" y="951259"/>
            <a:chExt cx="1039837" cy="303229"/>
          </a:xfrm>
        </p:grpSpPr>
        <p:grpSp>
          <p:nvGrpSpPr>
            <p:cNvPr id="87" name="グループ化 86"/>
            <p:cNvGrpSpPr/>
            <p:nvPr/>
          </p:nvGrpSpPr>
          <p:grpSpPr>
            <a:xfrm>
              <a:off x="2282388" y="951259"/>
              <a:ext cx="563266" cy="303229"/>
              <a:chOff x="2301583" y="951259"/>
              <a:chExt cx="563266" cy="303229"/>
            </a:xfrm>
          </p:grpSpPr>
          <p:cxnSp>
            <p:nvCxnSpPr>
              <p:cNvPr id="92" name="直線コネクタ 91"/>
              <p:cNvCxnSpPr/>
              <p:nvPr/>
            </p:nvCxnSpPr>
            <p:spPr>
              <a:xfrm flipV="1">
                <a:off x="2301583" y="1251733"/>
                <a:ext cx="563266" cy="0"/>
              </a:xfrm>
              <a:prstGeom prst="line">
                <a:avLst/>
              </a:prstGeom>
              <a:ln w="57150">
                <a:solidFill>
                  <a:srgbClr val="009900"/>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6" name="直線コネクタ 95"/>
              <p:cNvCxnSpPr/>
              <p:nvPr/>
            </p:nvCxnSpPr>
            <p:spPr>
              <a:xfrm>
                <a:off x="2832497" y="951259"/>
                <a:ext cx="0" cy="303229"/>
              </a:xfrm>
              <a:prstGeom prst="line">
                <a:avLst/>
              </a:prstGeom>
              <a:ln w="57150">
                <a:solidFill>
                  <a:srgbClr val="009900"/>
                </a:solidFill>
              </a:ln>
            </p:spPr>
            <p:style>
              <a:lnRef idx="1">
                <a:schemeClr val="accent1"/>
              </a:lnRef>
              <a:fillRef idx="0">
                <a:schemeClr val="accent1"/>
              </a:fillRef>
              <a:effectRef idx="0">
                <a:schemeClr val="accent1"/>
              </a:effectRef>
              <a:fontRef idx="minor">
                <a:schemeClr val="tx1"/>
              </a:fontRef>
            </p:style>
          </p:cxnSp>
        </p:grpSp>
        <p:cxnSp>
          <p:nvCxnSpPr>
            <p:cNvPr id="91" name="直線コネクタ 90"/>
            <p:cNvCxnSpPr/>
            <p:nvPr/>
          </p:nvCxnSpPr>
          <p:spPr>
            <a:xfrm>
              <a:off x="2851747" y="954084"/>
              <a:ext cx="470478" cy="0"/>
            </a:xfrm>
            <a:prstGeom prst="line">
              <a:avLst/>
            </a:prstGeom>
            <a:ln w="57150">
              <a:solidFill>
                <a:srgbClr val="0099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236" name="グループ化 235"/>
          <p:cNvGrpSpPr/>
          <p:nvPr/>
        </p:nvGrpSpPr>
        <p:grpSpPr>
          <a:xfrm>
            <a:off x="-31844" y="549542"/>
            <a:ext cx="2616547" cy="307777"/>
            <a:chOff x="-31844" y="549542"/>
            <a:chExt cx="2616547" cy="307777"/>
          </a:xfrm>
        </p:grpSpPr>
        <p:sp>
          <p:nvSpPr>
            <p:cNvPr id="237" name="角丸四角形 236"/>
            <p:cNvSpPr/>
            <p:nvPr/>
          </p:nvSpPr>
          <p:spPr>
            <a:xfrm>
              <a:off x="25619" y="581221"/>
              <a:ext cx="2448000" cy="205200"/>
            </a:xfrm>
            <a:prstGeom prst="roundRect">
              <a:avLst>
                <a:gd name="adj" fmla="val 15127"/>
              </a:avLst>
            </a:prstGeom>
            <a:solidFill>
              <a:srgbClr val="FF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38" name="グループ化 237"/>
            <p:cNvGrpSpPr/>
            <p:nvPr/>
          </p:nvGrpSpPr>
          <p:grpSpPr>
            <a:xfrm>
              <a:off x="-31844" y="549542"/>
              <a:ext cx="2616547" cy="307777"/>
              <a:chOff x="-31843" y="549542"/>
              <a:chExt cx="2555100" cy="307777"/>
            </a:xfrm>
          </p:grpSpPr>
          <p:sp>
            <p:nvSpPr>
              <p:cNvPr id="239" name="テキスト ボックス 238"/>
              <p:cNvSpPr txBox="1"/>
              <p:nvPr/>
            </p:nvSpPr>
            <p:spPr>
              <a:xfrm>
                <a:off x="153617" y="584648"/>
                <a:ext cx="2369640" cy="200055"/>
              </a:xfrm>
              <a:prstGeom prst="rect">
                <a:avLst/>
              </a:prstGeom>
              <a:noFill/>
            </p:spPr>
            <p:txBody>
              <a:bodyPr wrap="square" rtlCol="0">
                <a:spAutoFit/>
              </a:bodyPr>
              <a:lstStyle/>
              <a:p>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事業者・</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BCP</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代表・避難所を「スライド</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3</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」からコピーしてください</a:t>
                </a:r>
                <a:endParaRPr kumimoji="1"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endParaRPr>
              </a:p>
            </p:txBody>
          </p:sp>
          <p:sp>
            <p:nvSpPr>
              <p:cNvPr id="247" name="テキスト ボックス 246"/>
              <p:cNvSpPr txBox="1"/>
              <p:nvPr/>
            </p:nvSpPr>
            <p:spPr>
              <a:xfrm>
                <a:off x="-31843" y="549542"/>
                <a:ext cx="344966" cy="307777"/>
              </a:xfrm>
              <a:prstGeom prst="rect">
                <a:avLst/>
              </a:prstGeom>
              <a:noFill/>
            </p:spPr>
            <p:txBody>
              <a:bodyPr wrap="none" rtlCol="0">
                <a:spAutoFit/>
              </a:bodyPr>
              <a:lstStyle/>
              <a:p>
                <a:r>
                  <a:rPr kumimoji="1" lang="ja-JP" altLang="en-US" sz="1400" dirty="0" smtClean="0">
                    <a:solidFill>
                      <a:schemeClr val="bg1"/>
                    </a:solidFill>
                    <a:sym typeface="Wingdings 3" panose="05040102010807070707" pitchFamily="18" charset="2"/>
                  </a:rPr>
                  <a:t></a:t>
                </a:r>
                <a:endParaRPr kumimoji="1" lang="ja-JP" altLang="en-US" sz="1400" dirty="0">
                  <a:solidFill>
                    <a:schemeClr val="bg1"/>
                  </a:solidFill>
                </a:endParaRPr>
              </a:p>
            </p:txBody>
          </p:sp>
        </p:grpSp>
      </p:grpSp>
    </p:spTree>
    <p:extLst>
      <p:ext uri="{BB962C8B-B14F-4D97-AF65-F5344CB8AC3E}">
        <p14:creationId xmlns:p14="http://schemas.microsoft.com/office/powerpoint/2010/main" val="26804479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p:cNvGrpSpPr/>
          <p:nvPr/>
        </p:nvGrpSpPr>
        <p:grpSpPr>
          <a:xfrm>
            <a:off x="2537447" y="-57699"/>
            <a:ext cx="9693742" cy="876879"/>
            <a:chOff x="2521408" y="-21553"/>
            <a:chExt cx="9672475" cy="876879"/>
          </a:xfrm>
        </p:grpSpPr>
        <p:sp>
          <p:nvSpPr>
            <p:cNvPr id="2" name="ホームベース 1"/>
            <p:cNvSpPr/>
            <p:nvPr/>
          </p:nvSpPr>
          <p:spPr>
            <a:xfrm>
              <a:off x="2521408" y="104548"/>
              <a:ext cx="4842000" cy="648000"/>
            </a:xfrm>
            <a:prstGeom prst="homePlate">
              <a:avLst/>
            </a:prstGeom>
            <a:solidFill>
              <a:schemeClr val="accent5"/>
            </a:solidFill>
            <a:ln w="63500">
              <a:gradFill flip="none" rotWithShape="1">
                <a:gsLst>
                  <a:gs pos="70000">
                    <a:schemeClr val="bg1">
                      <a:lumMod val="75000"/>
                    </a:schemeClr>
                  </a:gs>
                  <a:gs pos="40000">
                    <a:schemeClr val="bg1"/>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2521408" y="24329"/>
              <a:ext cx="1176381" cy="830997"/>
            </a:xfrm>
            <a:prstGeom prst="rect">
              <a:avLst/>
            </a:prstGeom>
            <a:noFill/>
          </p:spPr>
          <p:txBody>
            <a:bodyPr wrap="none" rtlCol="0">
              <a:spAutoFit/>
            </a:bodyPr>
            <a:lstStyle/>
            <a:p>
              <a:r>
                <a:rPr kumimoji="1" lang="en-US" altLang="ja-JP" sz="4800" b="1" dirty="0" smtClean="0">
                  <a:solidFill>
                    <a:schemeClr val="bg1"/>
                  </a:solidFill>
                  <a:latin typeface="Arial" panose="020B0604020202020204" pitchFamily="34" charset="0"/>
                  <a:cs typeface="Arial" panose="020B0604020202020204" pitchFamily="34" charset="0"/>
                </a:rPr>
                <a:t>BCP</a:t>
              </a:r>
              <a:endParaRPr kumimoji="1" lang="ja-JP" altLang="en-US" sz="4800" b="1" dirty="0">
                <a:solidFill>
                  <a:schemeClr val="bg1"/>
                </a:solidFill>
                <a:latin typeface="Arial" panose="020B0604020202020204" pitchFamily="34" charset="0"/>
                <a:cs typeface="Arial" panose="020B0604020202020204" pitchFamily="34" charset="0"/>
              </a:endParaRPr>
            </a:p>
          </p:txBody>
        </p:sp>
        <p:sp>
          <p:nvSpPr>
            <p:cNvPr id="16" name="ホームベース 15"/>
            <p:cNvSpPr/>
            <p:nvPr/>
          </p:nvSpPr>
          <p:spPr>
            <a:xfrm flipH="1">
              <a:off x="7351883" y="104548"/>
              <a:ext cx="4842000" cy="648000"/>
            </a:xfrm>
            <a:prstGeom prst="homePlate">
              <a:avLst/>
            </a:prstGeom>
            <a:solidFill>
              <a:schemeClr val="tx1">
                <a:lumMod val="75000"/>
                <a:lumOff val="25000"/>
              </a:schemeClr>
            </a:solidFill>
            <a:ln w="63500">
              <a:gradFill flip="none" rotWithShape="1">
                <a:gsLst>
                  <a:gs pos="40000">
                    <a:schemeClr val="accent1">
                      <a:lumMod val="5000"/>
                      <a:lumOff val="95000"/>
                    </a:schemeClr>
                  </a:gs>
                  <a:gs pos="70000">
                    <a:schemeClr val="bg1">
                      <a:lumMod val="75000"/>
                    </a:scheme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9101048" y="121818"/>
              <a:ext cx="2492694" cy="584775"/>
            </a:xfrm>
            <a:prstGeom prst="rect">
              <a:avLst/>
            </a:prstGeom>
            <a:noFill/>
          </p:spPr>
          <p:txBody>
            <a:bodyPr wrap="square" rtlCol="0">
              <a:spAutoFit/>
            </a:bodyPr>
            <a:lstStyle/>
            <a:p>
              <a:pPr algn="r"/>
              <a:r>
                <a:rPr lang="ja-JP" altLang="en-US" sz="3200" dirty="0">
                  <a:solidFill>
                    <a:schemeClr val="bg1"/>
                  </a:solidFill>
                  <a:latin typeface="HGP創英角ｺﾞｼｯｸUB" panose="020B0900000000000000" pitchFamily="50" charset="-128"/>
                  <a:ea typeface="HGP創英角ｺﾞｼｯｸUB" panose="020B0900000000000000" pitchFamily="50" charset="-128"/>
                </a:rPr>
                <a:t>避難</a:t>
              </a:r>
              <a:r>
                <a:rPr lang="ja-JP" altLang="en-US" sz="3200" dirty="0" smtClean="0">
                  <a:solidFill>
                    <a:schemeClr val="bg1"/>
                  </a:solidFill>
                  <a:latin typeface="HGP創英角ｺﾞｼｯｸUB" panose="020B0900000000000000" pitchFamily="50" charset="-128"/>
                  <a:ea typeface="HGP創英角ｺﾞｼｯｸUB" panose="020B0900000000000000" pitchFamily="50" charset="-128"/>
                </a:rPr>
                <a:t>・防災</a:t>
              </a:r>
              <a:endPar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67" name="テキスト ボックス 66"/>
            <p:cNvSpPr txBox="1"/>
            <p:nvPr/>
          </p:nvSpPr>
          <p:spPr>
            <a:xfrm>
              <a:off x="11510535" y="-21553"/>
              <a:ext cx="669890" cy="830997"/>
            </a:xfrm>
            <a:prstGeom prst="rect">
              <a:avLst/>
            </a:prstGeom>
            <a:noFill/>
          </p:spPr>
          <p:txBody>
            <a:bodyPr wrap="square" rtlCol="0">
              <a:spAutoFit/>
            </a:bodyPr>
            <a:lstStyle/>
            <a:p>
              <a:pPr algn="ctr"/>
              <a:r>
                <a:rPr lang="ja-JP" altLang="en-US" sz="4800" dirty="0">
                  <a:solidFill>
                    <a:schemeClr val="bg1"/>
                  </a:solidFill>
                  <a:latin typeface="HGP創英角ｺﾞｼｯｸUB" panose="020B0900000000000000" pitchFamily="50" charset="-128"/>
                  <a:ea typeface="HGP創英角ｺﾞｼｯｸUB" panose="020B0900000000000000" pitchFamily="50" charset="-128"/>
                </a:rPr>
                <a:t>６</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6" name="正方形/長方形 5"/>
          <p:cNvSpPr/>
          <p:nvPr/>
        </p:nvSpPr>
        <p:spPr>
          <a:xfrm>
            <a:off x="0" y="-21552"/>
            <a:ext cx="2551888" cy="6879552"/>
          </a:xfrm>
          <a:prstGeom prst="rect">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 name="直線コネクタ 97"/>
          <p:cNvCxnSpPr/>
          <p:nvPr/>
        </p:nvCxnSpPr>
        <p:spPr>
          <a:xfrm>
            <a:off x="2551888" y="-44999"/>
            <a:ext cx="0" cy="6902999"/>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85" name="テキスト ボックス 284"/>
          <p:cNvSpPr txBox="1"/>
          <p:nvPr/>
        </p:nvSpPr>
        <p:spPr>
          <a:xfrm>
            <a:off x="7508359" y="249792"/>
            <a:ext cx="2214761" cy="307777"/>
          </a:xfrm>
          <a:prstGeom prst="rect">
            <a:avLst/>
          </a:prstGeom>
          <a:noFill/>
        </p:spPr>
        <p:txBody>
          <a:bodyPr wrap="square" rtlCol="0">
            <a:spAutoFit/>
          </a:bodyPr>
          <a:lstStyle/>
          <a:p>
            <a:pPr algn="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保険・投資</a:t>
            </a:r>
            <a:endParaRPr lang="en-US" altLang="ja-JP" sz="1400" dirty="0" smtClean="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86" name="角丸四角形 85"/>
          <p:cNvSpPr/>
          <p:nvPr/>
        </p:nvSpPr>
        <p:spPr>
          <a:xfrm>
            <a:off x="2792324" y="784913"/>
            <a:ext cx="1620000" cy="288000"/>
          </a:xfrm>
          <a:prstGeom prst="roundRect">
            <a:avLst>
              <a:gd name="adj" fmla="val 50000"/>
            </a:avLst>
          </a:prstGeom>
          <a:gradFill flip="none" rotWithShape="1">
            <a:gsLst>
              <a:gs pos="0">
                <a:schemeClr val="tx1">
                  <a:lumMod val="50000"/>
                  <a:lumOff val="50000"/>
                </a:schemeClr>
              </a:gs>
              <a:gs pos="75000">
                <a:schemeClr val="tx1">
                  <a:lumMod val="75000"/>
                  <a:lumOff val="25000"/>
                </a:schemeClr>
              </a:gs>
            </a:gsLst>
            <a:lin ang="16200000" scaled="1"/>
            <a:tileRect/>
          </a:gradFill>
          <a:ln w="25400">
            <a:gradFill flip="none" rotWithShape="1">
              <a:gsLst>
                <a:gs pos="40000">
                  <a:schemeClr val="bg1">
                    <a:lumMod val="65000"/>
                  </a:schemeClr>
                </a:gs>
                <a:gs pos="60000">
                  <a:schemeClr val="tx1">
                    <a:lumMod val="65000"/>
                    <a:lumOff val="35000"/>
                  </a:schemeClr>
                </a:gs>
              </a:gsLst>
              <a:lin ang="2400000" scaled="0"/>
              <a:tileRect/>
            </a:gradFill>
          </a:ln>
          <a:effectLst>
            <a:glow rad="38100">
              <a:srgbClr val="FF9933"/>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i="1" dirty="0">
                <a:gradFill flip="none" rotWithShape="1">
                  <a:gsLst>
                    <a:gs pos="0">
                      <a:srgbClr val="FF9933">
                        <a:lumMod val="40000"/>
                        <a:lumOff val="60000"/>
                      </a:srgbClr>
                    </a:gs>
                    <a:gs pos="80000">
                      <a:srgbClr val="FF9933"/>
                    </a:gs>
                  </a:gsLst>
                  <a:lin ang="16200000" scaled="1"/>
                  <a:tileRect/>
                </a:gradFill>
                <a:latin typeface="チェックポイント★リベンジ" panose="02000600000000000000" pitchFamily="2" charset="-128"/>
                <a:ea typeface="チェックポイント★リベンジ" panose="02000600000000000000" pitchFamily="2" charset="-128"/>
              </a:rPr>
              <a:t>防災</a:t>
            </a:r>
            <a:r>
              <a:rPr lang="ja-JP" altLang="en-US" sz="1600" i="1" dirty="0" smtClean="0">
                <a:gradFill flip="none" rotWithShape="1">
                  <a:gsLst>
                    <a:gs pos="0">
                      <a:srgbClr val="FF9933">
                        <a:lumMod val="40000"/>
                        <a:lumOff val="60000"/>
                      </a:srgbClr>
                    </a:gs>
                    <a:gs pos="80000">
                      <a:srgbClr val="FF9933"/>
                    </a:gs>
                  </a:gsLst>
                  <a:lin ang="16200000" scaled="1"/>
                  <a:tileRect/>
                </a:gradFill>
                <a:latin typeface="チェックポイント★リベンジ" panose="02000600000000000000" pitchFamily="2" charset="-128"/>
                <a:ea typeface="チェックポイント★リベンジ" panose="02000600000000000000" pitchFamily="2" charset="-128"/>
              </a:rPr>
              <a:t>データ</a:t>
            </a:r>
            <a:endParaRPr lang="ja-JP" altLang="en-US" sz="1600" i="1" dirty="0">
              <a:gradFill flip="none" rotWithShape="1">
                <a:gsLst>
                  <a:gs pos="0">
                    <a:srgbClr val="FF9933">
                      <a:lumMod val="40000"/>
                      <a:lumOff val="60000"/>
                    </a:srgbClr>
                  </a:gs>
                  <a:gs pos="80000">
                    <a:srgbClr val="FF9933"/>
                  </a:gs>
                </a:gsLst>
                <a:lin ang="16200000" scaled="1"/>
                <a:tileRect/>
              </a:gradFill>
              <a:latin typeface="チェックポイント★リベンジ" panose="02000600000000000000" pitchFamily="2" charset="-128"/>
              <a:ea typeface="チェックポイント★リベンジ" panose="02000600000000000000" pitchFamily="2" charset="-128"/>
            </a:endParaRPr>
          </a:p>
        </p:txBody>
      </p:sp>
      <p:graphicFrame>
        <p:nvGraphicFramePr>
          <p:cNvPr id="224" name="表 223"/>
          <p:cNvGraphicFramePr>
            <a:graphicFrameLocks noGrp="1"/>
          </p:cNvGraphicFramePr>
          <p:nvPr>
            <p:extLst>
              <p:ext uri="{D42A27DB-BD31-4B8C-83A1-F6EECF244321}">
                <p14:modId xmlns:p14="http://schemas.microsoft.com/office/powerpoint/2010/main" val="2687418453"/>
              </p:ext>
            </p:extLst>
          </p:nvPr>
        </p:nvGraphicFramePr>
        <p:xfrm>
          <a:off x="2820001" y="1178014"/>
          <a:ext cx="4500000" cy="5472000"/>
        </p:xfrm>
        <a:graphic>
          <a:graphicData uri="http://schemas.openxmlformats.org/drawingml/2006/table">
            <a:tbl>
              <a:tblPr firstRow="1" bandRow="1">
                <a:tableStyleId>{5C22544A-7EE6-4342-B048-85BDC9FD1C3A}</a:tableStyleId>
              </a:tblPr>
              <a:tblGrid>
                <a:gridCol w="1512000"/>
                <a:gridCol w="828000"/>
                <a:gridCol w="828000"/>
                <a:gridCol w="828000"/>
                <a:gridCol w="504000"/>
              </a:tblGrid>
              <a:tr h="288000">
                <a:tc>
                  <a:txBody>
                    <a:bodyPr/>
                    <a:lstStyle/>
                    <a:p>
                      <a:pPr algn="ct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防災用品</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9933"/>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必要量</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9933"/>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所持量</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9933"/>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不足量</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9933"/>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完備</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FF9933"/>
                      </a:solidFill>
                      <a:prstDash val="solid"/>
                      <a:round/>
                      <a:headEnd type="none" w="med" len="med"/>
                      <a:tailEnd type="none" w="med" len="med"/>
                    </a:lnR>
                    <a:lnT w="76200" cap="flat" cmpd="sng" algn="ctr">
                      <a:solidFill>
                        <a:srgbClr val="FF9933"/>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r>
              <a:tr h="324000">
                <a:tc>
                  <a:txBody>
                    <a:bodyPr/>
                    <a:lstStyle/>
                    <a:p>
                      <a:pPr algn="r"/>
                      <a:r>
                        <a:rPr lang="ja-JP" altLang="en-US" sz="1050" dirty="0" smtClean="0">
                          <a:ln>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飲料水</a:t>
                      </a:r>
                      <a:endParaRPr lang="ja-JP" altLang="en-US" sz="1050" dirty="0">
                        <a:ln>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endParaRPr kumimoji="1" lang="ja-JP" altLang="en-US" sz="12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生活用水</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缶切り</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食器</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ガスコンロ</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ガスボンベ</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携帯ラジオ</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電池（携帯ラジオ用）</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懐中電灯</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98"/>
                      </a:srgbClr>
                    </a:solidFill>
                  </a:tcPr>
                </a:tc>
              </a:tr>
              <a:tr h="324000">
                <a:tc>
                  <a:txBody>
                    <a:bodyPr/>
                    <a:lstStyle/>
                    <a:p>
                      <a:pPr algn="r">
                        <a:lnSpc>
                          <a:spcPct val="100000"/>
                        </a:lnSpc>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電池（懐中電灯用）</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救急箱</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alpha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alpha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alpha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笛</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ヘルメット</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防塵マスク</a:t>
                      </a: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324000">
                <a:tc>
                  <a:txBody>
                    <a:bodyPr/>
                    <a:lstStyle/>
                    <a:p>
                      <a:pPr algn="r">
                        <a:lnSpc>
                          <a:spcPct val="100000"/>
                        </a:lnSpc>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アイガード</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作業用手袋</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9933"/>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9933"/>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9933"/>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9933"/>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9933"/>
                      </a:solidFill>
                      <a:prstDash val="solid"/>
                      <a:round/>
                      <a:headEnd type="none" w="med" len="med"/>
                      <a:tailEnd type="none" w="med" len="med"/>
                    </a:lnB>
                    <a:solidFill>
                      <a:schemeClr val="bg1">
                        <a:lumMod val="95000"/>
                        <a:alpha val="25000"/>
                      </a:schemeClr>
                    </a:solidFill>
                  </a:tcPr>
                </a:tc>
              </a:tr>
            </a:tbl>
          </a:graphicData>
        </a:graphic>
      </p:graphicFrame>
      <p:graphicFrame>
        <p:nvGraphicFramePr>
          <p:cNvPr id="225" name="表 224"/>
          <p:cNvGraphicFramePr>
            <a:graphicFrameLocks noGrp="1"/>
          </p:cNvGraphicFramePr>
          <p:nvPr>
            <p:extLst>
              <p:ext uri="{D42A27DB-BD31-4B8C-83A1-F6EECF244321}">
                <p14:modId xmlns:p14="http://schemas.microsoft.com/office/powerpoint/2010/main" val="3927110790"/>
              </p:ext>
            </p:extLst>
          </p:nvPr>
        </p:nvGraphicFramePr>
        <p:xfrm>
          <a:off x="7530238" y="1178860"/>
          <a:ext cx="4500000" cy="5472000"/>
        </p:xfrm>
        <a:graphic>
          <a:graphicData uri="http://schemas.openxmlformats.org/drawingml/2006/table">
            <a:tbl>
              <a:tblPr firstRow="1" bandRow="1">
                <a:tableStyleId>{5C22544A-7EE6-4342-B048-85BDC9FD1C3A}</a:tableStyleId>
              </a:tblPr>
              <a:tblGrid>
                <a:gridCol w="1512000"/>
                <a:gridCol w="828000"/>
                <a:gridCol w="828000"/>
                <a:gridCol w="828000"/>
                <a:gridCol w="504000"/>
              </a:tblGrid>
              <a:tr h="288000">
                <a:tc>
                  <a:txBody>
                    <a:bodyPr/>
                    <a:lstStyle/>
                    <a:p>
                      <a:pPr algn="ct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防災用品</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9933"/>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必要量</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9933"/>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所持量</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9933"/>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不足量</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9933"/>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完備</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FF9933"/>
                      </a:solidFill>
                      <a:prstDash val="solid"/>
                      <a:round/>
                      <a:headEnd type="none" w="med" len="med"/>
                      <a:tailEnd type="none" w="med" len="med"/>
                    </a:lnR>
                    <a:lnT w="76200" cap="flat" cmpd="sng" algn="ctr">
                      <a:solidFill>
                        <a:srgbClr val="FF9933"/>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r>
              <a:tr h="324000">
                <a:tc>
                  <a:txBody>
                    <a:bodyPr/>
                    <a:lstStyle/>
                    <a:p>
                      <a:pPr algn="r"/>
                      <a:r>
                        <a:rPr lang="ja-JP" altLang="en-US" sz="1050" dirty="0" smtClean="0">
                          <a:ln>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ウェットティッシュ</a:t>
                      </a:r>
                      <a:endParaRPr lang="ja-JP" altLang="en-US" sz="1050" dirty="0">
                        <a:ln>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endParaRPr kumimoji="1" lang="ja-JP" altLang="en-US" sz="12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トイレットペーパー</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ペンチ</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ハンマー</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遮断レンチ</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シャベル</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r>
                        <a:rPr kumimoji="1" lang="ja-JP" altLang="en-US" sz="1050" b="0" spc="0" dirty="0" err="1"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てこ</a:t>
                      </a: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用棒</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筆記用具</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ノート・メモ帳</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98"/>
                      </a:srgbClr>
                    </a:solidFill>
                  </a:tcPr>
                </a:tc>
              </a:tr>
              <a:tr h="324000">
                <a:tc>
                  <a:txBody>
                    <a:bodyPr/>
                    <a:lstStyle/>
                    <a:p>
                      <a:pPr algn="r">
                        <a:lnSpc>
                          <a:spcPct val="100000"/>
                        </a:lnSpc>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フタ付きポリバケツ</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ゴミ袋</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alpha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alpha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alpha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ほうき</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ビニールシート</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ブルーシート</a:t>
                      </a: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324000">
                <a:tc>
                  <a:txBody>
                    <a:bodyPr/>
                    <a:lstStyle/>
                    <a:p>
                      <a:pPr algn="r">
                        <a:lnSpc>
                          <a:spcPct val="100000"/>
                        </a:lnSpc>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簡易トイレ</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ビニールテープ</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9933"/>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9933"/>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9933"/>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9933"/>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9933"/>
                      </a:solidFill>
                      <a:prstDash val="solid"/>
                      <a:round/>
                      <a:headEnd type="none" w="med" len="med"/>
                      <a:tailEnd type="none" w="med" len="med"/>
                    </a:lnB>
                    <a:solidFill>
                      <a:schemeClr val="bg1">
                        <a:lumMod val="95000"/>
                        <a:alpha val="25000"/>
                      </a:schemeClr>
                    </a:solidFill>
                  </a:tcPr>
                </a:tc>
              </a:tr>
            </a:tbl>
          </a:graphicData>
        </a:graphic>
      </p:graphicFrame>
      <p:sp>
        <p:nvSpPr>
          <p:cNvPr id="74" name="テキスト ボックス 73"/>
          <p:cNvSpPr txBox="1"/>
          <p:nvPr/>
        </p:nvSpPr>
        <p:spPr>
          <a:xfrm>
            <a:off x="3889965" y="234404"/>
            <a:ext cx="2309610" cy="338554"/>
          </a:xfrm>
          <a:prstGeom prst="rect">
            <a:avLst/>
          </a:prstGeom>
          <a:noFill/>
        </p:spPr>
        <p:txBody>
          <a:bodyPr wrap="square" rtlCol="0">
            <a:spAutoFit/>
          </a:bodyPr>
          <a:lstStyle/>
          <a:p>
            <a:r>
              <a:rPr kumimoji="1" lang="zh-TW" altLang="en-US" sz="1600" dirty="0" smtClean="0">
                <a:ln w="3175">
                  <a:solidFill>
                    <a:schemeClr val="bg1"/>
                  </a:solidFill>
                </a:ln>
                <a:solidFill>
                  <a:schemeClr val="bg1"/>
                </a:solidFill>
                <a:latin typeface="Meiryo UI" panose="020B0604030504040204" pitchFamily="50" charset="-128"/>
                <a:ea typeface="Meiryo UI" panose="020B0604030504040204" pitchFamily="50" charset="-128"/>
              </a:rPr>
              <a:t>事業継続計画</a:t>
            </a:r>
            <a:endParaRPr kumimoji="1" lang="ja-JP" altLang="en-US" sz="1600" dirty="0">
              <a:ln w="3175">
                <a:solidFill>
                  <a:schemeClr val="bg1"/>
                </a:solidFill>
              </a:ln>
              <a:solidFill>
                <a:schemeClr val="bg1"/>
              </a:solidFill>
              <a:latin typeface="Meiryo UI" panose="020B0604030504040204" pitchFamily="50" charset="-128"/>
              <a:ea typeface="Meiryo UI" panose="020B0604030504040204" pitchFamily="50" charset="-128"/>
            </a:endParaRPr>
          </a:p>
        </p:txBody>
      </p:sp>
      <p:sp>
        <p:nvSpPr>
          <p:cNvPr id="75" name="正方形/長方形 74"/>
          <p:cNvSpPr/>
          <p:nvPr/>
        </p:nvSpPr>
        <p:spPr>
          <a:xfrm>
            <a:off x="11831997" y="6498000"/>
            <a:ext cx="360000" cy="360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latin typeface="Square721 BT" panose="020B0504020202060204" pitchFamily="34" charset="0"/>
              </a:rPr>
              <a:t>00</a:t>
            </a:r>
            <a:endParaRPr kumimoji="1" lang="ja-JP" altLang="en-US" sz="1000" dirty="0">
              <a:latin typeface="Square721 BT" panose="020B0504020202060204" pitchFamily="34" charset="0"/>
            </a:endParaRPr>
          </a:p>
        </p:txBody>
      </p:sp>
      <p:sp>
        <p:nvSpPr>
          <p:cNvPr id="85" name="正方形/長方形 84"/>
          <p:cNvSpPr/>
          <p:nvPr/>
        </p:nvSpPr>
        <p:spPr>
          <a:xfrm>
            <a:off x="25620" y="3263150"/>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latin typeface="Square721 BT" panose="020B0504020202060204" pitchFamily="34" charset="0"/>
                <a:cs typeface="Arial" panose="020B0604020202020204" pitchFamily="34" charset="0"/>
              </a:rPr>
              <a:t>BCP </a:t>
            </a:r>
            <a:r>
              <a:rPr lang="en-US" altLang="ja-JP" sz="1200" dirty="0" smtClean="0">
                <a:latin typeface="Square721 BT" panose="020B0504020202060204" pitchFamily="34" charset="0"/>
                <a:cs typeface="Arial" panose="020B0604020202020204" pitchFamily="34" charset="0"/>
              </a:rPr>
              <a:t>C</a:t>
            </a:r>
            <a:r>
              <a:rPr lang="en-US" altLang="ja-JP" sz="1200" dirty="0">
                <a:latin typeface="Square721 BT" panose="020B0504020202060204" pitchFamily="34" charset="0"/>
                <a:cs typeface="Arial" panose="020B0604020202020204" pitchFamily="34" charset="0"/>
              </a:rPr>
              <a:t>ONTENTS</a:t>
            </a:r>
            <a:endParaRPr kumimoji="1" lang="ja-JP" altLang="en-US" sz="1200" dirty="0">
              <a:latin typeface="Square721 BT" panose="020B0504020202060204" pitchFamily="34" charset="0"/>
              <a:cs typeface="Arial" panose="020B0604020202020204" pitchFamily="34" charset="0"/>
            </a:endParaRPr>
          </a:p>
        </p:txBody>
      </p:sp>
      <p:grpSp>
        <p:nvGrpSpPr>
          <p:cNvPr id="87" name="グループ化 86"/>
          <p:cNvGrpSpPr/>
          <p:nvPr/>
        </p:nvGrpSpPr>
        <p:grpSpPr>
          <a:xfrm>
            <a:off x="0" y="3427177"/>
            <a:ext cx="2251471" cy="3403220"/>
            <a:chOff x="0" y="1053600"/>
            <a:chExt cx="2251471" cy="3403220"/>
          </a:xfrm>
        </p:grpSpPr>
        <p:grpSp>
          <p:nvGrpSpPr>
            <p:cNvPr id="88" name="グループ化 87"/>
            <p:cNvGrpSpPr/>
            <p:nvPr/>
          </p:nvGrpSpPr>
          <p:grpSpPr>
            <a:xfrm>
              <a:off x="0" y="1053600"/>
              <a:ext cx="2251471" cy="523220"/>
              <a:chOff x="-20335" y="1287374"/>
              <a:chExt cx="2251471" cy="523220"/>
            </a:xfrm>
          </p:grpSpPr>
          <p:sp>
            <p:nvSpPr>
              <p:cNvPr id="105" name="正方形/長方形 104"/>
              <p:cNvSpPr/>
              <p:nvPr/>
            </p:nvSpPr>
            <p:spPr>
              <a:xfrm>
                <a:off x="-20335" y="1356157"/>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rgbClr val="595959"/>
                    </a:solidFill>
                    <a:latin typeface="HGP創英角ｺﾞｼｯｸUB" panose="020B0900000000000000" pitchFamily="50" charset="-128"/>
                    <a:ea typeface="HGP創英角ｺﾞｼｯｸUB" panose="020B0900000000000000" pitchFamily="50" charset="-128"/>
                  </a:rPr>
                  <a:t>	</a:t>
                </a:r>
                <a:r>
                  <a:rPr kumimoji="1" lang="ja-JP" altLang="en-US" sz="1200" dirty="0" smtClean="0">
                    <a:solidFill>
                      <a:srgbClr val="595959"/>
                    </a:solidFill>
                    <a:latin typeface="HGP創英角ｺﾞｼｯｸUB" panose="020B0900000000000000" pitchFamily="50" charset="-128"/>
                    <a:ea typeface="HGP創英角ｺﾞｼｯｸUB" panose="020B0900000000000000" pitchFamily="50" charset="-128"/>
                  </a:rPr>
                  <a:t>基本情報</a:t>
                </a:r>
                <a:endParaRPr kumimoji="1" lang="ja-JP" altLang="en-US" sz="1200" dirty="0">
                  <a:solidFill>
                    <a:srgbClr val="595959"/>
                  </a:solidFill>
                  <a:latin typeface="HGP創英角ｺﾞｼｯｸUB" panose="020B0900000000000000" pitchFamily="50" charset="-128"/>
                  <a:ea typeface="HGP創英角ｺﾞｼｯｸUB" panose="020B0900000000000000" pitchFamily="50" charset="-128"/>
                </a:endParaRPr>
              </a:p>
            </p:txBody>
          </p:sp>
          <p:sp>
            <p:nvSpPr>
              <p:cNvPr id="106" name="テキスト ボックス 105"/>
              <p:cNvSpPr txBox="1"/>
              <p:nvPr/>
            </p:nvSpPr>
            <p:spPr>
              <a:xfrm>
                <a:off x="36000" y="1287374"/>
                <a:ext cx="453970" cy="523220"/>
              </a:xfrm>
              <a:prstGeom prst="rect">
                <a:avLst/>
              </a:prstGeom>
              <a:noFill/>
            </p:spPr>
            <p:txBody>
              <a:bodyPr wrap="none" rtlCol="0">
                <a:spAutoFit/>
              </a:bodyPr>
              <a:lstStyle/>
              <a:p>
                <a:r>
                  <a:rPr kumimoji="1" lang="ja-JP" altLang="en-US" sz="2800" dirty="0" smtClean="0">
                    <a:solidFill>
                      <a:srgbClr val="595959"/>
                    </a:solidFill>
                    <a:latin typeface="HGP創英角ｺﾞｼｯｸUB" panose="020B0900000000000000" pitchFamily="50" charset="-128"/>
                    <a:ea typeface="HGP創英角ｺﾞｼｯｸUB" panose="020B0900000000000000" pitchFamily="50" charset="-128"/>
                  </a:rPr>
                  <a:t>１</a:t>
                </a:r>
                <a:endParaRPr kumimoji="1" lang="ja-JP" altLang="en-US" sz="2800" dirty="0">
                  <a:solidFill>
                    <a:srgbClr val="595959"/>
                  </a:solidFill>
                  <a:latin typeface="HGP創英角ｺﾞｼｯｸUB" panose="020B0900000000000000" pitchFamily="50" charset="-128"/>
                  <a:ea typeface="HGP創英角ｺﾞｼｯｸUB" panose="020B0900000000000000" pitchFamily="50" charset="-128"/>
                </a:endParaRPr>
              </a:p>
            </p:txBody>
          </p:sp>
        </p:grpSp>
        <p:sp>
          <p:nvSpPr>
            <p:cNvPr id="89" name="テキスト ボックス 88"/>
            <p:cNvSpPr txBox="1"/>
            <p:nvPr/>
          </p:nvSpPr>
          <p:spPr>
            <a:xfrm>
              <a:off x="114043" y="1485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90" name="正方形/長方形 89"/>
            <p:cNvSpPr/>
            <p:nvPr/>
          </p:nvSpPr>
          <p:spPr>
            <a:xfrm>
              <a:off x="0" y="1698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連絡先</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91" name="テキスト ボックス 90"/>
            <p:cNvSpPr txBox="1"/>
            <p:nvPr/>
          </p:nvSpPr>
          <p:spPr>
            <a:xfrm>
              <a:off x="56335" y="1629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２</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92" name="テキスト ボックス 91"/>
            <p:cNvSpPr txBox="1"/>
            <p:nvPr/>
          </p:nvSpPr>
          <p:spPr>
            <a:xfrm>
              <a:off x="114043" y="2061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93" name="正方形/長方形 92"/>
            <p:cNvSpPr/>
            <p:nvPr/>
          </p:nvSpPr>
          <p:spPr>
            <a:xfrm>
              <a:off x="0" y="2274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会社・従業員</a:t>
              </a:r>
              <a:endParaRPr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94" name="テキスト ボックス 93"/>
            <p:cNvSpPr txBox="1"/>
            <p:nvPr/>
          </p:nvSpPr>
          <p:spPr>
            <a:xfrm>
              <a:off x="56335" y="2205600"/>
              <a:ext cx="453970" cy="523220"/>
            </a:xfrm>
            <a:prstGeom prst="rect">
              <a:avLst/>
            </a:prstGeom>
            <a:noFill/>
          </p:spPr>
          <p:txBody>
            <a:bodyPr wrap="none" rtlCol="0">
              <a:spAutoFit/>
            </a:bodyPr>
            <a:lstStyle/>
            <a:p>
              <a:r>
                <a:rPr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３</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95" name="テキスト ボックス 94"/>
            <p:cNvSpPr txBox="1"/>
            <p:nvPr/>
          </p:nvSpPr>
          <p:spPr>
            <a:xfrm>
              <a:off x="114043" y="2637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96" name="正方形/長方形 95"/>
            <p:cNvSpPr/>
            <p:nvPr/>
          </p:nvSpPr>
          <p:spPr>
            <a:xfrm>
              <a:off x="0" y="2850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顧客・</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取引</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97" name="テキスト ボックス 96"/>
            <p:cNvSpPr txBox="1"/>
            <p:nvPr/>
          </p:nvSpPr>
          <p:spPr>
            <a:xfrm>
              <a:off x="56335" y="2781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４</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99" name="テキスト ボックス 98"/>
            <p:cNvSpPr txBox="1"/>
            <p:nvPr/>
          </p:nvSpPr>
          <p:spPr>
            <a:xfrm>
              <a:off x="114043" y="3213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00" name="正方形/長方形 99"/>
            <p:cNvSpPr/>
            <p:nvPr/>
          </p:nvSpPr>
          <p:spPr>
            <a:xfrm>
              <a:off x="0" y="3426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資源</a:t>
              </a:r>
              <a:r>
                <a:rPr kumimoji="1"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供給</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1" name="テキスト ボックス 100"/>
            <p:cNvSpPr txBox="1"/>
            <p:nvPr/>
          </p:nvSpPr>
          <p:spPr>
            <a:xfrm>
              <a:off x="56335" y="3357600"/>
              <a:ext cx="453970" cy="523220"/>
            </a:xfrm>
            <a:prstGeom prst="rect">
              <a:avLst/>
            </a:prstGeom>
            <a:noFill/>
          </p:spPr>
          <p:txBody>
            <a:bodyPr wrap="none" rtlCol="0">
              <a:spAutoFit/>
            </a:bodyPr>
            <a:lstStyle/>
            <a:p>
              <a:r>
                <a:rPr kumimoji="1"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５</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2" name="テキスト ボックス 101"/>
            <p:cNvSpPr txBox="1"/>
            <p:nvPr/>
          </p:nvSpPr>
          <p:spPr>
            <a:xfrm>
              <a:off x="114043" y="3789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03" name="正方形/長方形 102"/>
            <p:cNvSpPr/>
            <p:nvPr/>
          </p:nvSpPr>
          <p:spPr>
            <a:xfrm>
              <a:off x="0" y="4002383"/>
              <a:ext cx="2251471" cy="41168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bg1"/>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bg1"/>
                  </a:solidFill>
                  <a:latin typeface="HGP創英角ｺﾞｼｯｸUB" panose="020B0900000000000000" pitchFamily="50" charset="-128"/>
                  <a:ea typeface="HGP創英角ｺﾞｼｯｸUB" panose="020B0900000000000000" pitchFamily="50" charset="-128"/>
                </a:rPr>
                <a:t>避難・防災</a:t>
              </a:r>
              <a:endParaRPr kumimoji="1" lang="ja-JP" altLang="en-US" sz="12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04" name="テキスト ボックス 103"/>
            <p:cNvSpPr txBox="1"/>
            <p:nvPr/>
          </p:nvSpPr>
          <p:spPr>
            <a:xfrm>
              <a:off x="56335" y="3933600"/>
              <a:ext cx="453970" cy="523220"/>
            </a:xfrm>
            <a:prstGeom prst="rect">
              <a:avLst/>
            </a:prstGeom>
            <a:noFill/>
          </p:spPr>
          <p:txBody>
            <a:bodyPr wrap="none" rtlCol="0">
              <a:spAutoFit/>
            </a:bodyPr>
            <a:lstStyle/>
            <a:p>
              <a:r>
                <a:rPr lang="ja-JP" altLang="en-US" sz="2800" dirty="0">
                  <a:solidFill>
                    <a:schemeClr val="bg1"/>
                  </a:solidFill>
                  <a:latin typeface="HGP創英角ｺﾞｼｯｸUB" panose="020B0900000000000000" pitchFamily="50" charset="-128"/>
                  <a:ea typeface="HGP創英角ｺﾞｼｯｸUB" panose="020B0900000000000000" pitchFamily="50" charset="-128"/>
                </a:rPr>
                <a:t>６</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73" name="正方形/長方形 72"/>
          <p:cNvSpPr/>
          <p:nvPr/>
        </p:nvSpPr>
        <p:spPr>
          <a:xfrm>
            <a:off x="25620" y="28566"/>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latin typeface="Square721 BT" panose="020B0504020202060204" pitchFamily="34" charset="0"/>
                <a:cs typeface="Arial" panose="020B0604020202020204" pitchFamily="34" charset="0"/>
              </a:rPr>
              <a:t>BCP</a:t>
            </a:r>
            <a:r>
              <a:rPr lang="ja-JP" altLang="en-US" sz="1200" dirty="0">
                <a:latin typeface="Square721 BT" panose="020B0504020202060204" pitchFamily="34" charset="0"/>
                <a:cs typeface="Arial" panose="020B0604020202020204" pitchFamily="34" charset="0"/>
              </a:rPr>
              <a:t> </a:t>
            </a:r>
            <a:r>
              <a:rPr lang="en-US" altLang="ja-JP" sz="1200" dirty="0" smtClean="0">
                <a:latin typeface="Square721 BT" panose="020B0504020202060204" pitchFamily="34" charset="0"/>
                <a:cs typeface="Arial" panose="020B0604020202020204" pitchFamily="34" charset="0"/>
              </a:rPr>
              <a:t>DATA</a:t>
            </a:r>
            <a:endParaRPr kumimoji="1" lang="ja-JP" altLang="en-US" sz="1200" dirty="0">
              <a:latin typeface="Square721 BT" panose="020B0504020202060204" pitchFamily="34" charset="0"/>
              <a:cs typeface="Arial" panose="020B0604020202020204" pitchFamily="34" charset="0"/>
            </a:endParaRPr>
          </a:p>
        </p:txBody>
      </p:sp>
      <p:grpSp>
        <p:nvGrpSpPr>
          <p:cNvPr id="107" name="グループ化 106"/>
          <p:cNvGrpSpPr/>
          <p:nvPr/>
        </p:nvGrpSpPr>
        <p:grpSpPr>
          <a:xfrm>
            <a:off x="25620" y="256944"/>
            <a:ext cx="2448000" cy="288000"/>
            <a:chOff x="25620" y="297658"/>
            <a:chExt cx="2448000" cy="288000"/>
          </a:xfrm>
        </p:grpSpPr>
        <p:sp>
          <p:nvSpPr>
            <p:cNvPr id="108" name="角丸四角形 107"/>
            <p:cNvSpPr/>
            <p:nvPr/>
          </p:nvSpPr>
          <p:spPr>
            <a:xfrm>
              <a:off x="25620" y="297658"/>
              <a:ext cx="2448000" cy="288000"/>
            </a:xfrm>
            <a:prstGeom prst="roundRect">
              <a:avLst>
                <a:gd name="adj" fmla="val 0"/>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r>
                <a:rPr lang="ja-JP" altLang="en-US" sz="900" dirty="0" smtClean="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rPr>
                <a:t>年　　　　　月　　　　　日</a:t>
              </a:r>
              <a:endParaRPr kumimoji="1" lang="ja-JP" altLang="en-US" sz="900" dirty="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09" name="角丸四角形 108"/>
            <p:cNvSpPr/>
            <p:nvPr/>
          </p:nvSpPr>
          <p:spPr>
            <a:xfrm>
              <a:off x="58418" y="369658"/>
              <a:ext cx="576000" cy="144000"/>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kumimoji="1" lang="ja-JP" altLang="en-US" sz="900" dirty="0" smtClean="0">
                  <a:ln w="3175">
                    <a:solidFill>
                      <a:schemeClr val="bg1"/>
                    </a:solidFill>
                  </a:ln>
                  <a:latin typeface="Meiryo UI" panose="020B0604030504040204" pitchFamily="50" charset="-128"/>
                  <a:ea typeface="Meiryo UI" panose="020B0604030504040204" pitchFamily="50" charset="-128"/>
                </a:rPr>
                <a:t>改訂日</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grpSp>
        <p:nvGrpSpPr>
          <p:cNvPr id="66" name="グループ化 65"/>
          <p:cNvGrpSpPr/>
          <p:nvPr/>
        </p:nvGrpSpPr>
        <p:grpSpPr>
          <a:xfrm>
            <a:off x="-31844" y="549542"/>
            <a:ext cx="2616547" cy="307777"/>
            <a:chOff x="-31844" y="549542"/>
            <a:chExt cx="2616547" cy="307777"/>
          </a:xfrm>
        </p:grpSpPr>
        <p:sp>
          <p:nvSpPr>
            <p:cNvPr id="68" name="角丸四角形 67"/>
            <p:cNvSpPr/>
            <p:nvPr/>
          </p:nvSpPr>
          <p:spPr>
            <a:xfrm>
              <a:off x="25619" y="581221"/>
              <a:ext cx="2448000" cy="205200"/>
            </a:xfrm>
            <a:prstGeom prst="roundRect">
              <a:avLst>
                <a:gd name="adj" fmla="val 15127"/>
              </a:avLst>
            </a:prstGeom>
            <a:solidFill>
              <a:srgbClr val="FF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9" name="グループ化 68"/>
            <p:cNvGrpSpPr/>
            <p:nvPr/>
          </p:nvGrpSpPr>
          <p:grpSpPr>
            <a:xfrm>
              <a:off x="-31844" y="549542"/>
              <a:ext cx="2616547" cy="307777"/>
              <a:chOff x="-31843" y="549542"/>
              <a:chExt cx="2555100" cy="307777"/>
            </a:xfrm>
          </p:grpSpPr>
          <p:sp>
            <p:nvSpPr>
              <p:cNvPr id="70" name="テキスト ボックス 69"/>
              <p:cNvSpPr txBox="1"/>
              <p:nvPr/>
            </p:nvSpPr>
            <p:spPr>
              <a:xfrm>
                <a:off x="153617" y="584648"/>
                <a:ext cx="2369640" cy="200055"/>
              </a:xfrm>
              <a:prstGeom prst="rect">
                <a:avLst/>
              </a:prstGeom>
              <a:noFill/>
            </p:spPr>
            <p:txBody>
              <a:bodyPr wrap="square" rtlCol="0">
                <a:spAutoFit/>
              </a:bodyPr>
              <a:lstStyle/>
              <a:p>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事業者・</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BCP</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代表・避難所を「スライド</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3</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」からコピーしてください</a:t>
                </a:r>
                <a:endParaRPr kumimoji="1"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endParaRPr>
              </a:p>
            </p:txBody>
          </p:sp>
          <p:sp>
            <p:nvSpPr>
              <p:cNvPr id="71" name="テキスト ボックス 70"/>
              <p:cNvSpPr txBox="1"/>
              <p:nvPr/>
            </p:nvSpPr>
            <p:spPr>
              <a:xfrm>
                <a:off x="-31843" y="549542"/>
                <a:ext cx="344966" cy="307777"/>
              </a:xfrm>
              <a:prstGeom prst="rect">
                <a:avLst/>
              </a:prstGeom>
              <a:noFill/>
            </p:spPr>
            <p:txBody>
              <a:bodyPr wrap="none" rtlCol="0">
                <a:spAutoFit/>
              </a:bodyPr>
              <a:lstStyle/>
              <a:p>
                <a:r>
                  <a:rPr kumimoji="1" lang="ja-JP" altLang="en-US" sz="1400" dirty="0" smtClean="0">
                    <a:solidFill>
                      <a:schemeClr val="bg1"/>
                    </a:solidFill>
                    <a:sym typeface="Wingdings 3" panose="05040102010807070707" pitchFamily="18" charset="2"/>
                  </a:rPr>
                  <a:t></a:t>
                </a:r>
                <a:endParaRPr kumimoji="1" lang="ja-JP" altLang="en-US" sz="1400" dirty="0">
                  <a:solidFill>
                    <a:schemeClr val="bg1"/>
                  </a:solidFill>
                </a:endParaRPr>
              </a:p>
            </p:txBody>
          </p:sp>
        </p:grpSp>
      </p:grpSp>
    </p:spTree>
    <p:extLst>
      <p:ext uri="{BB962C8B-B14F-4D97-AF65-F5344CB8AC3E}">
        <p14:creationId xmlns:p14="http://schemas.microsoft.com/office/powerpoint/2010/main" val="23963025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p:cNvGrpSpPr/>
          <p:nvPr/>
        </p:nvGrpSpPr>
        <p:grpSpPr>
          <a:xfrm>
            <a:off x="2537447" y="-57699"/>
            <a:ext cx="9693742" cy="876879"/>
            <a:chOff x="2521408" y="-21553"/>
            <a:chExt cx="9672475" cy="876879"/>
          </a:xfrm>
        </p:grpSpPr>
        <p:sp>
          <p:nvSpPr>
            <p:cNvPr id="2" name="ホームベース 1"/>
            <p:cNvSpPr/>
            <p:nvPr/>
          </p:nvSpPr>
          <p:spPr>
            <a:xfrm>
              <a:off x="2521408" y="104548"/>
              <a:ext cx="4842000" cy="648000"/>
            </a:xfrm>
            <a:prstGeom prst="homePlate">
              <a:avLst/>
            </a:prstGeom>
            <a:solidFill>
              <a:schemeClr val="accent5"/>
            </a:solidFill>
            <a:ln w="63500">
              <a:gradFill flip="none" rotWithShape="1">
                <a:gsLst>
                  <a:gs pos="70000">
                    <a:schemeClr val="bg1">
                      <a:lumMod val="75000"/>
                    </a:schemeClr>
                  </a:gs>
                  <a:gs pos="40000">
                    <a:schemeClr val="bg1"/>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2521408" y="24329"/>
              <a:ext cx="1176381" cy="830997"/>
            </a:xfrm>
            <a:prstGeom prst="rect">
              <a:avLst/>
            </a:prstGeom>
            <a:noFill/>
          </p:spPr>
          <p:txBody>
            <a:bodyPr wrap="none" rtlCol="0">
              <a:spAutoFit/>
            </a:bodyPr>
            <a:lstStyle/>
            <a:p>
              <a:r>
                <a:rPr kumimoji="1" lang="en-US" altLang="ja-JP" sz="4800" b="1" dirty="0" smtClean="0">
                  <a:solidFill>
                    <a:schemeClr val="bg1"/>
                  </a:solidFill>
                  <a:latin typeface="Arial" panose="020B0604020202020204" pitchFamily="34" charset="0"/>
                  <a:cs typeface="Arial" panose="020B0604020202020204" pitchFamily="34" charset="0"/>
                </a:rPr>
                <a:t>BCP</a:t>
              </a:r>
              <a:endParaRPr kumimoji="1" lang="ja-JP" altLang="en-US" sz="4800" b="1" dirty="0">
                <a:solidFill>
                  <a:schemeClr val="bg1"/>
                </a:solidFill>
                <a:latin typeface="Arial" panose="020B0604020202020204" pitchFamily="34" charset="0"/>
                <a:cs typeface="Arial" panose="020B0604020202020204" pitchFamily="34" charset="0"/>
              </a:endParaRPr>
            </a:p>
          </p:txBody>
        </p:sp>
        <p:sp>
          <p:nvSpPr>
            <p:cNvPr id="16" name="ホームベース 15"/>
            <p:cNvSpPr/>
            <p:nvPr/>
          </p:nvSpPr>
          <p:spPr>
            <a:xfrm flipH="1">
              <a:off x="7351883" y="104548"/>
              <a:ext cx="4842000" cy="648000"/>
            </a:xfrm>
            <a:prstGeom prst="homePlate">
              <a:avLst/>
            </a:prstGeom>
            <a:solidFill>
              <a:schemeClr val="tx1">
                <a:lumMod val="75000"/>
                <a:lumOff val="25000"/>
              </a:schemeClr>
            </a:solidFill>
            <a:ln w="63500">
              <a:gradFill flip="none" rotWithShape="1">
                <a:gsLst>
                  <a:gs pos="40000">
                    <a:schemeClr val="accent1">
                      <a:lumMod val="5000"/>
                      <a:lumOff val="95000"/>
                    </a:schemeClr>
                  </a:gs>
                  <a:gs pos="70000">
                    <a:schemeClr val="bg1">
                      <a:lumMod val="75000"/>
                    </a:scheme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9101048" y="121818"/>
              <a:ext cx="2492694" cy="584775"/>
            </a:xfrm>
            <a:prstGeom prst="rect">
              <a:avLst/>
            </a:prstGeom>
            <a:noFill/>
          </p:spPr>
          <p:txBody>
            <a:bodyPr wrap="square" rtlCol="0">
              <a:spAutoFit/>
            </a:bodyPr>
            <a:lstStyle/>
            <a:p>
              <a:pPr algn="r"/>
              <a:r>
                <a:rPr lang="ja-JP" altLang="en-US" sz="3200" dirty="0">
                  <a:solidFill>
                    <a:schemeClr val="bg1"/>
                  </a:solidFill>
                  <a:latin typeface="HGP創英角ｺﾞｼｯｸUB" panose="020B0900000000000000" pitchFamily="50" charset="-128"/>
                  <a:ea typeface="HGP創英角ｺﾞｼｯｸUB" panose="020B0900000000000000" pitchFamily="50" charset="-128"/>
                </a:rPr>
                <a:t>避難</a:t>
              </a:r>
              <a:r>
                <a:rPr lang="ja-JP" altLang="en-US" sz="3200" dirty="0" smtClean="0">
                  <a:solidFill>
                    <a:schemeClr val="bg1"/>
                  </a:solidFill>
                  <a:latin typeface="HGP創英角ｺﾞｼｯｸUB" panose="020B0900000000000000" pitchFamily="50" charset="-128"/>
                  <a:ea typeface="HGP創英角ｺﾞｼｯｸUB" panose="020B0900000000000000" pitchFamily="50" charset="-128"/>
                </a:rPr>
                <a:t>・防災</a:t>
              </a:r>
              <a:endPar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67" name="テキスト ボックス 66"/>
            <p:cNvSpPr txBox="1"/>
            <p:nvPr/>
          </p:nvSpPr>
          <p:spPr>
            <a:xfrm>
              <a:off x="11510535" y="-21553"/>
              <a:ext cx="669890" cy="830997"/>
            </a:xfrm>
            <a:prstGeom prst="rect">
              <a:avLst/>
            </a:prstGeom>
            <a:noFill/>
          </p:spPr>
          <p:txBody>
            <a:bodyPr wrap="square" rtlCol="0">
              <a:spAutoFit/>
            </a:bodyPr>
            <a:lstStyle/>
            <a:p>
              <a:pPr algn="ctr"/>
              <a:r>
                <a:rPr lang="ja-JP" altLang="en-US" sz="4800" dirty="0">
                  <a:solidFill>
                    <a:schemeClr val="bg1"/>
                  </a:solidFill>
                  <a:latin typeface="HGP創英角ｺﾞｼｯｸUB" panose="020B0900000000000000" pitchFamily="50" charset="-128"/>
                  <a:ea typeface="HGP創英角ｺﾞｼｯｸUB" panose="020B0900000000000000" pitchFamily="50" charset="-128"/>
                </a:rPr>
                <a:t>６</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6" name="正方形/長方形 5"/>
          <p:cNvSpPr/>
          <p:nvPr/>
        </p:nvSpPr>
        <p:spPr>
          <a:xfrm>
            <a:off x="0" y="-21552"/>
            <a:ext cx="2551888" cy="6879552"/>
          </a:xfrm>
          <a:prstGeom prst="rect">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 name="直線コネクタ 97"/>
          <p:cNvCxnSpPr/>
          <p:nvPr/>
        </p:nvCxnSpPr>
        <p:spPr>
          <a:xfrm>
            <a:off x="2551888" y="-44999"/>
            <a:ext cx="0" cy="6902999"/>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85" name="テキスト ボックス 284"/>
          <p:cNvSpPr txBox="1"/>
          <p:nvPr/>
        </p:nvSpPr>
        <p:spPr>
          <a:xfrm>
            <a:off x="7508359" y="249792"/>
            <a:ext cx="2214761" cy="307777"/>
          </a:xfrm>
          <a:prstGeom prst="rect">
            <a:avLst/>
          </a:prstGeom>
          <a:noFill/>
        </p:spPr>
        <p:txBody>
          <a:bodyPr wrap="square" rtlCol="0">
            <a:spAutoFit/>
          </a:bodyPr>
          <a:lstStyle/>
          <a:p>
            <a:pPr algn="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保険・投資</a:t>
            </a:r>
            <a:endParaRPr lang="en-US" altLang="ja-JP" sz="1400" dirty="0" smtClean="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86" name="角丸四角形 85"/>
          <p:cNvSpPr/>
          <p:nvPr/>
        </p:nvSpPr>
        <p:spPr>
          <a:xfrm>
            <a:off x="2792324" y="784913"/>
            <a:ext cx="1620000" cy="288000"/>
          </a:xfrm>
          <a:prstGeom prst="roundRect">
            <a:avLst>
              <a:gd name="adj" fmla="val 50000"/>
            </a:avLst>
          </a:prstGeom>
          <a:gradFill flip="none" rotWithShape="1">
            <a:gsLst>
              <a:gs pos="0">
                <a:schemeClr val="tx1">
                  <a:lumMod val="50000"/>
                  <a:lumOff val="50000"/>
                </a:schemeClr>
              </a:gs>
              <a:gs pos="75000">
                <a:schemeClr val="tx1">
                  <a:lumMod val="75000"/>
                  <a:lumOff val="25000"/>
                </a:schemeClr>
              </a:gs>
            </a:gsLst>
            <a:lin ang="16200000" scaled="1"/>
            <a:tileRect/>
          </a:gradFill>
          <a:ln w="25400">
            <a:gradFill flip="none" rotWithShape="1">
              <a:gsLst>
                <a:gs pos="40000">
                  <a:schemeClr val="bg1">
                    <a:lumMod val="65000"/>
                  </a:schemeClr>
                </a:gs>
                <a:gs pos="60000">
                  <a:schemeClr val="tx1">
                    <a:lumMod val="65000"/>
                    <a:lumOff val="35000"/>
                  </a:schemeClr>
                </a:gs>
              </a:gsLst>
              <a:lin ang="2400000" scaled="0"/>
              <a:tileRect/>
            </a:gradFill>
          </a:ln>
          <a:effectLst>
            <a:glow rad="38100">
              <a:srgbClr val="FF9933"/>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i="1" dirty="0">
                <a:gradFill flip="none" rotWithShape="1">
                  <a:gsLst>
                    <a:gs pos="0">
                      <a:srgbClr val="FF9933">
                        <a:lumMod val="40000"/>
                        <a:lumOff val="60000"/>
                      </a:srgbClr>
                    </a:gs>
                    <a:gs pos="80000">
                      <a:srgbClr val="FF9933"/>
                    </a:gs>
                  </a:gsLst>
                  <a:lin ang="16200000" scaled="1"/>
                  <a:tileRect/>
                </a:gradFill>
                <a:latin typeface="チェックポイント★リベンジ" panose="02000600000000000000" pitchFamily="2" charset="-128"/>
                <a:ea typeface="チェックポイント★リベンジ" panose="02000600000000000000" pitchFamily="2" charset="-128"/>
              </a:rPr>
              <a:t>防災データ</a:t>
            </a:r>
          </a:p>
        </p:txBody>
      </p:sp>
      <p:graphicFrame>
        <p:nvGraphicFramePr>
          <p:cNvPr id="224" name="表 223"/>
          <p:cNvGraphicFramePr>
            <a:graphicFrameLocks noGrp="1"/>
          </p:cNvGraphicFramePr>
          <p:nvPr>
            <p:extLst>
              <p:ext uri="{D42A27DB-BD31-4B8C-83A1-F6EECF244321}">
                <p14:modId xmlns:p14="http://schemas.microsoft.com/office/powerpoint/2010/main" val="267418010"/>
              </p:ext>
            </p:extLst>
          </p:nvPr>
        </p:nvGraphicFramePr>
        <p:xfrm>
          <a:off x="2820001" y="1178014"/>
          <a:ext cx="4500000" cy="5472000"/>
        </p:xfrm>
        <a:graphic>
          <a:graphicData uri="http://schemas.openxmlformats.org/drawingml/2006/table">
            <a:tbl>
              <a:tblPr firstRow="1" bandRow="1">
                <a:tableStyleId>{5C22544A-7EE6-4342-B048-85BDC9FD1C3A}</a:tableStyleId>
              </a:tblPr>
              <a:tblGrid>
                <a:gridCol w="1512000"/>
                <a:gridCol w="828000"/>
                <a:gridCol w="828000"/>
                <a:gridCol w="828000"/>
                <a:gridCol w="504000"/>
              </a:tblGrid>
              <a:tr h="288000">
                <a:tc>
                  <a:txBody>
                    <a:bodyPr/>
                    <a:lstStyle/>
                    <a:p>
                      <a:pPr algn="ct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防災用品</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9933"/>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必要量</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9933"/>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所持量</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9933"/>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不足量</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9933"/>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完備</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FF9933"/>
                      </a:solidFill>
                      <a:prstDash val="solid"/>
                      <a:round/>
                      <a:headEnd type="none" w="med" len="med"/>
                      <a:tailEnd type="none" w="med" len="med"/>
                    </a:lnR>
                    <a:lnT w="76200" cap="flat" cmpd="sng" algn="ctr">
                      <a:solidFill>
                        <a:srgbClr val="FF9933"/>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r>
              <a:tr h="324000">
                <a:tc>
                  <a:txBody>
                    <a:bodyPr/>
                    <a:lstStyle/>
                    <a:p>
                      <a:pPr algn="r"/>
                      <a:r>
                        <a:rPr lang="ja-JP" altLang="en-US" sz="1050" dirty="0" smtClean="0">
                          <a:ln>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カメラ</a:t>
                      </a:r>
                      <a:endParaRPr lang="ja-JP" altLang="en-US" sz="1050" dirty="0">
                        <a:ln>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endParaRPr kumimoji="1" lang="ja-JP" altLang="en-US" sz="12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フィルム</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電池（カメラ用）</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フロアマップ</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広域地図</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r>
                        <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拡声器</a:t>
                      </a: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98"/>
                      </a:srgb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alpha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alpha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alpha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9933"/>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9933"/>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9933"/>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9933"/>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9933"/>
                      </a:solidFill>
                      <a:prstDash val="solid"/>
                      <a:round/>
                      <a:headEnd type="none" w="med" len="med"/>
                      <a:tailEnd type="none" w="med" len="med"/>
                    </a:lnB>
                    <a:solidFill>
                      <a:schemeClr val="bg1">
                        <a:lumMod val="95000"/>
                        <a:alpha val="25000"/>
                      </a:schemeClr>
                    </a:solidFill>
                  </a:tcPr>
                </a:tc>
              </a:tr>
            </a:tbl>
          </a:graphicData>
        </a:graphic>
      </p:graphicFrame>
      <p:graphicFrame>
        <p:nvGraphicFramePr>
          <p:cNvPr id="225" name="表 224"/>
          <p:cNvGraphicFramePr>
            <a:graphicFrameLocks noGrp="1"/>
          </p:cNvGraphicFramePr>
          <p:nvPr>
            <p:extLst>
              <p:ext uri="{D42A27DB-BD31-4B8C-83A1-F6EECF244321}">
                <p14:modId xmlns:p14="http://schemas.microsoft.com/office/powerpoint/2010/main" val="1691867807"/>
              </p:ext>
            </p:extLst>
          </p:nvPr>
        </p:nvGraphicFramePr>
        <p:xfrm>
          <a:off x="7530238" y="1178860"/>
          <a:ext cx="4500000" cy="5472000"/>
        </p:xfrm>
        <a:graphic>
          <a:graphicData uri="http://schemas.openxmlformats.org/drawingml/2006/table">
            <a:tbl>
              <a:tblPr firstRow="1" bandRow="1">
                <a:tableStyleId>{5C22544A-7EE6-4342-B048-85BDC9FD1C3A}</a:tableStyleId>
              </a:tblPr>
              <a:tblGrid>
                <a:gridCol w="1512000"/>
                <a:gridCol w="828000"/>
                <a:gridCol w="828000"/>
                <a:gridCol w="828000"/>
                <a:gridCol w="504000"/>
              </a:tblGrid>
              <a:tr h="288000">
                <a:tc>
                  <a:txBody>
                    <a:bodyPr/>
                    <a:lstStyle/>
                    <a:p>
                      <a:pPr algn="ct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防災用品</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9933"/>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必要量</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9933"/>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所持量</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9933"/>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不足量</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9933"/>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完備</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FF9933"/>
                      </a:solidFill>
                      <a:prstDash val="solid"/>
                      <a:round/>
                      <a:headEnd type="none" w="med" len="med"/>
                      <a:tailEnd type="none" w="med" len="med"/>
                    </a:lnR>
                    <a:lnT w="76200" cap="flat" cmpd="sng" algn="ctr">
                      <a:solidFill>
                        <a:srgbClr val="FF9933"/>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r>
              <a:tr h="324000">
                <a:tc>
                  <a:txBody>
                    <a:bodyPr/>
                    <a:lstStyle/>
                    <a:p>
                      <a:pPr algn="r"/>
                      <a:endParaRPr lang="ja-JP" altLang="en-US" sz="1050" dirty="0">
                        <a:ln>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endParaRPr kumimoji="1" lang="ja-JP" altLang="en-US" sz="12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98"/>
                      </a:srgb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alpha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alpha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alpha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9933"/>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9933"/>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9933"/>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9933"/>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9933"/>
                      </a:solidFill>
                      <a:prstDash val="solid"/>
                      <a:round/>
                      <a:headEnd type="none" w="med" len="med"/>
                      <a:tailEnd type="none" w="med" len="med"/>
                    </a:lnB>
                    <a:solidFill>
                      <a:schemeClr val="bg1">
                        <a:lumMod val="95000"/>
                        <a:alpha val="25000"/>
                      </a:schemeClr>
                    </a:solidFill>
                  </a:tcPr>
                </a:tc>
              </a:tr>
            </a:tbl>
          </a:graphicData>
        </a:graphic>
      </p:graphicFrame>
      <p:sp>
        <p:nvSpPr>
          <p:cNvPr id="74" name="テキスト ボックス 73"/>
          <p:cNvSpPr txBox="1"/>
          <p:nvPr/>
        </p:nvSpPr>
        <p:spPr>
          <a:xfrm>
            <a:off x="3889965" y="234404"/>
            <a:ext cx="2309610" cy="338554"/>
          </a:xfrm>
          <a:prstGeom prst="rect">
            <a:avLst/>
          </a:prstGeom>
          <a:noFill/>
        </p:spPr>
        <p:txBody>
          <a:bodyPr wrap="square" rtlCol="0">
            <a:spAutoFit/>
          </a:bodyPr>
          <a:lstStyle/>
          <a:p>
            <a:r>
              <a:rPr kumimoji="1" lang="zh-TW" altLang="en-US" sz="1600" dirty="0" smtClean="0">
                <a:ln w="3175">
                  <a:solidFill>
                    <a:schemeClr val="bg1"/>
                  </a:solidFill>
                </a:ln>
                <a:solidFill>
                  <a:schemeClr val="bg1"/>
                </a:solidFill>
                <a:latin typeface="Meiryo UI" panose="020B0604030504040204" pitchFamily="50" charset="-128"/>
                <a:ea typeface="Meiryo UI" panose="020B0604030504040204" pitchFamily="50" charset="-128"/>
              </a:rPr>
              <a:t>事業継続計画</a:t>
            </a:r>
            <a:endParaRPr kumimoji="1" lang="ja-JP" altLang="en-US" sz="1600" dirty="0">
              <a:ln w="3175">
                <a:solidFill>
                  <a:schemeClr val="bg1"/>
                </a:solidFill>
              </a:ln>
              <a:solidFill>
                <a:schemeClr val="bg1"/>
              </a:solidFill>
              <a:latin typeface="Meiryo UI" panose="020B0604030504040204" pitchFamily="50" charset="-128"/>
              <a:ea typeface="Meiryo UI" panose="020B0604030504040204" pitchFamily="50" charset="-128"/>
            </a:endParaRPr>
          </a:p>
        </p:txBody>
      </p:sp>
      <p:sp>
        <p:nvSpPr>
          <p:cNvPr id="75" name="正方形/長方形 74"/>
          <p:cNvSpPr/>
          <p:nvPr/>
        </p:nvSpPr>
        <p:spPr>
          <a:xfrm>
            <a:off x="11831997" y="6498000"/>
            <a:ext cx="360000" cy="360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latin typeface="Square721 BT" panose="020B0504020202060204" pitchFamily="34" charset="0"/>
              </a:rPr>
              <a:t>00</a:t>
            </a:r>
            <a:endParaRPr kumimoji="1" lang="ja-JP" altLang="en-US" sz="1000" dirty="0">
              <a:latin typeface="Square721 BT" panose="020B0504020202060204" pitchFamily="34" charset="0"/>
            </a:endParaRPr>
          </a:p>
        </p:txBody>
      </p:sp>
      <p:sp>
        <p:nvSpPr>
          <p:cNvPr id="85" name="正方形/長方形 84"/>
          <p:cNvSpPr/>
          <p:nvPr/>
        </p:nvSpPr>
        <p:spPr>
          <a:xfrm>
            <a:off x="25620" y="3263150"/>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latin typeface="Square721 BT" panose="020B0504020202060204" pitchFamily="34" charset="0"/>
                <a:cs typeface="Arial" panose="020B0604020202020204" pitchFamily="34" charset="0"/>
              </a:rPr>
              <a:t>BCP </a:t>
            </a:r>
            <a:r>
              <a:rPr lang="en-US" altLang="ja-JP" sz="1200" dirty="0" smtClean="0">
                <a:latin typeface="Square721 BT" panose="020B0504020202060204" pitchFamily="34" charset="0"/>
                <a:cs typeface="Arial" panose="020B0604020202020204" pitchFamily="34" charset="0"/>
              </a:rPr>
              <a:t>C</a:t>
            </a:r>
            <a:r>
              <a:rPr lang="en-US" altLang="ja-JP" sz="1200" dirty="0">
                <a:latin typeface="Square721 BT" panose="020B0504020202060204" pitchFamily="34" charset="0"/>
                <a:cs typeface="Arial" panose="020B0604020202020204" pitchFamily="34" charset="0"/>
              </a:rPr>
              <a:t>ONTENTS</a:t>
            </a:r>
            <a:endParaRPr kumimoji="1" lang="ja-JP" altLang="en-US" sz="1200" dirty="0">
              <a:latin typeface="Square721 BT" panose="020B0504020202060204" pitchFamily="34" charset="0"/>
              <a:cs typeface="Arial" panose="020B0604020202020204" pitchFamily="34" charset="0"/>
            </a:endParaRPr>
          </a:p>
        </p:txBody>
      </p:sp>
      <p:grpSp>
        <p:nvGrpSpPr>
          <p:cNvPr id="87" name="グループ化 86"/>
          <p:cNvGrpSpPr/>
          <p:nvPr/>
        </p:nvGrpSpPr>
        <p:grpSpPr>
          <a:xfrm>
            <a:off x="0" y="3427177"/>
            <a:ext cx="2251471" cy="3403220"/>
            <a:chOff x="0" y="1053600"/>
            <a:chExt cx="2251471" cy="3403220"/>
          </a:xfrm>
        </p:grpSpPr>
        <p:grpSp>
          <p:nvGrpSpPr>
            <p:cNvPr id="88" name="グループ化 87"/>
            <p:cNvGrpSpPr/>
            <p:nvPr/>
          </p:nvGrpSpPr>
          <p:grpSpPr>
            <a:xfrm>
              <a:off x="0" y="1053600"/>
              <a:ext cx="2251471" cy="523220"/>
              <a:chOff x="-20335" y="1287374"/>
              <a:chExt cx="2251471" cy="523220"/>
            </a:xfrm>
          </p:grpSpPr>
          <p:sp>
            <p:nvSpPr>
              <p:cNvPr id="105" name="正方形/長方形 104"/>
              <p:cNvSpPr/>
              <p:nvPr/>
            </p:nvSpPr>
            <p:spPr>
              <a:xfrm>
                <a:off x="-20335" y="1356157"/>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rgbClr val="595959"/>
                    </a:solidFill>
                    <a:latin typeface="HGP創英角ｺﾞｼｯｸUB" panose="020B0900000000000000" pitchFamily="50" charset="-128"/>
                    <a:ea typeface="HGP創英角ｺﾞｼｯｸUB" panose="020B0900000000000000" pitchFamily="50" charset="-128"/>
                  </a:rPr>
                  <a:t>	</a:t>
                </a:r>
                <a:r>
                  <a:rPr kumimoji="1" lang="ja-JP" altLang="en-US" sz="1200" dirty="0" smtClean="0">
                    <a:solidFill>
                      <a:srgbClr val="595959"/>
                    </a:solidFill>
                    <a:latin typeface="HGP創英角ｺﾞｼｯｸUB" panose="020B0900000000000000" pitchFamily="50" charset="-128"/>
                    <a:ea typeface="HGP創英角ｺﾞｼｯｸUB" panose="020B0900000000000000" pitchFamily="50" charset="-128"/>
                  </a:rPr>
                  <a:t>基本情報</a:t>
                </a:r>
                <a:endParaRPr kumimoji="1" lang="ja-JP" altLang="en-US" sz="1200" dirty="0">
                  <a:solidFill>
                    <a:srgbClr val="595959"/>
                  </a:solidFill>
                  <a:latin typeface="HGP創英角ｺﾞｼｯｸUB" panose="020B0900000000000000" pitchFamily="50" charset="-128"/>
                  <a:ea typeface="HGP創英角ｺﾞｼｯｸUB" panose="020B0900000000000000" pitchFamily="50" charset="-128"/>
                </a:endParaRPr>
              </a:p>
            </p:txBody>
          </p:sp>
          <p:sp>
            <p:nvSpPr>
              <p:cNvPr id="106" name="テキスト ボックス 105"/>
              <p:cNvSpPr txBox="1"/>
              <p:nvPr/>
            </p:nvSpPr>
            <p:spPr>
              <a:xfrm>
                <a:off x="36000" y="1287374"/>
                <a:ext cx="453970" cy="523220"/>
              </a:xfrm>
              <a:prstGeom prst="rect">
                <a:avLst/>
              </a:prstGeom>
              <a:noFill/>
            </p:spPr>
            <p:txBody>
              <a:bodyPr wrap="none" rtlCol="0">
                <a:spAutoFit/>
              </a:bodyPr>
              <a:lstStyle/>
              <a:p>
                <a:r>
                  <a:rPr kumimoji="1" lang="ja-JP" altLang="en-US" sz="2800" dirty="0" smtClean="0">
                    <a:solidFill>
                      <a:srgbClr val="595959"/>
                    </a:solidFill>
                    <a:latin typeface="HGP創英角ｺﾞｼｯｸUB" panose="020B0900000000000000" pitchFamily="50" charset="-128"/>
                    <a:ea typeface="HGP創英角ｺﾞｼｯｸUB" panose="020B0900000000000000" pitchFamily="50" charset="-128"/>
                  </a:rPr>
                  <a:t>１</a:t>
                </a:r>
                <a:endParaRPr kumimoji="1" lang="ja-JP" altLang="en-US" sz="2800" dirty="0">
                  <a:solidFill>
                    <a:srgbClr val="595959"/>
                  </a:solidFill>
                  <a:latin typeface="HGP創英角ｺﾞｼｯｸUB" panose="020B0900000000000000" pitchFamily="50" charset="-128"/>
                  <a:ea typeface="HGP創英角ｺﾞｼｯｸUB" panose="020B0900000000000000" pitchFamily="50" charset="-128"/>
                </a:endParaRPr>
              </a:p>
            </p:txBody>
          </p:sp>
        </p:grpSp>
        <p:sp>
          <p:nvSpPr>
            <p:cNvPr id="89" name="テキスト ボックス 88"/>
            <p:cNvSpPr txBox="1"/>
            <p:nvPr/>
          </p:nvSpPr>
          <p:spPr>
            <a:xfrm>
              <a:off x="114043" y="1485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90" name="正方形/長方形 89"/>
            <p:cNvSpPr/>
            <p:nvPr/>
          </p:nvSpPr>
          <p:spPr>
            <a:xfrm>
              <a:off x="0" y="1698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連絡先</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91" name="テキスト ボックス 90"/>
            <p:cNvSpPr txBox="1"/>
            <p:nvPr/>
          </p:nvSpPr>
          <p:spPr>
            <a:xfrm>
              <a:off x="56335" y="1629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２</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92" name="テキスト ボックス 91"/>
            <p:cNvSpPr txBox="1"/>
            <p:nvPr/>
          </p:nvSpPr>
          <p:spPr>
            <a:xfrm>
              <a:off x="114043" y="2061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93" name="正方形/長方形 92"/>
            <p:cNvSpPr/>
            <p:nvPr/>
          </p:nvSpPr>
          <p:spPr>
            <a:xfrm>
              <a:off x="0" y="2274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会社・従業員</a:t>
              </a:r>
              <a:endParaRPr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94" name="テキスト ボックス 93"/>
            <p:cNvSpPr txBox="1"/>
            <p:nvPr/>
          </p:nvSpPr>
          <p:spPr>
            <a:xfrm>
              <a:off x="56335" y="2205600"/>
              <a:ext cx="453970" cy="523220"/>
            </a:xfrm>
            <a:prstGeom prst="rect">
              <a:avLst/>
            </a:prstGeom>
            <a:noFill/>
          </p:spPr>
          <p:txBody>
            <a:bodyPr wrap="none" rtlCol="0">
              <a:spAutoFit/>
            </a:bodyPr>
            <a:lstStyle/>
            <a:p>
              <a:r>
                <a:rPr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３</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95" name="テキスト ボックス 94"/>
            <p:cNvSpPr txBox="1"/>
            <p:nvPr/>
          </p:nvSpPr>
          <p:spPr>
            <a:xfrm>
              <a:off x="114043" y="2637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96" name="正方形/長方形 95"/>
            <p:cNvSpPr/>
            <p:nvPr/>
          </p:nvSpPr>
          <p:spPr>
            <a:xfrm>
              <a:off x="0" y="2850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顧客・</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取引</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97" name="テキスト ボックス 96"/>
            <p:cNvSpPr txBox="1"/>
            <p:nvPr/>
          </p:nvSpPr>
          <p:spPr>
            <a:xfrm>
              <a:off x="56335" y="2781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４</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99" name="テキスト ボックス 98"/>
            <p:cNvSpPr txBox="1"/>
            <p:nvPr/>
          </p:nvSpPr>
          <p:spPr>
            <a:xfrm>
              <a:off x="114043" y="3213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00" name="正方形/長方形 99"/>
            <p:cNvSpPr/>
            <p:nvPr/>
          </p:nvSpPr>
          <p:spPr>
            <a:xfrm>
              <a:off x="0" y="3426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資源</a:t>
              </a:r>
              <a:r>
                <a:rPr kumimoji="1"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供給</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1" name="テキスト ボックス 100"/>
            <p:cNvSpPr txBox="1"/>
            <p:nvPr/>
          </p:nvSpPr>
          <p:spPr>
            <a:xfrm>
              <a:off x="56335" y="3357600"/>
              <a:ext cx="453970" cy="523220"/>
            </a:xfrm>
            <a:prstGeom prst="rect">
              <a:avLst/>
            </a:prstGeom>
            <a:noFill/>
          </p:spPr>
          <p:txBody>
            <a:bodyPr wrap="none" rtlCol="0">
              <a:spAutoFit/>
            </a:bodyPr>
            <a:lstStyle/>
            <a:p>
              <a:r>
                <a:rPr kumimoji="1"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５</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2" name="テキスト ボックス 101"/>
            <p:cNvSpPr txBox="1"/>
            <p:nvPr/>
          </p:nvSpPr>
          <p:spPr>
            <a:xfrm>
              <a:off x="114043" y="3789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03" name="正方形/長方形 102"/>
            <p:cNvSpPr/>
            <p:nvPr/>
          </p:nvSpPr>
          <p:spPr>
            <a:xfrm>
              <a:off x="0" y="4002383"/>
              <a:ext cx="2251471" cy="41168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bg1"/>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bg1"/>
                  </a:solidFill>
                  <a:latin typeface="HGP創英角ｺﾞｼｯｸUB" panose="020B0900000000000000" pitchFamily="50" charset="-128"/>
                  <a:ea typeface="HGP創英角ｺﾞｼｯｸUB" panose="020B0900000000000000" pitchFamily="50" charset="-128"/>
                </a:rPr>
                <a:t>避難・防災</a:t>
              </a:r>
              <a:endParaRPr kumimoji="1" lang="ja-JP" altLang="en-US" sz="12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04" name="テキスト ボックス 103"/>
            <p:cNvSpPr txBox="1"/>
            <p:nvPr/>
          </p:nvSpPr>
          <p:spPr>
            <a:xfrm>
              <a:off x="56335" y="3933600"/>
              <a:ext cx="453970" cy="523220"/>
            </a:xfrm>
            <a:prstGeom prst="rect">
              <a:avLst/>
            </a:prstGeom>
            <a:noFill/>
          </p:spPr>
          <p:txBody>
            <a:bodyPr wrap="none" rtlCol="0">
              <a:spAutoFit/>
            </a:bodyPr>
            <a:lstStyle/>
            <a:p>
              <a:r>
                <a:rPr lang="ja-JP" altLang="en-US" sz="2800" dirty="0">
                  <a:solidFill>
                    <a:schemeClr val="bg1"/>
                  </a:solidFill>
                  <a:latin typeface="HGP創英角ｺﾞｼｯｸUB" panose="020B0900000000000000" pitchFamily="50" charset="-128"/>
                  <a:ea typeface="HGP創英角ｺﾞｼｯｸUB" panose="020B0900000000000000" pitchFamily="50" charset="-128"/>
                </a:rPr>
                <a:t>６</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73" name="正方形/長方形 72"/>
          <p:cNvSpPr/>
          <p:nvPr/>
        </p:nvSpPr>
        <p:spPr>
          <a:xfrm>
            <a:off x="25620" y="28566"/>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latin typeface="Square721 BT" panose="020B0504020202060204" pitchFamily="34" charset="0"/>
                <a:cs typeface="Arial" panose="020B0604020202020204" pitchFamily="34" charset="0"/>
              </a:rPr>
              <a:t>BCP</a:t>
            </a:r>
            <a:r>
              <a:rPr lang="ja-JP" altLang="en-US" sz="1200" dirty="0">
                <a:latin typeface="Square721 BT" panose="020B0504020202060204" pitchFamily="34" charset="0"/>
                <a:cs typeface="Arial" panose="020B0604020202020204" pitchFamily="34" charset="0"/>
              </a:rPr>
              <a:t> </a:t>
            </a:r>
            <a:r>
              <a:rPr lang="en-US" altLang="ja-JP" sz="1200" dirty="0" smtClean="0">
                <a:latin typeface="Square721 BT" panose="020B0504020202060204" pitchFamily="34" charset="0"/>
                <a:cs typeface="Arial" panose="020B0604020202020204" pitchFamily="34" charset="0"/>
              </a:rPr>
              <a:t>DATA</a:t>
            </a:r>
            <a:endParaRPr kumimoji="1" lang="ja-JP" altLang="en-US" sz="1200" dirty="0">
              <a:latin typeface="Square721 BT" panose="020B0504020202060204" pitchFamily="34" charset="0"/>
              <a:cs typeface="Arial" panose="020B0604020202020204" pitchFamily="34" charset="0"/>
            </a:endParaRPr>
          </a:p>
        </p:txBody>
      </p:sp>
      <p:grpSp>
        <p:nvGrpSpPr>
          <p:cNvPr id="107" name="グループ化 106"/>
          <p:cNvGrpSpPr/>
          <p:nvPr/>
        </p:nvGrpSpPr>
        <p:grpSpPr>
          <a:xfrm>
            <a:off x="25620" y="256944"/>
            <a:ext cx="2448000" cy="288000"/>
            <a:chOff x="25620" y="297658"/>
            <a:chExt cx="2448000" cy="288000"/>
          </a:xfrm>
        </p:grpSpPr>
        <p:sp>
          <p:nvSpPr>
            <p:cNvPr id="108" name="角丸四角形 107"/>
            <p:cNvSpPr/>
            <p:nvPr/>
          </p:nvSpPr>
          <p:spPr>
            <a:xfrm>
              <a:off x="25620" y="297658"/>
              <a:ext cx="2448000" cy="288000"/>
            </a:xfrm>
            <a:prstGeom prst="roundRect">
              <a:avLst>
                <a:gd name="adj" fmla="val 0"/>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r>
                <a:rPr lang="ja-JP" altLang="en-US" sz="900" dirty="0" smtClean="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rPr>
                <a:t>年　　　　　月　　　　　日</a:t>
              </a:r>
              <a:endParaRPr kumimoji="1" lang="ja-JP" altLang="en-US" sz="900" dirty="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09" name="角丸四角形 108"/>
            <p:cNvSpPr/>
            <p:nvPr/>
          </p:nvSpPr>
          <p:spPr>
            <a:xfrm>
              <a:off x="58418" y="369658"/>
              <a:ext cx="576000" cy="144000"/>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kumimoji="1" lang="ja-JP" altLang="en-US" sz="900" dirty="0" smtClean="0">
                  <a:ln w="3175">
                    <a:solidFill>
                      <a:schemeClr val="bg1"/>
                    </a:solidFill>
                  </a:ln>
                  <a:latin typeface="Meiryo UI" panose="020B0604030504040204" pitchFamily="50" charset="-128"/>
                  <a:ea typeface="Meiryo UI" panose="020B0604030504040204" pitchFamily="50" charset="-128"/>
                </a:rPr>
                <a:t>改訂日</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grpSp>
        <p:nvGrpSpPr>
          <p:cNvPr id="66" name="グループ化 65"/>
          <p:cNvGrpSpPr/>
          <p:nvPr/>
        </p:nvGrpSpPr>
        <p:grpSpPr>
          <a:xfrm>
            <a:off x="-31844" y="549542"/>
            <a:ext cx="2616547" cy="307777"/>
            <a:chOff x="-31844" y="549542"/>
            <a:chExt cx="2616547" cy="307777"/>
          </a:xfrm>
        </p:grpSpPr>
        <p:sp>
          <p:nvSpPr>
            <p:cNvPr id="68" name="角丸四角形 67"/>
            <p:cNvSpPr/>
            <p:nvPr/>
          </p:nvSpPr>
          <p:spPr>
            <a:xfrm>
              <a:off x="25619" y="581221"/>
              <a:ext cx="2448000" cy="205200"/>
            </a:xfrm>
            <a:prstGeom prst="roundRect">
              <a:avLst>
                <a:gd name="adj" fmla="val 15127"/>
              </a:avLst>
            </a:prstGeom>
            <a:solidFill>
              <a:srgbClr val="FF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9" name="グループ化 68"/>
            <p:cNvGrpSpPr/>
            <p:nvPr/>
          </p:nvGrpSpPr>
          <p:grpSpPr>
            <a:xfrm>
              <a:off x="-31844" y="549542"/>
              <a:ext cx="2616547" cy="307777"/>
              <a:chOff x="-31843" y="549542"/>
              <a:chExt cx="2555100" cy="307777"/>
            </a:xfrm>
          </p:grpSpPr>
          <p:sp>
            <p:nvSpPr>
              <p:cNvPr id="70" name="テキスト ボックス 69"/>
              <p:cNvSpPr txBox="1"/>
              <p:nvPr/>
            </p:nvSpPr>
            <p:spPr>
              <a:xfrm>
                <a:off x="153617" y="584648"/>
                <a:ext cx="2369640" cy="200055"/>
              </a:xfrm>
              <a:prstGeom prst="rect">
                <a:avLst/>
              </a:prstGeom>
              <a:noFill/>
            </p:spPr>
            <p:txBody>
              <a:bodyPr wrap="square" rtlCol="0">
                <a:spAutoFit/>
              </a:bodyPr>
              <a:lstStyle/>
              <a:p>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事業者・</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BCP</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代表・避難所を「スライド</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3</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」からコピーしてください</a:t>
                </a:r>
                <a:endParaRPr kumimoji="1"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endParaRPr>
              </a:p>
            </p:txBody>
          </p:sp>
          <p:sp>
            <p:nvSpPr>
              <p:cNvPr id="71" name="テキスト ボックス 70"/>
              <p:cNvSpPr txBox="1"/>
              <p:nvPr/>
            </p:nvSpPr>
            <p:spPr>
              <a:xfrm>
                <a:off x="-31843" y="549542"/>
                <a:ext cx="344966" cy="307777"/>
              </a:xfrm>
              <a:prstGeom prst="rect">
                <a:avLst/>
              </a:prstGeom>
              <a:noFill/>
            </p:spPr>
            <p:txBody>
              <a:bodyPr wrap="none" rtlCol="0">
                <a:spAutoFit/>
              </a:bodyPr>
              <a:lstStyle/>
              <a:p>
                <a:r>
                  <a:rPr kumimoji="1" lang="ja-JP" altLang="en-US" sz="1400" dirty="0" smtClean="0">
                    <a:solidFill>
                      <a:schemeClr val="bg1"/>
                    </a:solidFill>
                    <a:sym typeface="Wingdings 3" panose="05040102010807070707" pitchFamily="18" charset="2"/>
                  </a:rPr>
                  <a:t></a:t>
                </a:r>
                <a:endParaRPr kumimoji="1" lang="ja-JP" altLang="en-US" sz="1400" dirty="0">
                  <a:solidFill>
                    <a:schemeClr val="bg1"/>
                  </a:solidFill>
                </a:endParaRPr>
              </a:p>
            </p:txBody>
          </p:sp>
        </p:grpSp>
      </p:grpSp>
    </p:spTree>
    <p:extLst>
      <p:ext uri="{BB962C8B-B14F-4D97-AF65-F5344CB8AC3E}">
        <p14:creationId xmlns:p14="http://schemas.microsoft.com/office/powerpoint/2010/main" val="37967219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p:cNvGrpSpPr/>
          <p:nvPr/>
        </p:nvGrpSpPr>
        <p:grpSpPr>
          <a:xfrm>
            <a:off x="2537447" y="-57699"/>
            <a:ext cx="9693742" cy="876879"/>
            <a:chOff x="2521408" y="-21553"/>
            <a:chExt cx="9672475" cy="876879"/>
          </a:xfrm>
        </p:grpSpPr>
        <p:sp>
          <p:nvSpPr>
            <p:cNvPr id="2" name="ホームベース 1"/>
            <p:cNvSpPr/>
            <p:nvPr/>
          </p:nvSpPr>
          <p:spPr>
            <a:xfrm>
              <a:off x="2521408" y="104548"/>
              <a:ext cx="4842000" cy="648000"/>
            </a:xfrm>
            <a:prstGeom prst="homePlate">
              <a:avLst/>
            </a:prstGeom>
            <a:solidFill>
              <a:schemeClr val="accent5"/>
            </a:solidFill>
            <a:ln w="63500">
              <a:gradFill flip="none" rotWithShape="1">
                <a:gsLst>
                  <a:gs pos="70000">
                    <a:schemeClr val="bg1">
                      <a:lumMod val="75000"/>
                    </a:schemeClr>
                  </a:gs>
                  <a:gs pos="40000">
                    <a:schemeClr val="bg1"/>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2521408" y="24329"/>
              <a:ext cx="1176381" cy="830997"/>
            </a:xfrm>
            <a:prstGeom prst="rect">
              <a:avLst/>
            </a:prstGeom>
            <a:noFill/>
          </p:spPr>
          <p:txBody>
            <a:bodyPr wrap="none" rtlCol="0">
              <a:spAutoFit/>
            </a:bodyPr>
            <a:lstStyle/>
            <a:p>
              <a:r>
                <a:rPr kumimoji="1" lang="en-US" altLang="ja-JP" sz="4800" b="1" dirty="0" smtClean="0">
                  <a:solidFill>
                    <a:schemeClr val="bg1"/>
                  </a:solidFill>
                  <a:latin typeface="Arial" panose="020B0604020202020204" pitchFamily="34" charset="0"/>
                  <a:cs typeface="Arial" panose="020B0604020202020204" pitchFamily="34" charset="0"/>
                </a:rPr>
                <a:t>BCP</a:t>
              </a:r>
              <a:endParaRPr kumimoji="1" lang="ja-JP" altLang="en-US" sz="4800" b="1" dirty="0">
                <a:solidFill>
                  <a:schemeClr val="bg1"/>
                </a:solidFill>
                <a:latin typeface="Arial" panose="020B0604020202020204" pitchFamily="34" charset="0"/>
                <a:cs typeface="Arial" panose="020B0604020202020204" pitchFamily="34" charset="0"/>
              </a:endParaRPr>
            </a:p>
          </p:txBody>
        </p:sp>
        <p:sp>
          <p:nvSpPr>
            <p:cNvPr id="16" name="ホームベース 15"/>
            <p:cNvSpPr/>
            <p:nvPr/>
          </p:nvSpPr>
          <p:spPr>
            <a:xfrm flipH="1">
              <a:off x="7351883" y="104548"/>
              <a:ext cx="4842000" cy="648000"/>
            </a:xfrm>
            <a:prstGeom prst="homePlate">
              <a:avLst/>
            </a:prstGeom>
            <a:solidFill>
              <a:schemeClr val="tx1">
                <a:lumMod val="75000"/>
                <a:lumOff val="25000"/>
              </a:schemeClr>
            </a:solidFill>
            <a:ln w="63500">
              <a:gradFill flip="none" rotWithShape="1">
                <a:gsLst>
                  <a:gs pos="40000">
                    <a:schemeClr val="accent1">
                      <a:lumMod val="5000"/>
                      <a:lumOff val="95000"/>
                    </a:schemeClr>
                  </a:gs>
                  <a:gs pos="70000">
                    <a:schemeClr val="bg1">
                      <a:lumMod val="75000"/>
                    </a:scheme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9101048" y="121818"/>
              <a:ext cx="2492694" cy="584775"/>
            </a:xfrm>
            <a:prstGeom prst="rect">
              <a:avLst/>
            </a:prstGeom>
            <a:noFill/>
          </p:spPr>
          <p:txBody>
            <a:bodyPr wrap="square" rtlCol="0">
              <a:spAutoFit/>
            </a:bodyPr>
            <a:lstStyle/>
            <a:p>
              <a:pPr algn="r"/>
              <a:r>
                <a:rPr lang="ja-JP" altLang="en-US" sz="3200" dirty="0">
                  <a:solidFill>
                    <a:schemeClr val="bg1"/>
                  </a:solidFill>
                  <a:latin typeface="HGP創英角ｺﾞｼｯｸUB" panose="020B0900000000000000" pitchFamily="50" charset="-128"/>
                  <a:ea typeface="HGP創英角ｺﾞｼｯｸUB" panose="020B0900000000000000" pitchFamily="50" charset="-128"/>
                </a:rPr>
                <a:t>避難</a:t>
              </a:r>
              <a:r>
                <a:rPr lang="ja-JP" altLang="en-US" sz="3200" dirty="0" smtClean="0">
                  <a:solidFill>
                    <a:schemeClr val="bg1"/>
                  </a:solidFill>
                  <a:latin typeface="HGP創英角ｺﾞｼｯｸUB" panose="020B0900000000000000" pitchFamily="50" charset="-128"/>
                  <a:ea typeface="HGP創英角ｺﾞｼｯｸUB" panose="020B0900000000000000" pitchFamily="50" charset="-128"/>
                </a:rPr>
                <a:t>・防災</a:t>
              </a:r>
              <a:endPar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67" name="テキスト ボックス 66"/>
            <p:cNvSpPr txBox="1"/>
            <p:nvPr/>
          </p:nvSpPr>
          <p:spPr>
            <a:xfrm>
              <a:off x="11510535" y="-21553"/>
              <a:ext cx="669890" cy="830997"/>
            </a:xfrm>
            <a:prstGeom prst="rect">
              <a:avLst/>
            </a:prstGeom>
            <a:noFill/>
          </p:spPr>
          <p:txBody>
            <a:bodyPr wrap="square" rtlCol="0">
              <a:spAutoFit/>
            </a:bodyPr>
            <a:lstStyle/>
            <a:p>
              <a:pPr algn="ctr"/>
              <a:r>
                <a:rPr lang="ja-JP" altLang="en-US" sz="4800" dirty="0">
                  <a:solidFill>
                    <a:schemeClr val="bg1"/>
                  </a:solidFill>
                  <a:latin typeface="HGP創英角ｺﾞｼｯｸUB" panose="020B0900000000000000" pitchFamily="50" charset="-128"/>
                  <a:ea typeface="HGP創英角ｺﾞｼｯｸUB" panose="020B0900000000000000" pitchFamily="50" charset="-128"/>
                </a:rPr>
                <a:t>６</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6" name="正方形/長方形 5"/>
          <p:cNvSpPr/>
          <p:nvPr/>
        </p:nvSpPr>
        <p:spPr>
          <a:xfrm>
            <a:off x="0" y="-21552"/>
            <a:ext cx="2551888" cy="6879552"/>
          </a:xfrm>
          <a:prstGeom prst="rect">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 name="直線コネクタ 97"/>
          <p:cNvCxnSpPr/>
          <p:nvPr/>
        </p:nvCxnSpPr>
        <p:spPr>
          <a:xfrm>
            <a:off x="2551888" y="-44999"/>
            <a:ext cx="0" cy="6902999"/>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285" name="テキスト ボックス 284"/>
          <p:cNvSpPr txBox="1"/>
          <p:nvPr/>
        </p:nvSpPr>
        <p:spPr>
          <a:xfrm>
            <a:off x="7508359" y="249792"/>
            <a:ext cx="2214761" cy="307777"/>
          </a:xfrm>
          <a:prstGeom prst="rect">
            <a:avLst/>
          </a:prstGeom>
          <a:noFill/>
        </p:spPr>
        <p:txBody>
          <a:bodyPr wrap="square" rtlCol="0">
            <a:spAutoFit/>
          </a:bodyPr>
          <a:lstStyle/>
          <a:p>
            <a:pPr algn="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保険・投資</a:t>
            </a:r>
            <a:endParaRPr lang="en-US" altLang="ja-JP" sz="1400" dirty="0" smtClean="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86" name="角丸四角形 85"/>
          <p:cNvSpPr/>
          <p:nvPr/>
        </p:nvSpPr>
        <p:spPr>
          <a:xfrm>
            <a:off x="2792324" y="784913"/>
            <a:ext cx="1620000" cy="288000"/>
          </a:xfrm>
          <a:prstGeom prst="roundRect">
            <a:avLst>
              <a:gd name="adj" fmla="val 50000"/>
            </a:avLst>
          </a:prstGeom>
          <a:gradFill flip="none" rotWithShape="1">
            <a:gsLst>
              <a:gs pos="0">
                <a:schemeClr val="tx1">
                  <a:lumMod val="50000"/>
                  <a:lumOff val="50000"/>
                </a:schemeClr>
              </a:gs>
              <a:gs pos="75000">
                <a:schemeClr val="tx1">
                  <a:lumMod val="75000"/>
                  <a:lumOff val="25000"/>
                </a:schemeClr>
              </a:gs>
            </a:gsLst>
            <a:lin ang="16200000" scaled="1"/>
            <a:tileRect/>
          </a:gradFill>
          <a:ln w="25400">
            <a:gradFill flip="none" rotWithShape="1">
              <a:gsLst>
                <a:gs pos="40000">
                  <a:schemeClr val="bg1">
                    <a:lumMod val="65000"/>
                  </a:schemeClr>
                </a:gs>
                <a:gs pos="60000">
                  <a:schemeClr val="tx1">
                    <a:lumMod val="65000"/>
                    <a:lumOff val="35000"/>
                  </a:schemeClr>
                </a:gs>
              </a:gsLst>
              <a:lin ang="2400000" scaled="0"/>
              <a:tileRect/>
            </a:gradFill>
          </a:ln>
          <a:effectLst>
            <a:glow rad="38100">
              <a:srgbClr val="FF9933"/>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i="1" dirty="0">
                <a:gradFill flip="none" rotWithShape="1">
                  <a:gsLst>
                    <a:gs pos="0">
                      <a:srgbClr val="FF9933">
                        <a:lumMod val="40000"/>
                        <a:lumOff val="60000"/>
                      </a:srgbClr>
                    </a:gs>
                    <a:gs pos="80000">
                      <a:srgbClr val="FF9933"/>
                    </a:gs>
                  </a:gsLst>
                  <a:lin ang="16200000" scaled="1"/>
                  <a:tileRect/>
                </a:gradFill>
                <a:latin typeface="チェックポイント★リベンジ" panose="02000600000000000000" pitchFamily="2" charset="-128"/>
                <a:ea typeface="チェックポイント★リベンジ" panose="02000600000000000000" pitchFamily="2" charset="-128"/>
              </a:rPr>
              <a:t>防災データ</a:t>
            </a:r>
          </a:p>
        </p:txBody>
      </p:sp>
      <p:graphicFrame>
        <p:nvGraphicFramePr>
          <p:cNvPr id="224" name="表 223"/>
          <p:cNvGraphicFramePr>
            <a:graphicFrameLocks noGrp="1"/>
          </p:cNvGraphicFramePr>
          <p:nvPr>
            <p:extLst>
              <p:ext uri="{D42A27DB-BD31-4B8C-83A1-F6EECF244321}">
                <p14:modId xmlns:p14="http://schemas.microsoft.com/office/powerpoint/2010/main" val="996414325"/>
              </p:ext>
            </p:extLst>
          </p:nvPr>
        </p:nvGraphicFramePr>
        <p:xfrm>
          <a:off x="2820001" y="1178014"/>
          <a:ext cx="4500000" cy="5472000"/>
        </p:xfrm>
        <a:graphic>
          <a:graphicData uri="http://schemas.openxmlformats.org/drawingml/2006/table">
            <a:tbl>
              <a:tblPr firstRow="1" bandRow="1">
                <a:tableStyleId>{5C22544A-7EE6-4342-B048-85BDC9FD1C3A}</a:tableStyleId>
              </a:tblPr>
              <a:tblGrid>
                <a:gridCol w="1512000"/>
                <a:gridCol w="828000"/>
                <a:gridCol w="828000"/>
                <a:gridCol w="828000"/>
                <a:gridCol w="504000"/>
              </a:tblGrid>
              <a:tr h="288000">
                <a:tc>
                  <a:txBody>
                    <a:bodyPr/>
                    <a:lstStyle/>
                    <a:p>
                      <a:pPr algn="ct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防災用品</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9933"/>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必要量</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9933"/>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所持量</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9933"/>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不足量</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9933"/>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完備</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FF9933"/>
                      </a:solidFill>
                      <a:prstDash val="solid"/>
                      <a:round/>
                      <a:headEnd type="none" w="med" len="med"/>
                      <a:tailEnd type="none" w="med" len="med"/>
                    </a:lnR>
                    <a:lnT w="76200" cap="flat" cmpd="sng" algn="ctr">
                      <a:solidFill>
                        <a:srgbClr val="FF9933"/>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r>
              <a:tr h="324000">
                <a:tc>
                  <a:txBody>
                    <a:bodyPr/>
                    <a:lstStyle/>
                    <a:p>
                      <a:pPr algn="r"/>
                      <a:endParaRPr lang="ja-JP" altLang="en-US" sz="1050" dirty="0">
                        <a:ln>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endParaRPr kumimoji="1" lang="ja-JP" altLang="en-US" sz="12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98"/>
                      </a:srgb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alpha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alpha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alpha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9933"/>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9933"/>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9933"/>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9933"/>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9933"/>
                      </a:solidFill>
                      <a:prstDash val="solid"/>
                      <a:round/>
                      <a:headEnd type="none" w="med" len="med"/>
                      <a:tailEnd type="none" w="med" len="med"/>
                    </a:lnB>
                    <a:solidFill>
                      <a:schemeClr val="bg1">
                        <a:lumMod val="95000"/>
                        <a:alpha val="25000"/>
                      </a:schemeClr>
                    </a:solidFill>
                  </a:tcPr>
                </a:tc>
              </a:tr>
            </a:tbl>
          </a:graphicData>
        </a:graphic>
      </p:graphicFrame>
      <p:graphicFrame>
        <p:nvGraphicFramePr>
          <p:cNvPr id="225" name="表 224"/>
          <p:cNvGraphicFramePr>
            <a:graphicFrameLocks noGrp="1"/>
          </p:cNvGraphicFramePr>
          <p:nvPr>
            <p:extLst>
              <p:ext uri="{D42A27DB-BD31-4B8C-83A1-F6EECF244321}">
                <p14:modId xmlns:p14="http://schemas.microsoft.com/office/powerpoint/2010/main" val="1691867807"/>
              </p:ext>
            </p:extLst>
          </p:nvPr>
        </p:nvGraphicFramePr>
        <p:xfrm>
          <a:off x="7530238" y="1178860"/>
          <a:ext cx="4500000" cy="5472000"/>
        </p:xfrm>
        <a:graphic>
          <a:graphicData uri="http://schemas.openxmlformats.org/drawingml/2006/table">
            <a:tbl>
              <a:tblPr firstRow="1" bandRow="1">
                <a:tableStyleId>{5C22544A-7EE6-4342-B048-85BDC9FD1C3A}</a:tableStyleId>
              </a:tblPr>
              <a:tblGrid>
                <a:gridCol w="1512000"/>
                <a:gridCol w="828000"/>
                <a:gridCol w="828000"/>
                <a:gridCol w="828000"/>
                <a:gridCol w="504000"/>
              </a:tblGrid>
              <a:tr h="288000">
                <a:tc>
                  <a:txBody>
                    <a:bodyPr/>
                    <a:lstStyle/>
                    <a:p>
                      <a:pPr algn="ct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防災用品</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9933"/>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必要量</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9933"/>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所持量</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9933"/>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不足量</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9933"/>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c>
                  <a:txBody>
                    <a:bodyPr/>
                    <a:lstStyle/>
                    <a:p>
                      <a:pPr algn="ct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完備</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FF9933"/>
                      </a:solidFill>
                      <a:prstDash val="solid"/>
                      <a:round/>
                      <a:headEnd type="none" w="med" len="med"/>
                      <a:tailEnd type="none" w="med" len="med"/>
                    </a:lnR>
                    <a:lnT w="76200" cap="flat" cmpd="sng" algn="ctr">
                      <a:solidFill>
                        <a:srgbClr val="FF9933"/>
                      </a:solidFill>
                      <a:prstDash val="solid"/>
                      <a:round/>
                      <a:headEnd type="none" w="med" len="med"/>
                      <a:tailEnd type="none" w="med" len="med"/>
                    </a:lnT>
                    <a:lnB w="12700" cap="flat" cmpd="sng" algn="ctr">
                      <a:noFill/>
                      <a:prstDash val="solid"/>
                      <a:round/>
                      <a:headEnd type="none" w="med" len="med"/>
                      <a:tailEnd type="none" w="med" len="med"/>
                    </a:lnB>
                    <a:solidFill>
                      <a:srgbClr val="FF9933"/>
                    </a:solidFill>
                  </a:tcPr>
                </a:tc>
              </a:tr>
              <a:tr h="324000">
                <a:tc>
                  <a:txBody>
                    <a:bodyPr/>
                    <a:lstStyle/>
                    <a:p>
                      <a:pPr algn="r"/>
                      <a:endParaRPr lang="ja-JP" altLang="en-US" sz="1050" dirty="0">
                        <a:ln>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endParaRPr kumimoji="1" lang="ja-JP" altLang="en-US" sz="12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98"/>
                      </a:srgb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alpha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alpha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alpha val="2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alpha val="25000"/>
                      </a:scheme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9933">
                        <a:alpha val="25000"/>
                      </a:srgb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9933"/>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9933"/>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9933"/>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9933"/>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9933"/>
                      </a:solidFill>
                      <a:prstDash val="solid"/>
                      <a:round/>
                      <a:headEnd type="none" w="med" len="med"/>
                      <a:tailEnd type="none" w="med" len="med"/>
                    </a:lnB>
                    <a:solidFill>
                      <a:schemeClr val="bg1">
                        <a:lumMod val="9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spc="0" dirty="0" smtClean="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9933"/>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9933"/>
                      </a:solidFill>
                      <a:prstDash val="solid"/>
                      <a:round/>
                      <a:headEnd type="none" w="med" len="med"/>
                      <a:tailEnd type="none" w="med" len="med"/>
                    </a:lnB>
                    <a:solidFill>
                      <a:schemeClr val="bg1">
                        <a:lumMod val="95000"/>
                        <a:alpha val="25000"/>
                      </a:schemeClr>
                    </a:solidFill>
                  </a:tcPr>
                </a:tc>
              </a:tr>
            </a:tbl>
          </a:graphicData>
        </a:graphic>
      </p:graphicFrame>
      <p:sp>
        <p:nvSpPr>
          <p:cNvPr id="74" name="テキスト ボックス 73"/>
          <p:cNvSpPr txBox="1"/>
          <p:nvPr/>
        </p:nvSpPr>
        <p:spPr>
          <a:xfrm>
            <a:off x="3889965" y="234404"/>
            <a:ext cx="2309610" cy="338554"/>
          </a:xfrm>
          <a:prstGeom prst="rect">
            <a:avLst/>
          </a:prstGeom>
          <a:noFill/>
        </p:spPr>
        <p:txBody>
          <a:bodyPr wrap="square" rtlCol="0">
            <a:spAutoFit/>
          </a:bodyPr>
          <a:lstStyle/>
          <a:p>
            <a:r>
              <a:rPr kumimoji="1" lang="zh-TW" altLang="en-US" sz="1600" dirty="0" smtClean="0">
                <a:ln w="3175">
                  <a:solidFill>
                    <a:schemeClr val="bg1"/>
                  </a:solidFill>
                </a:ln>
                <a:solidFill>
                  <a:schemeClr val="bg1"/>
                </a:solidFill>
                <a:latin typeface="Meiryo UI" panose="020B0604030504040204" pitchFamily="50" charset="-128"/>
                <a:ea typeface="Meiryo UI" panose="020B0604030504040204" pitchFamily="50" charset="-128"/>
              </a:rPr>
              <a:t>事業継続計画</a:t>
            </a:r>
            <a:endParaRPr kumimoji="1" lang="ja-JP" altLang="en-US" sz="1600" dirty="0">
              <a:ln w="3175">
                <a:solidFill>
                  <a:schemeClr val="bg1"/>
                </a:solidFill>
              </a:ln>
              <a:solidFill>
                <a:schemeClr val="bg1"/>
              </a:solidFill>
              <a:latin typeface="Meiryo UI" panose="020B0604030504040204" pitchFamily="50" charset="-128"/>
              <a:ea typeface="Meiryo UI" panose="020B0604030504040204" pitchFamily="50" charset="-128"/>
            </a:endParaRPr>
          </a:p>
        </p:txBody>
      </p:sp>
      <p:sp>
        <p:nvSpPr>
          <p:cNvPr id="75" name="正方形/長方形 74"/>
          <p:cNvSpPr/>
          <p:nvPr/>
        </p:nvSpPr>
        <p:spPr>
          <a:xfrm>
            <a:off x="11831997" y="6498000"/>
            <a:ext cx="360000" cy="360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latin typeface="Square721 BT" panose="020B0504020202060204" pitchFamily="34" charset="0"/>
              </a:rPr>
              <a:t>00</a:t>
            </a:r>
            <a:endParaRPr kumimoji="1" lang="ja-JP" altLang="en-US" sz="1000" dirty="0">
              <a:latin typeface="Square721 BT" panose="020B0504020202060204" pitchFamily="34" charset="0"/>
            </a:endParaRPr>
          </a:p>
        </p:txBody>
      </p:sp>
      <p:sp>
        <p:nvSpPr>
          <p:cNvPr id="85" name="正方形/長方形 84"/>
          <p:cNvSpPr/>
          <p:nvPr/>
        </p:nvSpPr>
        <p:spPr>
          <a:xfrm>
            <a:off x="25620" y="3263150"/>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latin typeface="Square721 BT" panose="020B0504020202060204" pitchFamily="34" charset="0"/>
                <a:cs typeface="Arial" panose="020B0604020202020204" pitchFamily="34" charset="0"/>
              </a:rPr>
              <a:t>BCP </a:t>
            </a:r>
            <a:r>
              <a:rPr lang="en-US" altLang="ja-JP" sz="1200" dirty="0" smtClean="0">
                <a:latin typeface="Square721 BT" panose="020B0504020202060204" pitchFamily="34" charset="0"/>
                <a:cs typeface="Arial" panose="020B0604020202020204" pitchFamily="34" charset="0"/>
              </a:rPr>
              <a:t>C</a:t>
            </a:r>
            <a:r>
              <a:rPr lang="en-US" altLang="ja-JP" sz="1200" dirty="0">
                <a:latin typeface="Square721 BT" panose="020B0504020202060204" pitchFamily="34" charset="0"/>
                <a:cs typeface="Arial" panose="020B0604020202020204" pitchFamily="34" charset="0"/>
              </a:rPr>
              <a:t>ONTENTS</a:t>
            </a:r>
            <a:endParaRPr kumimoji="1" lang="ja-JP" altLang="en-US" sz="1200" dirty="0">
              <a:latin typeface="Square721 BT" panose="020B0504020202060204" pitchFamily="34" charset="0"/>
              <a:cs typeface="Arial" panose="020B0604020202020204" pitchFamily="34" charset="0"/>
            </a:endParaRPr>
          </a:p>
        </p:txBody>
      </p:sp>
      <p:grpSp>
        <p:nvGrpSpPr>
          <p:cNvPr id="87" name="グループ化 86"/>
          <p:cNvGrpSpPr/>
          <p:nvPr/>
        </p:nvGrpSpPr>
        <p:grpSpPr>
          <a:xfrm>
            <a:off x="0" y="3427177"/>
            <a:ext cx="2251471" cy="3403220"/>
            <a:chOff x="0" y="1053600"/>
            <a:chExt cx="2251471" cy="3403220"/>
          </a:xfrm>
        </p:grpSpPr>
        <p:grpSp>
          <p:nvGrpSpPr>
            <p:cNvPr id="88" name="グループ化 87"/>
            <p:cNvGrpSpPr/>
            <p:nvPr/>
          </p:nvGrpSpPr>
          <p:grpSpPr>
            <a:xfrm>
              <a:off x="0" y="1053600"/>
              <a:ext cx="2251471" cy="523220"/>
              <a:chOff x="-20335" y="1287374"/>
              <a:chExt cx="2251471" cy="523220"/>
            </a:xfrm>
          </p:grpSpPr>
          <p:sp>
            <p:nvSpPr>
              <p:cNvPr id="105" name="正方形/長方形 104"/>
              <p:cNvSpPr/>
              <p:nvPr/>
            </p:nvSpPr>
            <p:spPr>
              <a:xfrm>
                <a:off x="-20335" y="1356157"/>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rgbClr val="595959"/>
                    </a:solidFill>
                    <a:latin typeface="HGP創英角ｺﾞｼｯｸUB" panose="020B0900000000000000" pitchFamily="50" charset="-128"/>
                    <a:ea typeface="HGP創英角ｺﾞｼｯｸUB" panose="020B0900000000000000" pitchFamily="50" charset="-128"/>
                  </a:rPr>
                  <a:t>	</a:t>
                </a:r>
                <a:r>
                  <a:rPr kumimoji="1" lang="ja-JP" altLang="en-US" sz="1200" dirty="0" smtClean="0">
                    <a:solidFill>
                      <a:srgbClr val="595959"/>
                    </a:solidFill>
                    <a:latin typeface="HGP創英角ｺﾞｼｯｸUB" panose="020B0900000000000000" pitchFamily="50" charset="-128"/>
                    <a:ea typeface="HGP創英角ｺﾞｼｯｸUB" panose="020B0900000000000000" pitchFamily="50" charset="-128"/>
                  </a:rPr>
                  <a:t>基本情報</a:t>
                </a:r>
                <a:endParaRPr kumimoji="1" lang="ja-JP" altLang="en-US" sz="1200" dirty="0">
                  <a:solidFill>
                    <a:srgbClr val="595959"/>
                  </a:solidFill>
                  <a:latin typeface="HGP創英角ｺﾞｼｯｸUB" panose="020B0900000000000000" pitchFamily="50" charset="-128"/>
                  <a:ea typeface="HGP創英角ｺﾞｼｯｸUB" panose="020B0900000000000000" pitchFamily="50" charset="-128"/>
                </a:endParaRPr>
              </a:p>
            </p:txBody>
          </p:sp>
          <p:sp>
            <p:nvSpPr>
              <p:cNvPr id="106" name="テキスト ボックス 105"/>
              <p:cNvSpPr txBox="1"/>
              <p:nvPr/>
            </p:nvSpPr>
            <p:spPr>
              <a:xfrm>
                <a:off x="36000" y="1287374"/>
                <a:ext cx="453970" cy="523220"/>
              </a:xfrm>
              <a:prstGeom prst="rect">
                <a:avLst/>
              </a:prstGeom>
              <a:noFill/>
            </p:spPr>
            <p:txBody>
              <a:bodyPr wrap="none" rtlCol="0">
                <a:spAutoFit/>
              </a:bodyPr>
              <a:lstStyle/>
              <a:p>
                <a:r>
                  <a:rPr kumimoji="1" lang="ja-JP" altLang="en-US" sz="2800" dirty="0" smtClean="0">
                    <a:solidFill>
                      <a:srgbClr val="595959"/>
                    </a:solidFill>
                    <a:latin typeface="HGP創英角ｺﾞｼｯｸUB" panose="020B0900000000000000" pitchFamily="50" charset="-128"/>
                    <a:ea typeface="HGP創英角ｺﾞｼｯｸUB" panose="020B0900000000000000" pitchFamily="50" charset="-128"/>
                  </a:rPr>
                  <a:t>１</a:t>
                </a:r>
                <a:endParaRPr kumimoji="1" lang="ja-JP" altLang="en-US" sz="2800" dirty="0">
                  <a:solidFill>
                    <a:srgbClr val="595959"/>
                  </a:solidFill>
                  <a:latin typeface="HGP創英角ｺﾞｼｯｸUB" panose="020B0900000000000000" pitchFamily="50" charset="-128"/>
                  <a:ea typeface="HGP創英角ｺﾞｼｯｸUB" panose="020B0900000000000000" pitchFamily="50" charset="-128"/>
                </a:endParaRPr>
              </a:p>
            </p:txBody>
          </p:sp>
        </p:grpSp>
        <p:sp>
          <p:nvSpPr>
            <p:cNvPr id="89" name="テキスト ボックス 88"/>
            <p:cNvSpPr txBox="1"/>
            <p:nvPr/>
          </p:nvSpPr>
          <p:spPr>
            <a:xfrm>
              <a:off x="114043" y="1485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90" name="正方形/長方形 89"/>
            <p:cNvSpPr/>
            <p:nvPr/>
          </p:nvSpPr>
          <p:spPr>
            <a:xfrm>
              <a:off x="0" y="1698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連絡先</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91" name="テキスト ボックス 90"/>
            <p:cNvSpPr txBox="1"/>
            <p:nvPr/>
          </p:nvSpPr>
          <p:spPr>
            <a:xfrm>
              <a:off x="56335" y="1629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２</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92" name="テキスト ボックス 91"/>
            <p:cNvSpPr txBox="1"/>
            <p:nvPr/>
          </p:nvSpPr>
          <p:spPr>
            <a:xfrm>
              <a:off x="114043" y="2061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93" name="正方形/長方形 92"/>
            <p:cNvSpPr/>
            <p:nvPr/>
          </p:nvSpPr>
          <p:spPr>
            <a:xfrm>
              <a:off x="0" y="2274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会社・従業員</a:t>
              </a:r>
              <a:endParaRPr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94" name="テキスト ボックス 93"/>
            <p:cNvSpPr txBox="1"/>
            <p:nvPr/>
          </p:nvSpPr>
          <p:spPr>
            <a:xfrm>
              <a:off x="56335" y="2205600"/>
              <a:ext cx="453970" cy="523220"/>
            </a:xfrm>
            <a:prstGeom prst="rect">
              <a:avLst/>
            </a:prstGeom>
            <a:noFill/>
          </p:spPr>
          <p:txBody>
            <a:bodyPr wrap="none" rtlCol="0">
              <a:spAutoFit/>
            </a:bodyPr>
            <a:lstStyle/>
            <a:p>
              <a:r>
                <a:rPr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３</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95" name="テキスト ボックス 94"/>
            <p:cNvSpPr txBox="1"/>
            <p:nvPr/>
          </p:nvSpPr>
          <p:spPr>
            <a:xfrm>
              <a:off x="114043" y="2637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96" name="正方形/長方形 95"/>
            <p:cNvSpPr/>
            <p:nvPr/>
          </p:nvSpPr>
          <p:spPr>
            <a:xfrm>
              <a:off x="0" y="2850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顧客・</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取引</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97" name="テキスト ボックス 96"/>
            <p:cNvSpPr txBox="1"/>
            <p:nvPr/>
          </p:nvSpPr>
          <p:spPr>
            <a:xfrm>
              <a:off x="56335" y="2781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４</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99" name="テキスト ボックス 98"/>
            <p:cNvSpPr txBox="1"/>
            <p:nvPr/>
          </p:nvSpPr>
          <p:spPr>
            <a:xfrm>
              <a:off x="114043" y="3213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00" name="正方形/長方形 99"/>
            <p:cNvSpPr/>
            <p:nvPr/>
          </p:nvSpPr>
          <p:spPr>
            <a:xfrm>
              <a:off x="0" y="3426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資源</a:t>
              </a:r>
              <a:r>
                <a:rPr kumimoji="1"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供給</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1" name="テキスト ボックス 100"/>
            <p:cNvSpPr txBox="1"/>
            <p:nvPr/>
          </p:nvSpPr>
          <p:spPr>
            <a:xfrm>
              <a:off x="56335" y="3357600"/>
              <a:ext cx="453970" cy="523220"/>
            </a:xfrm>
            <a:prstGeom prst="rect">
              <a:avLst/>
            </a:prstGeom>
            <a:noFill/>
          </p:spPr>
          <p:txBody>
            <a:bodyPr wrap="none" rtlCol="0">
              <a:spAutoFit/>
            </a:bodyPr>
            <a:lstStyle/>
            <a:p>
              <a:r>
                <a:rPr kumimoji="1"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５</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02" name="テキスト ボックス 101"/>
            <p:cNvSpPr txBox="1"/>
            <p:nvPr/>
          </p:nvSpPr>
          <p:spPr>
            <a:xfrm>
              <a:off x="114043" y="3789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03" name="正方形/長方形 102"/>
            <p:cNvSpPr/>
            <p:nvPr/>
          </p:nvSpPr>
          <p:spPr>
            <a:xfrm>
              <a:off x="0" y="4002383"/>
              <a:ext cx="2251471" cy="41168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bg1"/>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bg1"/>
                  </a:solidFill>
                  <a:latin typeface="HGP創英角ｺﾞｼｯｸUB" panose="020B0900000000000000" pitchFamily="50" charset="-128"/>
                  <a:ea typeface="HGP創英角ｺﾞｼｯｸUB" panose="020B0900000000000000" pitchFamily="50" charset="-128"/>
                </a:rPr>
                <a:t>避難・防災</a:t>
              </a:r>
              <a:endParaRPr kumimoji="1" lang="ja-JP" altLang="en-US" sz="12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04" name="テキスト ボックス 103"/>
            <p:cNvSpPr txBox="1"/>
            <p:nvPr/>
          </p:nvSpPr>
          <p:spPr>
            <a:xfrm>
              <a:off x="56335" y="3933600"/>
              <a:ext cx="453970" cy="523220"/>
            </a:xfrm>
            <a:prstGeom prst="rect">
              <a:avLst/>
            </a:prstGeom>
            <a:noFill/>
          </p:spPr>
          <p:txBody>
            <a:bodyPr wrap="none" rtlCol="0">
              <a:spAutoFit/>
            </a:bodyPr>
            <a:lstStyle/>
            <a:p>
              <a:r>
                <a:rPr lang="ja-JP" altLang="en-US" sz="2800" dirty="0">
                  <a:solidFill>
                    <a:schemeClr val="bg1"/>
                  </a:solidFill>
                  <a:latin typeface="HGP創英角ｺﾞｼｯｸUB" panose="020B0900000000000000" pitchFamily="50" charset="-128"/>
                  <a:ea typeface="HGP創英角ｺﾞｼｯｸUB" panose="020B0900000000000000" pitchFamily="50" charset="-128"/>
                </a:rPr>
                <a:t>６</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73" name="正方形/長方形 72"/>
          <p:cNvSpPr/>
          <p:nvPr/>
        </p:nvSpPr>
        <p:spPr>
          <a:xfrm>
            <a:off x="25620" y="28566"/>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latin typeface="Square721 BT" panose="020B0504020202060204" pitchFamily="34" charset="0"/>
                <a:cs typeface="Arial" panose="020B0604020202020204" pitchFamily="34" charset="0"/>
              </a:rPr>
              <a:t>BCP</a:t>
            </a:r>
            <a:r>
              <a:rPr lang="ja-JP" altLang="en-US" sz="1200" dirty="0">
                <a:latin typeface="Square721 BT" panose="020B0504020202060204" pitchFamily="34" charset="0"/>
                <a:cs typeface="Arial" panose="020B0604020202020204" pitchFamily="34" charset="0"/>
              </a:rPr>
              <a:t> </a:t>
            </a:r>
            <a:r>
              <a:rPr lang="en-US" altLang="ja-JP" sz="1200" dirty="0" smtClean="0">
                <a:latin typeface="Square721 BT" panose="020B0504020202060204" pitchFamily="34" charset="0"/>
                <a:cs typeface="Arial" panose="020B0604020202020204" pitchFamily="34" charset="0"/>
              </a:rPr>
              <a:t>DATA</a:t>
            </a:r>
            <a:endParaRPr kumimoji="1" lang="ja-JP" altLang="en-US" sz="1200" dirty="0">
              <a:latin typeface="Square721 BT" panose="020B0504020202060204" pitchFamily="34" charset="0"/>
              <a:cs typeface="Arial" panose="020B0604020202020204" pitchFamily="34" charset="0"/>
            </a:endParaRPr>
          </a:p>
        </p:txBody>
      </p:sp>
      <p:grpSp>
        <p:nvGrpSpPr>
          <p:cNvPr id="107" name="グループ化 106"/>
          <p:cNvGrpSpPr/>
          <p:nvPr/>
        </p:nvGrpSpPr>
        <p:grpSpPr>
          <a:xfrm>
            <a:off x="25620" y="256944"/>
            <a:ext cx="2448000" cy="288000"/>
            <a:chOff x="25620" y="297658"/>
            <a:chExt cx="2448000" cy="288000"/>
          </a:xfrm>
        </p:grpSpPr>
        <p:sp>
          <p:nvSpPr>
            <p:cNvPr id="108" name="角丸四角形 107"/>
            <p:cNvSpPr/>
            <p:nvPr/>
          </p:nvSpPr>
          <p:spPr>
            <a:xfrm>
              <a:off x="25620" y="297658"/>
              <a:ext cx="2448000" cy="288000"/>
            </a:xfrm>
            <a:prstGeom prst="roundRect">
              <a:avLst>
                <a:gd name="adj" fmla="val 0"/>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r>
                <a:rPr lang="ja-JP" altLang="en-US" sz="900" dirty="0" smtClean="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rPr>
                <a:t>年　　　　　月　　　　　日</a:t>
              </a:r>
              <a:endParaRPr kumimoji="1" lang="ja-JP" altLang="en-US" sz="900" dirty="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09" name="角丸四角形 108"/>
            <p:cNvSpPr/>
            <p:nvPr/>
          </p:nvSpPr>
          <p:spPr>
            <a:xfrm>
              <a:off x="58418" y="369658"/>
              <a:ext cx="576000" cy="144000"/>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kumimoji="1" lang="ja-JP" altLang="en-US" sz="900" dirty="0" smtClean="0">
                  <a:ln w="3175">
                    <a:solidFill>
                      <a:schemeClr val="bg1"/>
                    </a:solidFill>
                  </a:ln>
                  <a:latin typeface="Meiryo UI" panose="020B0604030504040204" pitchFamily="50" charset="-128"/>
                  <a:ea typeface="Meiryo UI" panose="020B0604030504040204" pitchFamily="50" charset="-128"/>
                </a:rPr>
                <a:t>改訂日</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grpSp>
        <p:nvGrpSpPr>
          <p:cNvPr id="66" name="グループ化 65"/>
          <p:cNvGrpSpPr/>
          <p:nvPr/>
        </p:nvGrpSpPr>
        <p:grpSpPr>
          <a:xfrm>
            <a:off x="-31844" y="549542"/>
            <a:ext cx="2616547" cy="307777"/>
            <a:chOff x="-31844" y="549542"/>
            <a:chExt cx="2616547" cy="307777"/>
          </a:xfrm>
        </p:grpSpPr>
        <p:sp>
          <p:nvSpPr>
            <p:cNvPr id="68" name="角丸四角形 67"/>
            <p:cNvSpPr/>
            <p:nvPr/>
          </p:nvSpPr>
          <p:spPr>
            <a:xfrm>
              <a:off x="25619" y="581221"/>
              <a:ext cx="2448000" cy="205200"/>
            </a:xfrm>
            <a:prstGeom prst="roundRect">
              <a:avLst>
                <a:gd name="adj" fmla="val 15127"/>
              </a:avLst>
            </a:prstGeom>
            <a:solidFill>
              <a:srgbClr val="FF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9" name="グループ化 68"/>
            <p:cNvGrpSpPr/>
            <p:nvPr/>
          </p:nvGrpSpPr>
          <p:grpSpPr>
            <a:xfrm>
              <a:off x="-31844" y="549542"/>
              <a:ext cx="2616547" cy="307777"/>
              <a:chOff x="-31843" y="549542"/>
              <a:chExt cx="2555100" cy="307777"/>
            </a:xfrm>
          </p:grpSpPr>
          <p:sp>
            <p:nvSpPr>
              <p:cNvPr id="70" name="テキスト ボックス 69"/>
              <p:cNvSpPr txBox="1"/>
              <p:nvPr/>
            </p:nvSpPr>
            <p:spPr>
              <a:xfrm>
                <a:off x="153617" y="584648"/>
                <a:ext cx="2369640" cy="200055"/>
              </a:xfrm>
              <a:prstGeom prst="rect">
                <a:avLst/>
              </a:prstGeom>
              <a:noFill/>
            </p:spPr>
            <p:txBody>
              <a:bodyPr wrap="square" rtlCol="0">
                <a:spAutoFit/>
              </a:bodyPr>
              <a:lstStyle/>
              <a:p>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事業者・</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BCP</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代表・避難所を「スライド</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3</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」からコピーしてください</a:t>
                </a:r>
                <a:endParaRPr kumimoji="1"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endParaRPr>
              </a:p>
            </p:txBody>
          </p:sp>
          <p:sp>
            <p:nvSpPr>
              <p:cNvPr id="71" name="テキスト ボックス 70"/>
              <p:cNvSpPr txBox="1"/>
              <p:nvPr/>
            </p:nvSpPr>
            <p:spPr>
              <a:xfrm>
                <a:off x="-31843" y="549542"/>
                <a:ext cx="344966" cy="307777"/>
              </a:xfrm>
              <a:prstGeom prst="rect">
                <a:avLst/>
              </a:prstGeom>
              <a:noFill/>
            </p:spPr>
            <p:txBody>
              <a:bodyPr wrap="none" rtlCol="0">
                <a:spAutoFit/>
              </a:bodyPr>
              <a:lstStyle/>
              <a:p>
                <a:r>
                  <a:rPr kumimoji="1" lang="ja-JP" altLang="en-US" sz="1400" dirty="0" smtClean="0">
                    <a:solidFill>
                      <a:schemeClr val="bg1"/>
                    </a:solidFill>
                    <a:sym typeface="Wingdings 3" panose="05040102010807070707" pitchFamily="18" charset="2"/>
                  </a:rPr>
                  <a:t></a:t>
                </a:r>
                <a:endParaRPr kumimoji="1" lang="ja-JP" altLang="en-US" sz="1400" dirty="0">
                  <a:solidFill>
                    <a:schemeClr val="bg1"/>
                  </a:solidFill>
                </a:endParaRPr>
              </a:p>
            </p:txBody>
          </p:sp>
        </p:grpSp>
      </p:grpSp>
    </p:spTree>
    <p:extLst>
      <p:ext uri="{BB962C8B-B14F-4D97-AF65-F5344CB8AC3E}">
        <p14:creationId xmlns:p14="http://schemas.microsoft.com/office/powerpoint/2010/main" val="18557682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0" y="1825825"/>
            <a:ext cx="4064400" cy="3206350"/>
            <a:chOff x="1881351" y="2046990"/>
            <a:chExt cx="4064400" cy="3206350"/>
          </a:xfrm>
        </p:grpSpPr>
        <p:sp>
          <p:nvSpPr>
            <p:cNvPr id="226" name="テキスト ボックス 225"/>
            <p:cNvSpPr txBox="1"/>
            <p:nvPr/>
          </p:nvSpPr>
          <p:spPr>
            <a:xfrm>
              <a:off x="1881351" y="4483899"/>
              <a:ext cx="4064400" cy="769441"/>
            </a:xfrm>
            <a:prstGeom prst="rect">
              <a:avLst/>
            </a:prstGeom>
            <a:noFill/>
          </p:spPr>
          <p:txBody>
            <a:bodyPr wrap="square" rtlCol="0">
              <a:spAutoFit/>
            </a:bodyPr>
            <a:lstStyle/>
            <a:p>
              <a:pPr algn="ctr"/>
              <a:r>
                <a:rPr kumimoji="1" lang="ja-JP" altLang="en-US" sz="4400" dirty="0" smtClean="0">
                  <a:solidFill>
                    <a:srgbClr val="009900"/>
                  </a:solidFill>
                  <a:latin typeface="チェックポイント★リベンジ" panose="02000600000000000000" pitchFamily="2" charset="-128"/>
                  <a:ea typeface="チェックポイント★リベンジ" panose="02000600000000000000" pitchFamily="2" charset="-128"/>
                </a:rPr>
                <a:t>避難</a:t>
              </a:r>
              <a:r>
                <a:rPr lang="ja-JP" altLang="en-US" sz="4400" dirty="0" smtClean="0">
                  <a:solidFill>
                    <a:srgbClr val="009900"/>
                  </a:solidFill>
                  <a:latin typeface="チェックポイント★リベンジ" panose="02000600000000000000" pitchFamily="2" charset="-128"/>
                  <a:ea typeface="チェックポイント★リベンジ" panose="02000600000000000000" pitchFamily="2" charset="-128"/>
                </a:rPr>
                <a:t>カード</a:t>
              </a:r>
              <a:endParaRPr kumimoji="1" lang="ja-JP" altLang="en-US" sz="4400" dirty="0">
                <a:solidFill>
                  <a:srgbClr val="009900"/>
                </a:solidFill>
                <a:latin typeface="チェックポイント★リベンジ" panose="02000600000000000000" pitchFamily="2" charset="-128"/>
                <a:ea typeface="チェックポイント★リベンジ" panose="02000600000000000000" pitchFamily="2" charset="-128"/>
              </a:endParaRPr>
            </a:p>
          </p:txBody>
        </p:sp>
        <p:pic>
          <p:nvPicPr>
            <p:cNvPr id="2" name="図 1"/>
            <p:cNvPicPr>
              <a:picLocks noChangeAspect="1"/>
            </p:cNvPicPr>
            <p:nvPr/>
          </p:nvPicPr>
          <p:blipFill rotWithShape="1">
            <a:blip r:embed="rId3">
              <a:extLst>
                <a:ext uri="{28A0092B-C50C-407E-A947-70E740481C1C}">
                  <a14:useLocalDpi xmlns:a14="http://schemas.microsoft.com/office/drawing/2010/main" val="0"/>
                </a:ext>
              </a:extLst>
            </a:blip>
            <a:srcRect t="7035" b="6778"/>
            <a:stretch/>
          </p:blipFill>
          <p:spPr>
            <a:xfrm>
              <a:off x="2484801" y="2046990"/>
              <a:ext cx="2857500" cy="2462784"/>
            </a:xfrm>
            <a:prstGeom prst="rect">
              <a:avLst/>
            </a:prstGeom>
          </p:spPr>
        </p:pic>
      </p:grpSp>
      <p:grpSp>
        <p:nvGrpSpPr>
          <p:cNvPr id="8" name="グループ化 7"/>
          <p:cNvGrpSpPr/>
          <p:nvPr/>
        </p:nvGrpSpPr>
        <p:grpSpPr>
          <a:xfrm>
            <a:off x="4064400" y="1825824"/>
            <a:ext cx="4064400" cy="3206350"/>
            <a:chOff x="1881351" y="2046990"/>
            <a:chExt cx="4064400" cy="3206350"/>
          </a:xfrm>
        </p:grpSpPr>
        <p:sp>
          <p:nvSpPr>
            <p:cNvPr id="9" name="テキスト ボックス 8"/>
            <p:cNvSpPr txBox="1"/>
            <p:nvPr/>
          </p:nvSpPr>
          <p:spPr>
            <a:xfrm>
              <a:off x="1881351" y="4483899"/>
              <a:ext cx="4064400" cy="769441"/>
            </a:xfrm>
            <a:prstGeom prst="rect">
              <a:avLst/>
            </a:prstGeom>
            <a:noFill/>
          </p:spPr>
          <p:txBody>
            <a:bodyPr wrap="square" rtlCol="0">
              <a:spAutoFit/>
            </a:bodyPr>
            <a:lstStyle/>
            <a:p>
              <a:pPr algn="ctr"/>
              <a:r>
                <a:rPr kumimoji="1" lang="ja-JP" altLang="en-US" sz="4400" dirty="0" smtClean="0">
                  <a:solidFill>
                    <a:srgbClr val="009900"/>
                  </a:solidFill>
                  <a:latin typeface="チェックポイント★リベンジ" panose="02000600000000000000" pitchFamily="2" charset="-128"/>
                  <a:ea typeface="チェックポイント★リベンジ" panose="02000600000000000000" pitchFamily="2" charset="-128"/>
                </a:rPr>
                <a:t>避難</a:t>
              </a:r>
              <a:r>
                <a:rPr lang="ja-JP" altLang="en-US" sz="4400" dirty="0" smtClean="0">
                  <a:solidFill>
                    <a:srgbClr val="009900"/>
                  </a:solidFill>
                  <a:latin typeface="チェックポイント★リベンジ" panose="02000600000000000000" pitchFamily="2" charset="-128"/>
                  <a:ea typeface="チェックポイント★リベンジ" panose="02000600000000000000" pitchFamily="2" charset="-128"/>
                </a:rPr>
                <a:t>カード</a:t>
              </a:r>
              <a:endParaRPr kumimoji="1" lang="ja-JP" altLang="en-US" sz="4400" dirty="0">
                <a:solidFill>
                  <a:srgbClr val="009900"/>
                </a:solidFill>
                <a:latin typeface="チェックポイント★リベンジ" panose="02000600000000000000" pitchFamily="2" charset="-128"/>
                <a:ea typeface="チェックポイント★リベンジ" panose="02000600000000000000" pitchFamily="2" charset="-128"/>
              </a:endParaRPr>
            </a:p>
          </p:txBody>
        </p:sp>
        <p:pic>
          <p:nvPicPr>
            <p:cNvPr id="10" name="図 9"/>
            <p:cNvPicPr>
              <a:picLocks noChangeAspect="1"/>
            </p:cNvPicPr>
            <p:nvPr/>
          </p:nvPicPr>
          <p:blipFill rotWithShape="1">
            <a:blip r:embed="rId3">
              <a:extLst>
                <a:ext uri="{28A0092B-C50C-407E-A947-70E740481C1C}">
                  <a14:useLocalDpi xmlns:a14="http://schemas.microsoft.com/office/drawing/2010/main" val="0"/>
                </a:ext>
              </a:extLst>
            </a:blip>
            <a:srcRect t="7035" b="6778"/>
            <a:stretch/>
          </p:blipFill>
          <p:spPr>
            <a:xfrm>
              <a:off x="2484801" y="2046990"/>
              <a:ext cx="2857500" cy="2462784"/>
            </a:xfrm>
            <a:prstGeom prst="rect">
              <a:avLst/>
            </a:prstGeom>
          </p:spPr>
        </p:pic>
      </p:grpSp>
      <p:grpSp>
        <p:nvGrpSpPr>
          <p:cNvPr id="11" name="グループ化 10"/>
          <p:cNvGrpSpPr/>
          <p:nvPr/>
        </p:nvGrpSpPr>
        <p:grpSpPr>
          <a:xfrm>
            <a:off x="8128800" y="1825824"/>
            <a:ext cx="4064400" cy="3206350"/>
            <a:chOff x="1881351" y="2046990"/>
            <a:chExt cx="4064400" cy="3206350"/>
          </a:xfrm>
        </p:grpSpPr>
        <p:sp>
          <p:nvSpPr>
            <p:cNvPr id="12" name="テキスト ボックス 11"/>
            <p:cNvSpPr txBox="1"/>
            <p:nvPr/>
          </p:nvSpPr>
          <p:spPr>
            <a:xfrm>
              <a:off x="1881351" y="4483899"/>
              <a:ext cx="4064400" cy="769441"/>
            </a:xfrm>
            <a:prstGeom prst="rect">
              <a:avLst/>
            </a:prstGeom>
            <a:noFill/>
          </p:spPr>
          <p:txBody>
            <a:bodyPr wrap="square" rtlCol="0">
              <a:spAutoFit/>
            </a:bodyPr>
            <a:lstStyle/>
            <a:p>
              <a:pPr algn="ctr"/>
              <a:r>
                <a:rPr kumimoji="1" lang="ja-JP" altLang="en-US" sz="4400" dirty="0" smtClean="0">
                  <a:solidFill>
                    <a:srgbClr val="009900"/>
                  </a:solidFill>
                  <a:latin typeface="チェックポイント★リベンジ" panose="02000600000000000000" pitchFamily="2" charset="-128"/>
                  <a:ea typeface="チェックポイント★リベンジ" panose="02000600000000000000" pitchFamily="2" charset="-128"/>
                </a:rPr>
                <a:t>避難</a:t>
              </a:r>
              <a:r>
                <a:rPr lang="ja-JP" altLang="en-US" sz="4400" dirty="0" smtClean="0">
                  <a:solidFill>
                    <a:srgbClr val="009900"/>
                  </a:solidFill>
                  <a:latin typeface="チェックポイント★リベンジ" panose="02000600000000000000" pitchFamily="2" charset="-128"/>
                  <a:ea typeface="チェックポイント★リベンジ" panose="02000600000000000000" pitchFamily="2" charset="-128"/>
                </a:rPr>
                <a:t>カード</a:t>
              </a:r>
              <a:endParaRPr kumimoji="1" lang="ja-JP" altLang="en-US" sz="4400" dirty="0">
                <a:solidFill>
                  <a:srgbClr val="009900"/>
                </a:solidFill>
                <a:latin typeface="チェックポイント★リベンジ" panose="02000600000000000000" pitchFamily="2" charset="-128"/>
                <a:ea typeface="チェックポイント★リベンジ" panose="02000600000000000000" pitchFamily="2" charset="-128"/>
              </a:endParaRPr>
            </a:p>
          </p:txBody>
        </p:sp>
        <p:pic>
          <p:nvPicPr>
            <p:cNvPr id="13" name="図 12"/>
            <p:cNvPicPr>
              <a:picLocks noChangeAspect="1"/>
            </p:cNvPicPr>
            <p:nvPr/>
          </p:nvPicPr>
          <p:blipFill rotWithShape="1">
            <a:blip r:embed="rId3">
              <a:extLst>
                <a:ext uri="{28A0092B-C50C-407E-A947-70E740481C1C}">
                  <a14:useLocalDpi xmlns:a14="http://schemas.microsoft.com/office/drawing/2010/main" val="0"/>
                </a:ext>
              </a:extLst>
            </a:blip>
            <a:srcRect t="7035" b="6778"/>
            <a:stretch/>
          </p:blipFill>
          <p:spPr>
            <a:xfrm>
              <a:off x="2484801" y="2046990"/>
              <a:ext cx="2857500" cy="2462784"/>
            </a:xfrm>
            <a:prstGeom prst="rect">
              <a:avLst/>
            </a:prstGeom>
          </p:spPr>
        </p:pic>
      </p:grpSp>
      <p:cxnSp>
        <p:nvCxnSpPr>
          <p:cNvPr id="14" name="直線コネクタ 13"/>
          <p:cNvCxnSpPr/>
          <p:nvPr/>
        </p:nvCxnSpPr>
        <p:spPr>
          <a:xfrm>
            <a:off x="4064400" y="0"/>
            <a:ext cx="0" cy="6858000"/>
          </a:xfrm>
          <a:prstGeom prst="line">
            <a:avLst/>
          </a:prstGeom>
          <a:ln w="57150">
            <a:solidFill>
              <a:srgbClr val="009900"/>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8152342" y="0"/>
            <a:ext cx="0" cy="6858000"/>
          </a:xfrm>
          <a:prstGeom prst="line">
            <a:avLst/>
          </a:prstGeom>
          <a:ln w="57150">
            <a:solidFill>
              <a:srgbClr val="0099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66560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8989"/>
            <a:ext cx="40644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7" name="正方形/長方形 276"/>
          <p:cNvSpPr/>
          <p:nvPr/>
        </p:nvSpPr>
        <p:spPr>
          <a:xfrm>
            <a:off x="8154191" y="18989"/>
            <a:ext cx="4064400" cy="6858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8" name="正方形/長方形 337"/>
          <p:cNvSpPr/>
          <p:nvPr/>
        </p:nvSpPr>
        <p:spPr>
          <a:xfrm>
            <a:off x="8312436" y="4916266"/>
            <a:ext cx="3788077" cy="1352099"/>
          </a:xfrm>
          <a:prstGeom prst="rect">
            <a:avLst/>
          </a:prstGeom>
          <a:gradFill flip="none" rotWithShape="1">
            <a:gsLst>
              <a:gs pos="0">
                <a:srgbClr val="0099FF">
                  <a:lumMod val="50000"/>
                </a:srgbClr>
              </a:gs>
              <a:gs pos="100000">
                <a:srgbClr val="0099FF"/>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 name="グループ化 1"/>
          <p:cNvGrpSpPr/>
          <p:nvPr/>
        </p:nvGrpSpPr>
        <p:grpSpPr>
          <a:xfrm>
            <a:off x="8311596" y="5007982"/>
            <a:ext cx="3664222" cy="999445"/>
            <a:chOff x="8311596" y="5001886"/>
            <a:chExt cx="3664222" cy="999445"/>
          </a:xfrm>
        </p:grpSpPr>
        <p:sp>
          <p:nvSpPr>
            <p:cNvPr id="339" name="テキスト ボックス 338"/>
            <p:cNvSpPr txBox="1"/>
            <p:nvPr/>
          </p:nvSpPr>
          <p:spPr>
            <a:xfrm>
              <a:off x="10617198" y="5293445"/>
              <a:ext cx="1350163" cy="707886"/>
            </a:xfrm>
            <a:prstGeom prst="rect">
              <a:avLst/>
            </a:prstGeom>
            <a:noFill/>
          </p:spPr>
          <p:txBody>
            <a:bodyPr wrap="square" rtlCol="0">
              <a:spAutoFit/>
            </a:bodyPr>
            <a:lstStyle/>
            <a:p>
              <a:pPr algn="ctr"/>
              <a:r>
                <a:rPr kumimoji="1" lang="ja-JP" altLang="en-US" sz="2000" dirty="0" smtClean="0">
                  <a:solidFill>
                    <a:schemeClr val="bg1"/>
                  </a:solidFill>
                  <a:ea typeface="ふみゴシック" panose="03000509000000000000" pitchFamily="65" charset="-128"/>
                </a:rPr>
                <a:t>災害伝言</a:t>
              </a:r>
              <a:endParaRPr kumimoji="1" lang="en-US" altLang="ja-JP" sz="2000" dirty="0" smtClean="0">
                <a:solidFill>
                  <a:schemeClr val="bg1"/>
                </a:solidFill>
                <a:ea typeface="ふみゴシック" panose="03000509000000000000" pitchFamily="65" charset="-128"/>
              </a:endParaRPr>
            </a:p>
            <a:p>
              <a:pPr algn="ctr"/>
              <a:r>
                <a:rPr kumimoji="1" lang="ja-JP" altLang="en-US" sz="2000" dirty="0" smtClean="0">
                  <a:solidFill>
                    <a:schemeClr val="bg1"/>
                  </a:solidFill>
                  <a:ea typeface="ふみゴシック" panose="03000509000000000000" pitchFamily="65" charset="-128"/>
                </a:rPr>
                <a:t>ダイヤル</a:t>
              </a:r>
              <a:endParaRPr kumimoji="1" lang="ja-JP" altLang="en-US" sz="2000" dirty="0">
                <a:solidFill>
                  <a:schemeClr val="bg1"/>
                </a:solidFill>
                <a:ea typeface="ふみゴシック" panose="03000509000000000000" pitchFamily="65" charset="-128"/>
              </a:endParaRPr>
            </a:p>
          </p:txBody>
        </p:sp>
        <p:sp>
          <p:nvSpPr>
            <p:cNvPr id="340" name="角丸四角形 339"/>
            <p:cNvSpPr/>
            <p:nvPr/>
          </p:nvSpPr>
          <p:spPr>
            <a:xfrm>
              <a:off x="9234868" y="5309647"/>
              <a:ext cx="1377635" cy="684000"/>
            </a:xfrm>
            <a:prstGeom prst="roundRect">
              <a:avLst>
                <a:gd name="adj" fmla="val 0"/>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kumimoji="1" lang="ja-JP" altLang="en-US" sz="4400" spc="-2000" dirty="0" smtClean="0">
                  <a:solidFill>
                    <a:schemeClr val="bg1"/>
                  </a:solidFill>
                  <a:latin typeface="HGP創英角ｺﾞｼｯｸUB" panose="020B0900000000000000" pitchFamily="50" charset="-128"/>
                  <a:ea typeface="ふみゴシック" panose="03000509000000000000" pitchFamily="65" charset="-128"/>
                </a:rPr>
                <a:t>１</a:t>
              </a:r>
              <a:r>
                <a:rPr kumimoji="1" lang="ja-JP" altLang="en-US" sz="4400" spc="-1500" dirty="0" smtClean="0">
                  <a:solidFill>
                    <a:schemeClr val="bg1"/>
                  </a:solidFill>
                  <a:latin typeface="HGP創英角ｺﾞｼｯｸUB" panose="020B0900000000000000" pitchFamily="50" charset="-128"/>
                  <a:ea typeface="ふみゴシック" panose="03000509000000000000" pitchFamily="65" charset="-128"/>
                </a:rPr>
                <a:t>７</a:t>
              </a:r>
              <a:r>
                <a:rPr kumimoji="1" lang="ja-JP" altLang="en-US" sz="4400" spc="-2000" dirty="0" smtClean="0">
                  <a:solidFill>
                    <a:schemeClr val="bg1"/>
                  </a:solidFill>
                  <a:latin typeface="HGP創英角ｺﾞｼｯｸUB" panose="020B0900000000000000" pitchFamily="50" charset="-128"/>
                  <a:ea typeface="ふみゴシック" panose="03000509000000000000" pitchFamily="65" charset="-128"/>
                </a:rPr>
                <a:t>１</a:t>
              </a:r>
              <a:endParaRPr kumimoji="1" lang="ja-JP" altLang="en-US" sz="4400" spc="-2000" dirty="0">
                <a:solidFill>
                  <a:schemeClr val="bg1"/>
                </a:solidFill>
                <a:latin typeface="HGP創英角ｺﾞｼｯｸUB" panose="020B0900000000000000" pitchFamily="50" charset="-128"/>
                <a:ea typeface="ふみゴシック" panose="03000509000000000000" pitchFamily="65" charset="-128"/>
              </a:endParaRPr>
            </a:p>
          </p:txBody>
        </p:sp>
        <p:sp>
          <p:nvSpPr>
            <p:cNvPr id="342" name="角丸四角形 341"/>
            <p:cNvSpPr/>
            <p:nvPr/>
          </p:nvSpPr>
          <p:spPr>
            <a:xfrm>
              <a:off x="8830033" y="5001886"/>
              <a:ext cx="3145785" cy="252000"/>
            </a:xfrm>
            <a:prstGeom prst="roundRect">
              <a:avLst>
                <a:gd name="adj" fmla="val 50000"/>
              </a:avLst>
            </a:prstGeom>
            <a:gradFill>
              <a:gsLst>
                <a:gs pos="0">
                  <a:srgbClr val="0099FF">
                    <a:lumMod val="20000"/>
                  </a:srgbClr>
                </a:gs>
                <a:gs pos="100000">
                  <a:srgbClr val="0099FF">
                    <a:lumMod val="2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400" dirty="0" smtClean="0">
                  <a:gradFill>
                    <a:gsLst>
                      <a:gs pos="75000">
                        <a:srgbClr val="00CCFF"/>
                      </a:gs>
                      <a:gs pos="15000">
                        <a:srgbClr val="0099FF"/>
                      </a:gs>
                    </a:gsLst>
                    <a:lin ang="5400000" scaled="1"/>
                  </a:gradFill>
                  <a:latin typeface="HGP創英角ｺﾞｼｯｸUB" panose="020B0900000000000000" pitchFamily="50" charset="-128"/>
                  <a:ea typeface="ふみゴシック" panose="03000509000000000000" pitchFamily="65" charset="-128"/>
                </a:rPr>
                <a:t>災害時 つな</a:t>
              </a:r>
              <a:r>
                <a:rPr kumimoji="1" lang="ja-JP" altLang="en-US" sz="1400" dirty="0" smtClean="0">
                  <a:gradFill>
                    <a:gsLst>
                      <a:gs pos="75000">
                        <a:srgbClr val="00CCFF"/>
                      </a:gs>
                      <a:gs pos="15000">
                        <a:srgbClr val="0099FF"/>
                      </a:gs>
                    </a:gsLst>
                    <a:lin ang="5400000" scaled="1"/>
                  </a:gradFill>
                  <a:latin typeface="HGP創英角ｺﾞｼｯｸUB" panose="020B0900000000000000" pitchFamily="50" charset="-128"/>
                  <a:ea typeface="ふみゴシック" panose="03000509000000000000" pitchFamily="65" charset="-128"/>
                </a:rPr>
                <a:t>がらないなら 伝言を</a:t>
              </a:r>
              <a:r>
                <a:rPr lang="ja-JP" altLang="en-US" sz="1400" dirty="0">
                  <a:gradFill>
                    <a:gsLst>
                      <a:gs pos="75000">
                        <a:srgbClr val="00CCFF"/>
                      </a:gs>
                      <a:gs pos="15000">
                        <a:srgbClr val="0099FF"/>
                      </a:gs>
                    </a:gsLst>
                    <a:lin ang="5400000" scaled="1"/>
                  </a:gradFill>
                  <a:latin typeface="HGP創英角ｺﾞｼｯｸUB" panose="020B0900000000000000" pitchFamily="50" charset="-128"/>
                  <a:ea typeface="ふみゴシック" panose="03000509000000000000" pitchFamily="65" charset="-128"/>
                </a:rPr>
                <a:t>。</a:t>
              </a:r>
              <a:endParaRPr lang="en-US" altLang="ja-JP" sz="1400" dirty="0" smtClean="0">
                <a:gradFill>
                  <a:gsLst>
                    <a:gs pos="75000">
                      <a:srgbClr val="00CCFF"/>
                    </a:gs>
                    <a:gs pos="15000">
                      <a:srgbClr val="0099FF"/>
                    </a:gs>
                  </a:gsLst>
                  <a:lin ang="5400000" scaled="1"/>
                </a:gradFill>
                <a:latin typeface="HGP創英角ｺﾞｼｯｸUB" panose="020B0900000000000000" pitchFamily="50" charset="-128"/>
                <a:ea typeface="ふみゴシック" panose="03000509000000000000" pitchFamily="65" charset="-128"/>
              </a:endParaRPr>
            </a:p>
          </p:txBody>
        </p:sp>
        <p:pic>
          <p:nvPicPr>
            <p:cNvPr id="344" name="図 343"/>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8889" r="89778"/>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8311596" y="5017126"/>
              <a:ext cx="974150" cy="979212"/>
            </a:xfrm>
            <a:prstGeom prst="rect">
              <a:avLst/>
            </a:prstGeom>
          </p:spPr>
        </p:pic>
      </p:grpSp>
      <p:sp>
        <p:nvSpPr>
          <p:cNvPr id="345" name="正方形/長方形 344"/>
          <p:cNvSpPr/>
          <p:nvPr/>
        </p:nvSpPr>
        <p:spPr>
          <a:xfrm>
            <a:off x="8310597" y="6087115"/>
            <a:ext cx="3789915" cy="18124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ln w="3175">
                  <a:solidFill>
                    <a:srgbClr val="FF6600"/>
                  </a:solidFill>
                </a:ln>
                <a:solidFill>
                  <a:srgbClr val="FF6600"/>
                </a:solidFill>
                <a:latin typeface="Square721 BT" panose="020B0504020202060204" pitchFamily="34" charset="0"/>
                <a:ea typeface="Meiryo UI" panose="020B0604030504040204" pitchFamily="50" charset="-128"/>
              </a:rPr>
              <a:t>1</a:t>
            </a:r>
            <a:r>
              <a:rPr lang="ja-JP" altLang="en-US" sz="1200" dirty="0" smtClean="0">
                <a:ln w="3175">
                  <a:solidFill>
                    <a:srgbClr val="FF6600"/>
                  </a:solidFill>
                </a:ln>
                <a:solidFill>
                  <a:srgbClr val="FF6600"/>
                </a:solidFill>
                <a:latin typeface="Square721 BT" panose="020B0504020202060204" pitchFamily="34" charset="0"/>
                <a:ea typeface="Meiryo UI" panose="020B0604030504040204" pitchFamily="50" charset="-128"/>
              </a:rPr>
              <a:t>伝言あたり</a:t>
            </a:r>
            <a:r>
              <a:rPr lang="en-US" altLang="ja-JP" sz="1200" dirty="0" smtClean="0">
                <a:ln w="3175">
                  <a:solidFill>
                    <a:srgbClr val="FF6600"/>
                  </a:solidFill>
                </a:ln>
                <a:solidFill>
                  <a:srgbClr val="FF6600"/>
                </a:solidFill>
                <a:latin typeface="Square721 BT" panose="020B0504020202060204" pitchFamily="34" charset="0"/>
                <a:ea typeface="Meiryo UI" panose="020B0604030504040204" pitchFamily="50" charset="-128"/>
              </a:rPr>
              <a:t>30</a:t>
            </a:r>
            <a:r>
              <a:rPr lang="ja-JP" altLang="en-US" sz="1200" dirty="0" smtClean="0">
                <a:ln w="3175">
                  <a:solidFill>
                    <a:srgbClr val="FF6600"/>
                  </a:solidFill>
                </a:ln>
                <a:solidFill>
                  <a:srgbClr val="FF6600"/>
                </a:solidFill>
                <a:latin typeface="Square721 BT" panose="020B0504020202060204" pitchFamily="34" charset="0"/>
                <a:ea typeface="Meiryo UI" panose="020B0604030504040204" pitchFamily="50" charset="-128"/>
              </a:rPr>
              <a:t>秒、</a:t>
            </a:r>
            <a:r>
              <a:rPr lang="en-US" altLang="ja-JP" sz="1200" dirty="0" smtClean="0">
                <a:ln w="3175">
                  <a:solidFill>
                    <a:srgbClr val="FF6600"/>
                  </a:solidFill>
                </a:ln>
                <a:solidFill>
                  <a:srgbClr val="FF6600"/>
                </a:solidFill>
                <a:latin typeface="Square721 BT" panose="020B0504020202060204" pitchFamily="34" charset="0"/>
                <a:ea typeface="Meiryo UI" panose="020B0604030504040204" pitchFamily="50" charset="-128"/>
              </a:rPr>
              <a:t>1</a:t>
            </a:r>
            <a:r>
              <a:rPr lang="ja-JP" altLang="en-US" sz="1200" dirty="0" smtClean="0">
                <a:ln w="3175">
                  <a:solidFill>
                    <a:srgbClr val="FF6600"/>
                  </a:solidFill>
                </a:ln>
                <a:solidFill>
                  <a:srgbClr val="FF6600"/>
                </a:solidFill>
                <a:latin typeface="Square721 BT" panose="020B0504020202060204" pitchFamily="34" charset="0"/>
                <a:ea typeface="Meiryo UI" panose="020B0604030504040204" pitchFamily="50" charset="-128"/>
              </a:rPr>
              <a:t>番号あたり</a:t>
            </a:r>
            <a:r>
              <a:rPr lang="en-US" altLang="ja-JP" sz="1200" dirty="0" smtClean="0">
                <a:ln w="3175">
                  <a:solidFill>
                    <a:srgbClr val="FF6600"/>
                  </a:solidFill>
                </a:ln>
                <a:solidFill>
                  <a:srgbClr val="FF6600"/>
                </a:solidFill>
                <a:latin typeface="Square721 BT" panose="020B0504020202060204" pitchFamily="34" charset="0"/>
                <a:ea typeface="Meiryo UI" panose="020B0604030504040204" pitchFamily="50" charset="-128"/>
              </a:rPr>
              <a:t>20</a:t>
            </a:r>
            <a:r>
              <a:rPr lang="ja-JP" altLang="en-US" sz="1200" dirty="0" smtClean="0">
                <a:ln w="3175">
                  <a:solidFill>
                    <a:srgbClr val="FF6600"/>
                  </a:solidFill>
                </a:ln>
                <a:solidFill>
                  <a:srgbClr val="FF6600"/>
                </a:solidFill>
                <a:latin typeface="Square721 BT" panose="020B0504020202060204" pitchFamily="34" charset="0"/>
                <a:ea typeface="Meiryo UI" panose="020B0604030504040204" pitchFamily="50" charset="-128"/>
              </a:rPr>
              <a:t>件まで伝言できます。</a:t>
            </a:r>
            <a:endParaRPr kumimoji="1" lang="ja-JP" altLang="en-US" sz="1200" dirty="0">
              <a:ln w="3175">
                <a:solidFill>
                  <a:srgbClr val="FF6600"/>
                </a:solidFill>
              </a:ln>
              <a:solidFill>
                <a:srgbClr val="FF6600"/>
              </a:solidFill>
              <a:latin typeface="Square721 BT" panose="020B0504020202060204" pitchFamily="34" charset="0"/>
              <a:ea typeface="Meiryo UI" panose="020B0604030504040204" pitchFamily="50" charset="-128"/>
            </a:endParaRPr>
          </a:p>
        </p:txBody>
      </p:sp>
      <p:sp>
        <p:nvSpPr>
          <p:cNvPr id="278" name="正方形/長方形 277"/>
          <p:cNvSpPr/>
          <p:nvPr/>
        </p:nvSpPr>
        <p:spPr>
          <a:xfrm>
            <a:off x="8154191" y="0"/>
            <a:ext cx="4064400" cy="3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9" name="正方形/長方形 278"/>
          <p:cNvSpPr/>
          <p:nvPr/>
        </p:nvSpPr>
        <p:spPr>
          <a:xfrm>
            <a:off x="8238204" y="105103"/>
            <a:ext cx="1737360" cy="92105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2800" dirty="0">
                <a:solidFill>
                  <a:schemeClr val="bg1"/>
                </a:solidFill>
                <a:latin typeface="HGP創英角ｺﾞｼｯｸUB" panose="020B0900000000000000" pitchFamily="50" charset="-128"/>
                <a:ea typeface="HGP創英角ｺﾞｼｯｸUB" panose="020B0900000000000000" pitchFamily="50" charset="-128"/>
              </a:rPr>
              <a:t>待機</a:t>
            </a:r>
            <a:r>
              <a:rPr lang="ja-JP" altLang="en-US" sz="2800" dirty="0" smtClean="0">
                <a:solidFill>
                  <a:schemeClr val="bg1"/>
                </a:solidFill>
                <a:latin typeface="HGP創英角ｺﾞｼｯｸUB" panose="020B0900000000000000" pitchFamily="50" charset="-128"/>
                <a:ea typeface="HGP創英角ｺﾞｼｯｸUB" panose="020B0900000000000000" pitchFamily="50" charset="-128"/>
              </a:rPr>
              <a:t>時</a:t>
            </a:r>
            <a:endParaRPr lang="en-US" altLang="ja-JP" sz="2800" dirty="0">
              <a:solidFill>
                <a:schemeClr val="bg1"/>
              </a:solidFill>
              <a:latin typeface="HGP創英角ｺﾞｼｯｸUB" panose="020B0900000000000000" pitchFamily="50" charset="-128"/>
              <a:ea typeface="HGP創英角ｺﾞｼｯｸUB" panose="020B0900000000000000" pitchFamily="50" charset="-128"/>
            </a:endParaRPr>
          </a:p>
          <a:p>
            <a:pPr algn="ctr">
              <a:lnSpc>
                <a:spcPct val="150000"/>
              </a:lnSpc>
            </a:pPr>
            <a:r>
              <a:rPr kumimoji="1" lang="ja-JP" altLang="en-US" sz="1050" dirty="0" smtClean="0">
                <a:solidFill>
                  <a:schemeClr val="bg1"/>
                </a:solidFill>
                <a:latin typeface="HGP創英角ｺﾞｼｯｸUB" panose="020B0900000000000000" pitchFamily="50" charset="-128"/>
                <a:ea typeface="HGP創英角ｺﾞｼｯｸUB" panose="020B0900000000000000" pitchFamily="50" charset="-128"/>
              </a:rPr>
              <a:t>避難完了</a:t>
            </a:r>
            <a:r>
              <a:rPr kumimoji="1" lang="ja-JP" altLang="en-US" sz="800" dirty="0" smtClean="0">
                <a:solidFill>
                  <a:schemeClr val="bg1"/>
                </a:solidFill>
                <a:latin typeface="HGP創英角ｺﾞｼｯｸUB" panose="020B0900000000000000" pitchFamily="50" charset="-128"/>
                <a:ea typeface="HGP創英角ｺﾞｼｯｸUB" panose="020B0900000000000000" pitchFamily="50" charset="-128"/>
              </a:rPr>
              <a:t>から</a:t>
            </a:r>
            <a:r>
              <a:rPr kumimoji="1" lang="ja-JP" altLang="en-US" sz="1050" dirty="0" smtClean="0">
                <a:solidFill>
                  <a:schemeClr val="bg1"/>
                </a:solidFill>
                <a:latin typeface="HGP創英角ｺﾞｼｯｸUB" panose="020B0900000000000000" pitchFamily="50" charset="-128"/>
                <a:ea typeface="HGP創英角ｺﾞｼｯｸUB" panose="020B0900000000000000" pitchFamily="50" charset="-128"/>
              </a:rPr>
              <a:t>安否確認</a:t>
            </a:r>
            <a:r>
              <a:rPr kumimoji="1" lang="ja-JP" altLang="en-US" sz="800" dirty="0" smtClean="0">
                <a:solidFill>
                  <a:schemeClr val="bg1"/>
                </a:solidFill>
                <a:latin typeface="HGP創英角ｺﾞｼｯｸUB" panose="020B0900000000000000" pitchFamily="50" charset="-128"/>
                <a:ea typeface="HGP創英角ｺﾞｼｯｸUB" panose="020B0900000000000000" pitchFamily="50" charset="-128"/>
              </a:rPr>
              <a:t>まで</a:t>
            </a:r>
            <a:endParaRPr kumimoji="1" lang="ja-JP" altLang="en-US" sz="800" dirty="0">
              <a:solidFill>
                <a:schemeClr val="bg1"/>
              </a:solidFill>
              <a:latin typeface="HGP創英角ｺﾞｼｯｸUB" panose="020B0900000000000000" pitchFamily="50" charset="-128"/>
              <a:ea typeface="HGP創英角ｺﾞｼｯｸUB" panose="020B0900000000000000" pitchFamily="50" charset="-128"/>
            </a:endParaRPr>
          </a:p>
        </p:txBody>
      </p:sp>
      <p:grpSp>
        <p:nvGrpSpPr>
          <p:cNvPr id="282" name="グループ化 281"/>
          <p:cNvGrpSpPr/>
          <p:nvPr/>
        </p:nvGrpSpPr>
        <p:grpSpPr>
          <a:xfrm>
            <a:off x="8341659" y="1088560"/>
            <a:ext cx="1073306" cy="329454"/>
            <a:chOff x="2900012" y="4545743"/>
            <a:chExt cx="1073306" cy="329454"/>
          </a:xfrm>
        </p:grpSpPr>
        <p:sp>
          <p:nvSpPr>
            <p:cNvPr id="283" name="角丸四角形 282"/>
            <p:cNvSpPr/>
            <p:nvPr/>
          </p:nvSpPr>
          <p:spPr>
            <a:xfrm>
              <a:off x="2900012" y="4545743"/>
              <a:ext cx="986400" cy="329454"/>
            </a:xfrm>
            <a:prstGeom prst="roundRect">
              <a:avLst>
                <a:gd name="adj" fmla="val 18209"/>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4" name="テキスト ボックス 283"/>
            <p:cNvSpPr txBox="1"/>
            <p:nvPr/>
          </p:nvSpPr>
          <p:spPr>
            <a:xfrm>
              <a:off x="3181645" y="4545744"/>
              <a:ext cx="791673" cy="253916"/>
            </a:xfrm>
            <a:prstGeom prst="rect">
              <a:avLst/>
            </a:prstGeom>
            <a:noFill/>
          </p:spPr>
          <p:txBody>
            <a:bodyPr wrap="square" rtlCol="0">
              <a:spAutoFit/>
            </a:bodyPr>
            <a:lstStyle/>
            <a:p>
              <a:r>
                <a:rPr lang="ja-JP" altLang="en-US" sz="1050" dirty="0">
                  <a:ln w="3175">
                    <a:solidFill>
                      <a:schemeClr val="bg1"/>
                    </a:solidFill>
                  </a:ln>
                  <a:solidFill>
                    <a:schemeClr val="bg1"/>
                  </a:solidFill>
                  <a:latin typeface="Meiryo UI" panose="020B0604030504040204" pitchFamily="50" charset="-128"/>
                  <a:ea typeface="Meiryo UI" panose="020B0604030504040204" pitchFamily="50" charset="-128"/>
                </a:rPr>
                <a:t>連絡先</a:t>
              </a:r>
              <a:endParaRPr kumimoji="1" lang="ja-JP" altLang="en-US" sz="1050" dirty="0">
                <a:ln w="3175">
                  <a:solidFill>
                    <a:schemeClr val="bg1"/>
                  </a:solidFill>
                </a:ln>
                <a:solidFill>
                  <a:schemeClr val="bg1"/>
                </a:solidFill>
                <a:latin typeface="Meiryo UI" panose="020B0604030504040204" pitchFamily="50" charset="-128"/>
                <a:ea typeface="Meiryo UI" panose="020B0604030504040204" pitchFamily="50" charset="-128"/>
              </a:endParaRPr>
            </a:p>
          </p:txBody>
        </p:sp>
      </p:grpSp>
      <p:grpSp>
        <p:nvGrpSpPr>
          <p:cNvPr id="286" name="グループ化 285"/>
          <p:cNvGrpSpPr/>
          <p:nvPr/>
        </p:nvGrpSpPr>
        <p:grpSpPr>
          <a:xfrm>
            <a:off x="10025921" y="23808"/>
            <a:ext cx="2268977" cy="1002351"/>
            <a:chOff x="2023007" y="176208"/>
            <a:chExt cx="2268977" cy="1002351"/>
          </a:xfrm>
        </p:grpSpPr>
        <p:grpSp>
          <p:nvGrpSpPr>
            <p:cNvPr id="287" name="グループ化 286"/>
            <p:cNvGrpSpPr/>
            <p:nvPr/>
          </p:nvGrpSpPr>
          <p:grpSpPr>
            <a:xfrm>
              <a:off x="2023007" y="257505"/>
              <a:ext cx="2170486" cy="604752"/>
              <a:chOff x="1890927" y="105105"/>
              <a:chExt cx="2170486" cy="604752"/>
            </a:xfrm>
          </p:grpSpPr>
          <p:sp>
            <p:nvSpPr>
              <p:cNvPr id="299" name="角丸四角形 298"/>
              <p:cNvSpPr/>
              <p:nvPr/>
            </p:nvSpPr>
            <p:spPr>
              <a:xfrm>
                <a:off x="1941981" y="105105"/>
                <a:ext cx="566220" cy="413621"/>
              </a:xfrm>
              <a:prstGeom prst="roundRect">
                <a:avLst/>
              </a:prstGeom>
              <a:noFill/>
              <a:ln w="190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0" name="正方形/長方形 299"/>
              <p:cNvSpPr/>
              <p:nvPr/>
            </p:nvSpPr>
            <p:spPr>
              <a:xfrm>
                <a:off x="1890927" y="277001"/>
                <a:ext cx="2119433" cy="405271"/>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01" name="グループ化 300"/>
              <p:cNvGrpSpPr/>
              <p:nvPr/>
            </p:nvGrpSpPr>
            <p:grpSpPr>
              <a:xfrm>
                <a:off x="1890927" y="307684"/>
                <a:ext cx="2170486" cy="402173"/>
                <a:chOff x="1933936" y="289916"/>
                <a:chExt cx="2170486" cy="402173"/>
              </a:xfrm>
            </p:grpSpPr>
            <p:grpSp>
              <p:nvGrpSpPr>
                <p:cNvPr id="303" name="グループ化 302"/>
                <p:cNvGrpSpPr/>
                <p:nvPr/>
              </p:nvGrpSpPr>
              <p:grpSpPr>
                <a:xfrm>
                  <a:off x="1933936" y="289916"/>
                  <a:ext cx="870239" cy="399918"/>
                  <a:chOff x="1933936" y="289916"/>
                  <a:chExt cx="870239" cy="399918"/>
                </a:xfrm>
              </p:grpSpPr>
              <p:grpSp>
                <p:nvGrpSpPr>
                  <p:cNvPr id="312" name="グループ化 311"/>
                  <p:cNvGrpSpPr/>
                  <p:nvPr/>
                </p:nvGrpSpPr>
                <p:grpSpPr>
                  <a:xfrm>
                    <a:off x="1933936" y="289916"/>
                    <a:ext cx="668326" cy="399918"/>
                    <a:chOff x="32961" y="718095"/>
                    <a:chExt cx="668326" cy="399918"/>
                  </a:xfrm>
                </p:grpSpPr>
                <p:sp>
                  <p:nvSpPr>
                    <p:cNvPr id="314" name="角丸四角形 313"/>
                    <p:cNvSpPr/>
                    <p:nvPr/>
                  </p:nvSpPr>
                  <p:spPr>
                    <a:xfrm>
                      <a:off x="84014" y="718095"/>
                      <a:ext cx="566220" cy="379844"/>
                    </a:xfrm>
                    <a:prstGeom prst="roundRect">
                      <a:avLst>
                        <a:gd name="adj"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endParaRPr kumimoji="1" lang="ja-JP" altLang="en-US" sz="800" dirty="0">
                        <a:ln w="3175">
                          <a:solidFill>
                            <a:schemeClr val="bg1"/>
                          </a:solidFill>
                        </a:ln>
                        <a:latin typeface="Meiryo UI" panose="020B0604030504040204" pitchFamily="50" charset="-128"/>
                        <a:ea typeface="Meiryo UI" panose="020B0604030504040204" pitchFamily="50" charset="-128"/>
                      </a:endParaRPr>
                    </a:p>
                  </p:txBody>
                </p:sp>
                <p:grpSp>
                  <p:nvGrpSpPr>
                    <p:cNvPr id="315" name="グループ化 314"/>
                    <p:cNvGrpSpPr/>
                    <p:nvPr/>
                  </p:nvGrpSpPr>
                  <p:grpSpPr>
                    <a:xfrm>
                      <a:off x="32961" y="744897"/>
                      <a:ext cx="668326" cy="373116"/>
                      <a:chOff x="-138301" y="751087"/>
                      <a:chExt cx="668326" cy="373116"/>
                    </a:xfrm>
                  </p:grpSpPr>
                  <p:pic>
                    <p:nvPicPr>
                      <p:cNvPr id="316" name="図 315"/>
                      <p:cNvPicPr>
                        <a:picLocks noChangeAspect="1"/>
                      </p:cNvPicPr>
                      <p:nvPr/>
                    </p:nvPicPr>
                    <p:blipFill>
                      <a:blip r:embed="rId5" cstate="print">
                        <a:biLevel thresh="25000"/>
                        <a:extLst>
                          <a:ext uri="{28A0092B-C50C-407E-A947-70E740481C1C}">
                            <a14:useLocalDpi xmlns:a14="http://schemas.microsoft.com/office/drawing/2010/main" val="0"/>
                          </a:ext>
                        </a:extLst>
                      </a:blip>
                      <a:stretch>
                        <a:fillRect/>
                      </a:stretch>
                    </p:blipFill>
                    <p:spPr>
                      <a:xfrm>
                        <a:off x="108587" y="751087"/>
                        <a:ext cx="174550" cy="174550"/>
                      </a:xfrm>
                      <a:prstGeom prst="rect">
                        <a:avLst/>
                      </a:prstGeom>
                    </p:spPr>
                  </p:pic>
                  <p:sp>
                    <p:nvSpPr>
                      <p:cNvPr id="317" name="テキスト ボックス 316"/>
                      <p:cNvSpPr txBox="1"/>
                      <p:nvPr/>
                    </p:nvSpPr>
                    <p:spPr>
                      <a:xfrm>
                        <a:off x="-138301" y="893371"/>
                        <a:ext cx="668326" cy="230832"/>
                      </a:xfrm>
                      <a:prstGeom prst="rect">
                        <a:avLst/>
                      </a:prstGeom>
                      <a:noFill/>
                    </p:spPr>
                    <p:txBody>
                      <a:bodyPr wrap="square" rtlCol="0">
                        <a:spAutoFit/>
                      </a:bodyPr>
                      <a:lstStyle/>
                      <a:p>
                        <a:pPr algn="ctr"/>
                        <a:r>
                          <a:rPr lang="ja-JP" altLang="en-US" sz="900" dirty="0">
                            <a:ln w="3175">
                              <a:solidFill>
                                <a:schemeClr val="bg1"/>
                              </a:solidFill>
                            </a:ln>
                            <a:solidFill>
                              <a:schemeClr val="bg1"/>
                            </a:solidFill>
                            <a:latin typeface="Meiryo UI" panose="020B0604030504040204" pitchFamily="50" charset="-128"/>
                            <a:ea typeface="Meiryo UI" panose="020B0604030504040204" pitchFamily="50" charset="-128"/>
                          </a:rPr>
                          <a:t>会社</a:t>
                        </a:r>
                        <a:endParaRPr lang="en-US" altLang="ja-JP" sz="900" dirty="0" smtClean="0">
                          <a:ln w="3175">
                            <a:solidFill>
                              <a:schemeClr val="bg1"/>
                            </a:solidFill>
                          </a:ln>
                          <a:solidFill>
                            <a:schemeClr val="bg1"/>
                          </a:solidFill>
                          <a:latin typeface="Meiryo UI" panose="020B0604030504040204" pitchFamily="50" charset="-128"/>
                          <a:ea typeface="Meiryo UI" panose="020B0604030504040204" pitchFamily="50" charset="-128"/>
                        </a:endParaRPr>
                      </a:p>
                    </p:txBody>
                  </p:sp>
                </p:grpSp>
              </p:grpSp>
              <p:sp>
                <p:nvSpPr>
                  <p:cNvPr id="313" name="テキスト ボックス 312"/>
                  <p:cNvSpPr txBox="1"/>
                  <p:nvPr/>
                </p:nvSpPr>
                <p:spPr>
                  <a:xfrm>
                    <a:off x="2502455" y="295172"/>
                    <a:ext cx="301720" cy="369332"/>
                  </a:xfrm>
                  <a:prstGeom prst="rect">
                    <a:avLst/>
                  </a:prstGeom>
                  <a:noFill/>
                </p:spPr>
                <p:txBody>
                  <a:bodyPr wrap="square" rtlCol="0">
                    <a:spAutoFit/>
                  </a:bodyPr>
                  <a:lstStyle/>
                  <a:p>
                    <a:r>
                      <a:rPr kumimoji="1" lang="ja-JP" altLang="en-US" dirty="0" smtClean="0"/>
                      <a:t>▶</a:t>
                    </a:r>
                    <a:endParaRPr kumimoji="1" lang="ja-JP" altLang="en-US" dirty="0"/>
                  </a:p>
                </p:txBody>
              </p:sp>
            </p:grpSp>
            <p:grpSp>
              <p:nvGrpSpPr>
                <p:cNvPr id="304" name="グループ化 303"/>
                <p:cNvGrpSpPr/>
                <p:nvPr/>
              </p:nvGrpSpPr>
              <p:grpSpPr>
                <a:xfrm>
                  <a:off x="2685424" y="289916"/>
                  <a:ext cx="870239" cy="399918"/>
                  <a:chOff x="1933936" y="289916"/>
                  <a:chExt cx="870239" cy="399918"/>
                </a:xfrm>
              </p:grpSpPr>
              <p:grpSp>
                <p:nvGrpSpPr>
                  <p:cNvPr id="308" name="グループ化 307"/>
                  <p:cNvGrpSpPr/>
                  <p:nvPr/>
                </p:nvGrpSpPr>
                <p:grpSpPr>
                  <a:xfrm>
                    <a:off x="1933936" y="289916"/>
                    <a:ext cx="668326" cy="399918"/>
                    <a:chOff x="32961" y="718095"/>
                    <a:chExt cx="668326" cy="399918"/>
                  </a:xfrm>
                </p:grpSpPr>
                <p:sp>
                  <p:nvSpPr>
                    <p:cNvPr id="310" name="角丸四角形 309"/>
                    <p:cNvSpPr/>
                    <p:nvPr/>
                  </p:nvSpPr>
                  <p:spPr>
                    <a:xfrm>
                      <a:off x="84014" y="718095"/>
                      <a:ext cx="566220" cy="379844"/>
                    </a:xfrm>
                    <a:prstGeom prst="roundRect">
                      <a:avLst>
                        <a:gd name="adj"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endParaRPr kumimoji="1" lang="ja-JP" altLang="en-US" sz="800" dirty="0">
                        <a:ln w="3175">
                          <a:solidFill>
                            <a:schemeClr val="bg1"/>
                          </a:solidFill>
                        </a:ln>
                        <a:latin typeface="Meiryo UI" panose="020B0604030504040204" pitchFamily="50" charset="-128"/>
                        <a:ea typeface="Meiryo UI" panose="020B0604030504040204" pitchFamily="50" charset="-128"/>
                      </a:endParaRPr>
                    </a:p>
                  </p:txBody>
                </p:sp>
                <p:sp>
                  <p:nvSpPr>
                    <p:cNvPr id="311" name="テキスト ボックス 310"/>
                    <p:cNvSpPr txBox="1"/>
                    <p:nvPr/>
                  </p:nvSpPr>
                  <p:spPr>
                    <a:xfrm>
                      <a:off x="32961" y="887181"/>
                      <a:ext cx="668326" cy="230832"/>
                    </a:xfrm>
                    <a:prstGeom prst="rect">
                      <a:avLst/>
                    </a:prstGeom>
                    <a:noFill/>
                  </p:spPr>
                  <p:txBody>
                    <a:bodyPr wrap="square" rtlCol="0">
                      <a:spAutoFit/>
                    </a:bodyPr>
                    <a:lstStyle/>
                    <a:p>
                      <a:pPr algn="ctr"/>
                      <a:r>
                        <a:rPr lang="ja-JP" altLang="en-US" sz="900" dirty="0" smtClean="0">
                          <a:ln w="3175">
                            <a:solidFill>
                              <a:schemeClr val="bg1"/>
                            </a:solidFill>
                          </a:ln>
                          <a:solidFill>
                            <a:schemeClr val="bg1"/>
                          </a:solidFill>
                          <a:latin typeface="Meiryo UI" panose="020B0604030504040204" pitchFamily="50" charset="-128"/>
                          <a:ea typeface="Meiryo UI" panose="020B0604030504040204" pitchFamily="50" charset="-128"/>
                        </a:rPr>
                        <a:t>集合場所</a:t>
                      </a:r>
                      <a:endParaRPr lang="en-US" altLang="ja-JP" sz="900" dirty="0" smtClean="0">
                        <a:ln w="3175">
                          <a:solidFill>
                            <a:schemeClr val="bg1"/>
                          </a:solidFill>
                        </a:ln>
                        <a:solidFill>
                          <a:schemeClr val="bg1"/>
                        </a:solidFill>
                        <a:latin typeface="Meiryo UI" panose="020B0604030504040204" pitchFamily="50" charset="-128"/>
                        <a:ea typeface="Meiryo UI" panose="020B0604030504040204" pitchFamily="50" charset="-128"/>
                      </a:endParaRPr>
                    </a:p>
                  </p:txBody>
                </p:sp>
              </p:grpSp>
              <p:sp>
                <p:nvSpPr>
                  <p:cNvPr id="309" name="テキスト ボックス 308"/>
                  <p:cNvSpPr txBox="1"/>
                  <p:nvPr/>
                </p:nvSpPr>
                <p:spPr>
                  <a:xfrm>
                    <a:off x="2502455" y="295172"/>
                    <a:ext cx="301720" cy="369332"/>
                  </a:xfrm>
                  <a:prstGeom prst="rect">
                    <a:avLst/>
                  </a:prstGeom>
                  <a:noFill/>
                </p:spPr>
                <p:txBody>
                  <a:bodyPr wrap="square" rtlCol="0">
                    <a:spAutoFit/>
                  </a:bodyPr>
                  <a:lstStyle/>
                  <a:p>
                    <a:r>
                      <a:rPr kumimoji="1" lang="ja-JP" altLang="en-US" dirty="0" smtClean="0"/>
                      <a:t>▶</a:t>
                    </a:r>
                    <a:endParaRPr kumimoji="1" lang="ja-JP" altLang="en-US" dirty="0"/>
                  </a:p>
                </p:txBody>
              </p:sp>
            </p:grpSp>
            <p:grpSp>
              <p:nvGrpSpPr>
                <p:cNvPr id="305" name="グループ化 304"/>
                <p:cNvGrpSpPr/>
                <p:nvPr/>
              </p:nvGrpSpPr>
              <p:grpSpPr>
                <a:xfrm>
                  <a:off x="3436096" y="292171"/>
                  <a:ext cx="668326" cy="399918"/>
                  <a:chOff x="32961" y="718095"/>
                  <a:chExt cx="668326" cy="399918"/>
                </a:xfrm>
              </p:grpSpPr>
              <p:sp>
                <p:nvSpPr>
                  <p:cNvPr id="306" name="角丸四角形 305"/>
                  <p:cNvSpPr/>
                  <p:nvPr/>
                </p:nvSpPr>
                <p:spPr>
                  <a:xfrm>
                    <a:off x="84014" y="718095"/>
                    <a:ext cx="566220" cy="379844"/>
                  </a:xfrm>
                  <a:prstGeom prst="roundRect">
                    <a:avLst>
                      <a:gd name="adj" fmla="val 0"/>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endParaRPr kumimoji="1" lang="ja-JP" altLang="en-US" sz="800" dirty="0">
                      <a:ln w="3175">
                        <a:solidFill>
                          <a:schemeClr val="bg1"/>
                        </a:solidFill>
                      </a:ln>
                      <a:latin typeface="Meiryo UI" panose="020B0604030504040204" pitchFamily="50" charset="-128"/>
                      <a:ea typeface="Meiryo UI" panose="020B0604030504040204" pitchFamily="50" charset="-128"/>
                    </a:endParaRPr>
                  </a:p>
                </p:txBody>
              </p:sp>
              <p:sp>
                <p:nvSpPr>
                  <p:cNvPr id="307" name="テキスト ボックス 306"/>
                  <p:cNvSpPr txBox="1"/>
                  <p:nvPr/>
                </p:nvSpPr>
                <p:spPr>
                  <a:xfrm>
                    <a:off x="32961" y="887181"/>
                    <a:ext cx="668326" cy="230832"/>
                  </a:xfrm>
                  <a:prstGeom prst="rect">
                    <a:avLst/>
                  </a:prstGeom>
                  <a:noFill/>
                </p:spPr>
                <p:txBody>
                  <a:bodyPr wrap="square" rtlCol="0">
                    <a:spAutoFit/>
                  </a:bodyPr>
                  <a:lstStyle/>
                  <a:p>
                    <a:pPr algn="ctr"/>
                    <a:r>
                      <a:rPr lang="ja-JP" altLang="en-US" sz="900" dirty="0">
                        <a:ln w="3175">
                          <a:solidFill>
                            <a:schemeClr val="bg1"/>
                          </a:solidFill>
                        </a:ln>
                        <a:solidFill>
                          <a:schemeClr val="bg1"/>
                        </a:solidFill>
                        <a:latin typeface="Meiryo UI" panose="020B0604030504040204" pitchFamily="50" charset="-128"/>
                        <a:ea typeface="Meiryo UI" panose="020B0604030504040204" pitchFamily="50" charset="-128"/>
                      </a:rPr>
                      <a:t>避難</a:t>
                    </a:r>
                    <a:r>
                      <a:rPr lang="ja-JP" altLang="en-US" sz="900" dirty="0" smtClean="0">
                        <a:ln w="3175">
                          <a:solidFill>
                            <a:schemeClr val="bg1"/>
                          </a:solidFill>
                        </a:ln>
                        <a:solidFill>
                          <a:schemeClr val="bg1"/>
                        </a:solidFill>
                        <a:latin typeface="Meiryo UI" panose="020B0604030504040204" pitchFamily="50" charset="-128"/>
                        <a:ea typeface="Meiryo UI" panose="020B0604030504040204" pitchFamily="50" charset="-128"/>
                      </a:rPr>
                      <a:t>所</a:t>
                    </a:r>
                    <a:endParaRPr lang="en-US" altLang="ja-JP" sz="900" dirty="0" smtClean="0">
                      <a:ln w="3175">
                        <a:solidFill>
                          <a:schemeClr val="bg1"/>
                        </a:solidFill>
                      </a:ln>
                      <a:solidFill>
                        <a:schemeClr val="bg1"/>
                      </a:solidFill>
                      <a:latin typeface="Meiryo UI" panose="020B0604030504040204" pitchFamily="50" charset="-128"/>
                      <a:ea typeface="Meiryo UI" panose="020B0604030504040204" pitchFamily="50" charset="-128"/>
                    </a:endParaRPr>
                  </a:p>
                </p:txBody>
              </p:sp>
            </p:grpSp>
          </p:grpSp>
          <p:cxnSp>
            <p:nvCxnSpPr>
              <p:cNvPr id="302" name="直線コネクタ 301"/>
              <p:cNvCxnSpPr/>
              <p:nvPr/>
            </p:nvCxnSpPr>
            <p:spPr>
              <a:xfrm>
                <a:off x="2508199" y="269381"/>
                <a:ext cx="1512000" cy="0"/>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288" name="グループ化 287"/>
            <p:cNvGrpSpPr/>
            <p:nvPr/>
          </p:nvGrpSpPr>
          <p:grpSpPr>
            <a:xfrm>
              <a:off x="3296498" y="176208"/>
              <a:ext cx="995486" cy="253916"/>
              <a:chOff x="7171600" y="1750345"/>
              <a:chExt cx="995486" cy="253916"/>
            </a:xfrm>
          </p:grpSpPr>
          <p:sp>
            <p:nvSpPr>
              <p:cNvPr id="297" name="テキスト ボックス 296"/>
              <p:cNvSpPr txBox="1"/>
              <p:nvPr/>
            </p:nvSpPr>
            <p:spPr>
              <a:xfrm>
                <a:off x="7292991" y="1750345"/>
                <a:ext cx="874095" cy="253916"/>
              </a:xfrm>
              <a:prstGeom prst="rect">
                <a:avLst/>
              </a:prstGeom>
              <a:noFill/>
            </p:spPr>
            <p:txBody>
              <a:bodyPr wrap="square" rtlCol="0">
                <a:spAutoFit/>
              </a:bodyPr>
              <a:lstStyle/>
              <a:p>
                <a:r>
                  <a:rPr kumimoji="1" lang="ja-JP" altLang="en-US" sz="1050" dirty="0" smtClean="0">
                    <a:solidFill>
                      <a:schemeClr val="accent5"/>
                    </a:solidFill>
                    <a:latin typeface="チェックポイント★リベンジ" panose="02000600000000000000" pitchFamily="2" charset="-128"/>
                    <a:ea typeface="チェックポイント★リベンジ" panose="02000600000000000000" pitchFamily="2" charset="-128"/>
                  </a:rPr>
                  <a:t>避難</a:t>
                </a:r>
                <a:r>
                  <a:rPr lang="ja-JP" altLang="en-US" sz="1050" dirty="0">
                    <a:solidFill>
                      <a:schemeClr val="accent5"/>
                    </a:solidFill>
                    <a:latin typeface="チェックポイント★リベンジ" panose="02000600000000000000" pitchFamily="2" charset="-128"/>
                    <a:ea typeface="チェックポイント★リベンジ" panose="02000600000000000000" pitchFamily="2" charset="-128"/>
                  </a:rPr>
                  <a:t>カード</a:t>
                </a:r>
                <a:endParaRPr kumimoji="1" lang="ja-JP" altLang="en-US" sz="1050" dirty="0">
                  <a:solidFill>
                    <a:schemeClr val="accent5"/>
                  </a:solidFill>
                  <a:latin typeface="チェックポイント★リベンジ" panose="02000600000000000000" pitchFamily="2" charset="-128"/>
                  <a:ea typeface="チェックポイント★リベンジ" panose="02000600000000000000" pitchFamily="2" charset="-128"/>
                </a:endParaRPr>
              </a:p>
            </p:txBody>
          </p:sp>
          <p:pic>
            <p:nvPicPr>
              <p:cNvPr id="298" name="図 297"/>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171600" y="1764912"/>
                <a:ext cx="208666" cy="208666"/>
              </a:xfrm>
              <a:prstGeom prst="rect">
                <a:avLst/>
              </a:prstGeom>
            </p:spPr>
          </p:pic>
        </p:grpSp>
        <p:sp>
          <p:nvSpPr>
            <p:cNvPr id="289" name="テキスト ボックス 288"/>
            <p:cNvSpPr txBox="1"/>
            <p:nvPr/>
          </p:nvSpPr>
          <p:spPr>
            <a:xfrm>
              <a:off x="2071074" y="218810"/>
              <a:ext cx="575670" cy="276999"/>
            </a:xfrm>
            <a:prstGeom prst="rect">
              <a:avLst/>
            </a:prstGeom>
            <a:noFill/>
          </p:spPr>
          <p:txBody>
            <a:bodyPr wrap="square" rtlCol="0">
              <a:spAutoFit/>
            </a:bodyPr>
            <a:lstStyle/>
            <a:p>
              <a:pPr algn="ctr"/>
              <a:r>
                <a:rPr lang="en-US" altLang="ja-JP" sz="1200" dirty="0" smtClean="0">
                  <a:ln w="3175">
                    <a:noFill/>
                  </a:ln>
                  <a:solidFill>
                    <a:schemeClr val="accent5"/>
                  </a:solidFill>
                  <a:latin typeface="Square721 BT" panose="020B0504020202060204" pitchFamily="34" charset="0"/>
                  <a:ea typeface="Meiryo UI" panose="020B0604030504040204" pitchFamily="50" charset="-128"/>
                </a:rPr>
                <a:t>STE</a:t>
              </a:r>
              <a:r>
                <a:rPr lang="en-US" altLang="ja-JP" sz="1200" dirty="0">
                  <a:ln w="3175">
                    <a:noFill/>
                  </a:ln>
                  <a:solidFill>
                    <a:schemeClr val="accent5"/>
                  </a:solidFill>
                  <a:latin typeface="Square721 BT" panose="020B0504020202060204" pitchFamily="34" charset="0"/>
                  <a:ea typeface="Meiryo UI" panose="020B0604030504040204" pitchFamily="50" charset="-128"/>
                </a:rPr>
                <a:t>P</a:t>
              </a:r>
              <a:endParaRPr lang="en-US" altLang="ja-JP" sz="1200" dirty="0" smtClean="0">
                <a:ln w="3175">
                  <a:noFill/>
                </a:ln>
                <a:solidFill>
                  <a:schemeClr val="accent5"/>
                </a:solidFill>
                <a:latin typeface="Square721 BT" panose="020B0504020202060204" pitchFamily="34" charset="0"/>
                <a:ea typeface="Meiryo UI" panose="020B0604030504040204" pitchFamily="50" charset="-128"/>
              </a:endParaRPr>
            </a:p>
          </p:txBody>
        </p:sp>
        <p:sp>
          <p:nvSpPr>
            <p:cNvPr id="290" name="ホームベース 289"/>
            <p:cNvSpPr/>
            <p:nvPr/>
          </p:nvSpPr>
          <p:spPr>
            <a:xfrm>
              <a:off x="2071073" y="881716"/>
              <a:ext cx="2075489" cy="296843"/>
            </a:xfrm>
            <a:prstGeom prst="homePlate">
              <a:avLst>
                <a:gd name="adj" fmla="val 0"/>
              </a:avLst>
            </a:prstGeom>
            <a:solidFill>
              <a:srgbClr val="FFFF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accent5"/>
                  </a:solidFill>
                  <a:ea typeface="ふみゴシック" panose="03000509000000000000" pitchFamily="65" charset="-128"/>
                </a:rPr>
                <a:t>避難</a:t>
              </a:r>
              <a:r>
                <a:rPr lang="ja-JP" altLang="en-US" sz="900" dirty="0" smtClean="0">
                  <a:solidFill>
                    <a:schemeClr val="accent5"/>
                  </a:solidFill>
                  <a:ea typeface="ふみゴシック" panose="03000509000000000000" pitchFamily="65" charset="-128"/>
                </a:rPr>
                <a:t>が</a:t>
              </a:r>
              <a:r>
                <a:rPr lang="ja-JP" altLang="en-US" sz="1200" dirty="0" smtClean="0">
                  <a:solidFill>
                    <a:schemeClr val="accent5"/>
                  </a:solidFill>
                  <a:ea typeface="ふみゴシック" panose="03000509000000000000" pitchFamily="65" charset="-128"/>
                </a:rPr>
                <a:t>解除されるまで待機</a:t>
              </a:r>
              <a:endParaRPr kumimoji="1" lang="ja-JP" altLang="en-US" sz="1200" dirty="0">
                <a:solidFill>
                  <a:schemeClr val="accent5"/>
                </a:solidFill>
                <a:ea typeface="ふみゴシック" panose="03000509000000000000" pitchFamily="65" charset="-128"/>
              </a:endParaRPr>
            </a:p>
          </p:txBody>
        </p:sp>
        <p:grpSp>
          <p:nvGrpSpPr>
            <p:cNvPr id="292" name="グループ化 291"/>
            <p:cNvGrpSpPr/>
            <p:nvPr/>
          </p:nvGrpSpPr>
          <p:grpSpPr>
            <a:xfrm>
              <a:off x="2995622" y="475326"/>
              <a:ext cx="229284" cy="195656"/>
              <a:chOff x="9552792" y="954217"/>
              <a:chExt cx="974607" cy="831664"/>
            </a:xfrm>
          </p:grpSpPr>
          <p:pic>
            <p:nvPicPr>
              <p:cNvPr id="294" name="図 293"/>
              <p:cNvPicPr>
                <a:picLocks noChangeAspect="1"/>
              </p:cNvPicPr>
              <p:nvPr/>
            </p:nvPicPr>
            <p:blipFill>
              <a:blip r:embed="rId7">
                <a:biLevel thresh="25000"/>
              </a:blip>
              <a:stretch>
                <a:fillRect/>
              </a:stretch>
            </p:blipFill>
            <p:spPr>
              <a:xfrm>
                <a:off x="9552792" y="954217"/>
                <a:ext cx="324869" cy="831664"/>
              </a:xfrm>
              <a:prstGeom prst="rect">
                <a:avLst/>
              </a:prstGeom>
            </p:spPr>
          </p:pic>
          <p:pic>
            <p:nvPicPr>
              <p:cNvPr id="295" name="図 294"/>
              <p:cNvPicPr>
                <a:picLocks noChangeAspect="1"/>
              </p:cNvPicPr>
              <p:nvPr/>
            </p:nvPicPr>
            <p:blipFill>
              <a:blip r:embed="rId7">
                <a:biLevel thresh="25000"/>
              </a:blip>
              <a:stretch>
                <a:fillRect/>
              </a:stretch>
            </p:blipFill>
            <p:spPr>
              <a:xfrm>
                <a:off x="9877661" y="954217"/>
                <a:ext cx="324869" cy="831664"/>
              </a:xfrm>
              <a:prstGeom prst="rect">
                <a:avLst/>
              </a:prstGeom>
            </p:spPr>
          </p:pic>
          <p:pic>
            <p:nvPicPr>
              <p:cNvPr id="296" name="図 295"/>
              <p:cNvPicPr>
                <a:picLocks noChangeAspect="1"/>
              </p:cNvPicPr>
              <p:nvPr/>
            </p:nvPicPr>
            <p:blipFill>
              <a:blip r:embed="rId7">
                <a:biLevel thresh="25000"/>
              </a:blip>
              <a:stretch>
                <a:fillRect/>
              </a:stretch>
            </p:blipFill>
            <p:spPr>
              <a:xfrm>
                <a:off x="10202530" y="954217"/>
                <a:ext cx="324869" cy="831664"/>
              </a:xfrm>
              <a:prstGeom prst="rect">
                <a:avLst/>
              </a:prstGeom>
            </p:spPr>
          </p:pic>
        </p:grpSp>
        <p:pic>
          <p:nvPicPr>
            <p:cNvPr id="293" name="図 292"/>
            <p:cNvPicPr>
              <a:picLocks noChangeAspect="1"/>
            </p:cNvPicPr>
            <p:nvPr/>
          </p:nvPicPr>
          <p:blipFill>
            <a:blip r:embed="rId8" cstate="print">
              <a:lum bright="70000" contrast="-70000"/>
              <a:extLst>
                <a:ext uri="{28A0092B-C50C-407E-A947-70E740481C1C}">
                  <a14:useLocalDpi xmlns:a14="http://schemas.microsoft.com/office/drawing/2010/main" val="0"/>
                </a:ext>
              </a:extLst>
            </a:blip>
            <a:stretch>
              <a:fillRect/>
            </a:stretch>
          </p:blipFill>
          <p:spPr>
            <a:xfrm>
              <a:off x="3755781" y="471103"/>
              <a:ext cx="208666" cy="208666"/>
            </a:xfrm>
            <a:prstGeom prst="rect">
              <a:avLst/>
            </a:prstGeom>
          </p:spPr>
        </p:pic>
      </p:grpSp>
      <p:pic>
        <p:nvPicPr>
          <p:cNvPr id="328" name="図 327"/>
          <p:cNvPicPr>
            <a:picLocks noChangeAspect="1"/>
          </p:cNvPicPr>
          <p:nvPr/>
        </p:nvPicPr>
        <p:blipFill>
          <a:blip r:embed="rId9"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8505262" y="1117691"/>
            <a:ext cx="178970" cy="178970"/>
          </a:xfrm>
          <a:prstGeom prst="rect">
            <a:avLst/>
          </a:prstGeom>
        </p:spPr>
      </p:pic>
      <p:sp>
        <p:nvSpPr>
          <p:cNvPr id="114" name="正方形/長方形 113"/>
          <p:cNvSpPr/>
          <p:nvPr/>
        </p:nvSpPr>
        <p:spPr>
          <a:xfrm>
            <a:off x="4087942" y="18989"/>
            <a:ext cx="4064400" cy="685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正方形/長方形 114"/>
          <p:cNvSpPr/>
          <p:nvPr/>
        </p:nvSpPr>
        <p:spPr>
          <a:xfrm>
            <a:off x="4087942" y="0"/>
            <a:ext cx="4064400" cy="36000"/>
          </a:xfrm>
          <a:prstGeom prst="rect">
            <a:avLst/>
          </a:prstGeom>
          <a:solidFill>
            <a:srgbClr val="5F93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正方形/長方形 124"/>
          <p:cNvSpPr/>
          <p:nvPr/>
        </p:nvSpPr>
        <p:spPr>
          <a:xfrm>
            <a:off x="4171955" y="105103"/>
            <a:ext cx="1737360" cy="921057"/>
          </a:xfrm>
          <a:prstGeom prst="rect">
            <a:avLst/>
          </a:prstGeom>
          <a:solidFill>
            <a:srgbClr val="5F93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2800" dirty="0">
                <a:solidFill>
                  <a:schemeClr val="bg1"/>
                </a:solidFill>
                <a:latin typeface="HGP創英角ｺﾞｼｯｸUB" panose="020B0900000000000000" pitchFamily="50" charset="-128"/>
                <a:ea typeface="HGP創英角ｺﾞｼｯｸUB" panose="020B0900000000000000" pitchFamily="50" charset="-128"/>
              </a:rPr>
              <a:t>避難</a:t>
            </a:r>
            <a:r>
              <a:rPr lang="ja-JP" altLang="en-US" sz="2800" dirty="0" smtClean="0">
                <a:solidFill>
                  <a:schemeClr val="bg1"/>
                </a:solidFill>
                <a:latin typeface="HGP創英角ｺﾞｼｯｸUB" panose="020B0900000000000000" pitchFamily="50" charset="-128"/>
                <a:ea typeface="HGP創英角ｺﾞｼｯｸUB" panose="020B0900000000000000" pitchFamily="50" charset="-128"/>
              </a:rPr>
              <a:t>時</a:t>
            </a:r>
            <a:endParaRPr lang="en-US" altLang="ja-JP" sz="2800" dirty="0">
              <a:solidFill>
                <a:schemeClr val="bg1"/>
              </a:solidFill>
              <a:latin typeface="HGP創英角ｺﾞｼｯｸUB" panose="020B0900000000000000" pitchFamily="50" charset="-128"/>
              <a:ea typeface="HGP創英角ｺﾞｼｯｸUB" panose="020B0900000000000000" pitchFamily="50" charset="-128"/>
            </a:endParaRPr>
          </a:p>
          <a:p>
            <a:pPr algn="ctr">
              <a:lnSpc>
                <a:spcPct val="150000"/>
              </a:lnSpc>
            </a:pPr>
            <a:r>
              <a:rPr lang="ja-JP" altLang="en-US" sz="1050" dirty="0" smtClean="0">
                <a:solidFill>
                  <a:schemeClr val="bg1"/>
                </a:solidFill>
                <a:latin typeface="HGP創英角ｺﾞｼｯｸUB" panose="020B0900000000000000" pitchFamily="50" charset="-128"/>
                <a:ea typeface="HGP創英角ｺﾞｼｯｸUB" panose="020B0900000000000000" pitchFamily="50" charset="-128"/>
              </a:rPr>
              <a:t>避難開始</a:t>
            </a:r>
            <a:r>
              <a:rPr lang="ja-JP" altLang="en-US" sz="800" dirty="0" smtClean="0">
                <a:solidFill>
                  <a:schemeClr val="bg1"/>
                </a:solidFill>
                <a:latin typeface="HGP創英角ｺﾞｼｯｸUB" panose="020B0900000000000000" pitchFamily="50" charset="-128"/>
                <a:ea typeface="HGP創英角ｺﾞｼｯｸUB" panose="020B0900000000000000" pitchFamily="50" charset="-128"/>
              </a:rPr>
              <a:t>から</a:t>
            </a:r>
            <a:r>
              <a:rPr lang="ja-JP" altLang="en-US" sz="1050" dirty="0" smtClean="0">
                <a:solidFill>
                  <a:schemeClr val="bg1"/>
                </a:solidFill>
                <a:latin typeface="HGP創英角ｺﾞｼｯｸUB" panose="020B0900000000000000" pitchFamily="50" charset="-128"/>
                <a:ea typeface="HGP創英角ｺﾞｼｯｸUB" panose="020B0900000000000000" pitchFamily="50" charset="-128"/>
              </a:rPr>
              <a:t>避難完了</a:t>
            </a:r>
            <a:r>
              <a:rPr lang="ja-JP" altLang="en-US" sz="800" dirty="0" smtClean="0">
                <a:solidFill>
                  <a:schemeClr val="bg1"/>
                </a:solidFill>
                <a:latin typeface="HGP創英角ｺﾞｼｯｸUB" panose="020B0900000000000000" pitchFamily="50" charset="-128"/>
                <a:ea typeface="HGP創英角ｺﾞｼｯｸUB" panose="020B0900000000000000" pitchFamily="50" charset="-128"/>
              </a:rPr>
              <a:t>まで</a:t>
            </a:r>
            <a:endParaRPr kumimoji="1" lang="ja-JP" altLang="en-US" sz="800" dirty="0">
              <a:solidFill>
                <a:schemeClr val="bg1"/>
              </a:solidFill>
              <a:latin typeface="HGP創英角ｺﾞｼｯｸUB" panose="020B0900000000000000" pitchFamily="50" charset="-128"/>
              <a:ea typeface="HGP創英角ｺﾞｼｯｸUB" panose="020B0900000000000000" pitchFamily="50" charset="-128"/>
            </a:endParaRPr>
          </a:p>
        </p:txBody>
      </p:sp>
      <p:pic>
        <p:nvPicPr>
          <p:cNvPr id="131" name="図 130"/>
          <p:cNvPicPr>
            <a:picLocks noChangeAspect="1"/>
          </p:cNvPicPr>
          <p:nvPr/>
        </p:nvPicPr>
        <p:blipFill rotWithShape="1">
          <a:blip r:embed="rId10">
            <a:lum bright="70000" contrast="-70000"/>
          </a:blip>
          <a:srcRect l="23872" t="20218" r="27310" b="19889"/>
          <a:stretch/>
        </p:blipFill>
        <p:spPr>
          <a:xfrm>
            <a:off x="4395422" y="4953867"/>
            <a:ext cx="224703" cy="288000"/>
          </a:xfrm>
          <a:prstGeom prst="rect">
            <a:avLst/>
          </a:prstGeom>
        </p:spPr>
      </p:pic>
      <p:sp>
        <p:nvSpPr>
          <p:cNvPr id="6" name="正方形/長方形 5"/>
          <p:cNvSpPr/>
          <p:nvPr/>
        </p:nvSpPr>
        <p:spPr>
          <a:xfrm>
            <a:off x="0" y="0"/>
            <a:ext cx="4064400" cy="36000"/>
          </a:xfrm>
          <a:prstGeom prst="rect">
            <a:avLst/>
          </a:prstGeom>
          <a:solidFill>
            <a:srgbClr val="C565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3" name="グループ化 62"/>
          <p:cNvGrpSpPr/>
          <p:nvPr/>
        </p:nvGrpSpPr>
        <p:grpSpPr>
          <a:xfrm>
            <a:off x="1870607" y="105105"/>
            <a:ext cx="2170486" cy="604752"/>
            <a:chOff x="1890927" y="105105"/>
            <a:chExt cx="2170486" cy="604752"/>
          </a:xfrm>
        </p:grpSpPr>
        <p:sp>
          <p:nvSpPr>
            <p:cNvPr id="59" name="角丸四角形 58"/>
            <p:cNvSpPr/>
            <p:nvPr/>
          </p:nvSpPr>
          <p:spPr>
            <a:xfrm>
              <a:off x="1941981" y="105105"/>
              <a:ext cx="566220" cy="413621"/>
            </a:xfrm>
            <a:prstGeom prst="roundRect">
              <a:avLst/>
            </a:prstGeom>
            <a:solidFill>
              <a:schemeClr val="accent2">
                <a:lumMod val="20000"/>
                <a:lumOff val="80000"/>
              </a:schemeClr>
            </a:solidFill>
            <a:ln w="19050">
              <a:solidFill>
                <a:srgbClr val="C565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a:off x="1890927" y="277001"/>
              <a:ext cx="2119433" cy="40527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7" name="グループ化 56"/>
            <p:cNvGrpSpPr/>
            <p:nvPr/>
          </p:nvGrpSpPr>
          <p:grpSpPr>
            <a:xfrm>
              <a:off x="1890927" y="307684"/>
              <a:ext cx="2170486" cy="402173"/>
              <a:chOff x="1933936" y="289916"/>
              <a:chExt cx="2170486" cy="402173"/>
            </a:xfrm>
          </p:grpSpPr>
          <p:grpSp>
            <p:nvGrpSpPr>
              <p:cNvPr id="42" name="グループ化 41"/>
              <p:cNvGrpSpPr/>
              <p:nvPr/>
            </p:nvGrpSpPr>
            <p:grpSpPr>
              <a:xfrm>
                <a:off x="1933936" y="289916"/>
                <a:ext cx="870239" cy="399918"/>
                <a:chOff x="1933936" y="289916"/>
                <a:chExt cx="870239" cy="399918"/>
              </a:xfrm>
            </p:grpSpPr>
            <p:grpSp>
              <p:nvGrpSpPr>
                <p:cNvPr id="39" name="グループ化 38"/>
                <p:cNvGrpSpPr/>
                <p:nvPr/>
              </p:nvGrpSpPr>
              <p:grpSpPr>
                <a:xfrm>
                  <a:off x="1933936" y="289916"/>
                  <a:ext cx="668326" cy="399918"/>
                  <a:chOff x="32961" y="718095"/>
                  <a:chExt cx="668326" cy="399918"/>
                </a:xfrm>
              </p:grpSpPr>
              <p:sp>
                <p:nvSpPr>
                  <p:cNvPr id="16" name="角丸四角形 15"/>
                  <p:cNvSpPr/>
                  <p:nvPr/>
                </p:nvSpPr>
                <p:spPr>
                  <a:xfrm>
                    <a:off x="84014" y="718095"/>
                    <a:ext cx="566220" cy="379844"/>
                  </a:xfrm>
                  <a:prstGeom prst="roundRect">
                    <a:avLst>
                      <a:gd name="adj" fmla="val 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endParaRPr kumimoji="1" lang="ja-JP" altLang="en-US" sz="800" dirty="0">
                      <a:ln w="3175">
                        <a:solidFill>
                          <a:schemeClr val="bg1"/>
                        </a:solidFill>
                      </a:ln>
                      <a:latin typeface="Meiryo UI" panose="020B0604030504040204" pitchFamily="50" charset="-128"/>
                      <a:ea typeface="Meiryo UI" panose="020B0604030504040204" pitchFamily="50" charset="-128"/>
                    </a:endParaRPr>
                  </a:p>
                </p:txBody>
              </p:sp>
              <p:grpSp>
                <p:nvGrpSpPr>
                  <p:cNvPr id="38" name="グループ化 37"/>
                  <p:cNvGrpSpPr/>
                  <p:nvPr/>
                </p:nvGrpSpPr>
                <p:grpSpPr>
                  <a:xfrm>
                    <a:off x="32961" y="744897"/>
                    <a:ext cx="668326" cy="373116"/>
                    <a:chOff x="-138301" y="751087"/>
                    <a:chExt cx="668326" cy="373116"/>
                  </a:xfrm>
                </p:grpSpPr>
                <p:pic>
                  <p:nvPicPr>
                    <p:cNvPr id="15" name="図 14"/>
                    <p:cNvPicPr>
                      <a:picLocks noChangeAspect="1"/>
                    </p:cNvPicPr>
                    <p:nvPr/>
                  </p:nvPicPr>
                  <p:blipFill>
                    <a:blip r:embed="rId5" cstate="print">
                      <a:biLevel thresh="25000"/>
                      <a:extLst>
                        <a:ext uri="{28A0092B-C50C-407E-A947-70E740481C1C}">
                          <a14:useLocalDpi xmlns:a14="http://schemas.microsoft.com/office/drawing/2010/main" val="0"/>
                        </a:ext>
                      </a:extLst>
                    </a:blip>
                    <a:stretch>
                      <a:fillRect/>
                    </a:stretch>
                  </p:blipFill>
                  <p:spPr>
                    <a:xfrm>
                      <a:off x="108587" y="751087"/>
                      <a:ext cx="174550" cy="174550"/>
                    </a:xfrm>
                    <a:prstGeom prst="rect">
                      <a:avLst/>
                    </a:prstGeom>
                  </p:spPr>
                </p:pic>
                <p:sp>
                  <p:nvSpPr>
                    <p:cNvPr id="19" name="テキスト ボックス 18"/>
                    <p:cNvSpPr txBox="1"/>
                    <p:nvPr/>
                  </p:nvSpPr>
                  <p:spPr>
                    <a:xfrm>
                      <a:off x="-138301" y="893371"/>
                      <a:ext cx="668326" cy="230832"/>
                    </a:xfrm>
                    <a:prstGeom prst="rect">
                      <a:avLst/>
                    </a:prstGeom>
                    <a:noFill/>
                  </p:spPr>
                  <p:txBody>
                    <a:bodyPr wrap="square" rtlCol="0">
                      <a:spAutoFit/>
                    </a:bodyPr>
                    <a:lstStyle/>
                    <a:p>
                      <a:pPr algn="ctr"/>
                      <a:r>
                        <a:rPr lang="ja-JP" altLang="en-US" sz="900" dirty="0">
                          <a:ln w="3175">
                            <a:solidFill>
                              <a:schemeClr val="bg1"/>
                            </a:solidFill>
                          </a:ln>
                          <a:solidFill>
                            <a:schemeClr val="bg1"/>
                          </a:solidFill>
                          <a:latin typeface="Meiryo UI" panose="020B0604030504040204" pitchFamily="50" charset="-128"/>
                          <a:ea typeface="Meiryo UI" panose="020B0604030504040204" pitchFamily="50" charset="-128"/>
                        </a:rPr>
                        <a:t>会社</a:t>
                      </a:r>
                      <a:endParaRPr lang="en-US" altLang="ja-JP" sz="900" dirty="0" smtClean="0">
                        <a:ln w="3175">
                          <a:solidFill>
                            <a:schemeClr val="bg1"/>
                          </a:solidFill>
                        </a:ln>
                        <a:solidFill>
                          <a:schemeClr val="bg1"/>
                        </a:solidFill>
                        <a:latin typeface="Meiryo UI" panose="020B0604030504040204" pitchFamily="50" charset="-128"/>
                        <a:ea typeface="Meiryo UI" panose="020B0604030504040204" pitchFamily="50" charset="-128"/>
                      </a:endParaRPr>
                    </a:p>
                  </p:txBody>
                </p:sp>
              </p:grpSp>
            </p:grpSp>
            <p:sp>
              <p:nvSpPr>
                <p:cNvPr id="41" name="テキスト ボックス 40"/>
                <p:cNvSpPr txBox="1"/>
                <p:nvPr/>
              </p:nvSpPr>
              <p:spPr>
                <a:xfrm>
                  <a:off x="2502455" y="295172"/>
                  <a:ext cx="301720" cy="369332"/>
                </a:xfrm>
                <a:prstGeom prst="rect">
                  <a:avLst/>
                </a:prstGeom>
                <a:noFill/>
              </p:spPr>
              <p:txBody>
                <a:bodyPr wrap="square" rtlCol="0">
                  <a:spAutoFit/>
                </a:bodyPr>
                <a:lstStyle/>
                <a:p>
                  <a:r>
                    <a:rPr kumimoji="1" lang="ja-JP" altLang="en-US" dirty="0" smtClean="0"/>
                    <a:t>▶</a:t>
                  </a:r>
                  <a:endParaRPr kumimoji="1" lang="ja-JP" altLang="en-US" dirty="0"/>
                </a:p>
              </p:txBody>
            </p:sp>
          </p:grpSp>
          <p:grpSp>
            <p:nvGrpSpPr>
              <p:cNvPr id="43" name="グループ化 42"/>
              <p:cNvGrpSpPr/>
              <p:nvPr/>
            </p:nvGrpSpPr>
            <p:grpSpPr>
              <a:xfrm>
                <a:off x="2685424" y="289916"/>
                <a:ext cx="870239" cy="399918"/>
                <a:chOff x="1933936" y="289916"/>
                <a:chExt cx="870239" cy="399918"/>
              </a:xfrm>
            </p:grpSpPr>
            <p:grpSp>
              <p:nvGrpSpPr>
                <p:cNvPr id="44" name="グループ化 43"/>
                <p:cNvGrpSpPr/>
                <p:nvPr/>
              </p:nvGrpSpPr>
              <p:grpSpPr>
                <a:xfrm>
                  <a:off x="1933936" y="289916"/>
                  <a:ext cx="668326" cy="399918"/>
                  <a:chOff x="32961" y="718095"/>
                  <a:chExt cx="668326" cy="399918"/>
                </a:xfrm>
              </p:grpSpPr>
              <p:sp>
                <p:nvSpPr>
                  <p:cNvPr id="46" name="角丸四角形 45"/>
                  <p:cNvSpPr/>
                  <p:nvPr/>
                </p:nvSpPr>
                <p:spPr>
                  <a:xfrm>
                    <a:off x="84014" y="718095"/>
                    <a:ext cx="566220" cy="379844"/>
                  </a:xfrm>
                  <a:prstGeom prst="roundRect">
                    <a:avLst>
                      <a:gd name="adj"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endParaRPr kumimoji="1" lang="ja-JP" altLang="en-US" sz="800" dirty="0">
                      <a:ln w="3175">
                        <a:solidFill>
                          <a:schemeClr val="bg1"/>
                        </a:solidFill>
                      </a:ln>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32961" y="887181"/>
                    <a:ext cx="668326" cy="230832"/>
                  </a:xfrm>
                  <a:prstGeom prst="rect">
                    <a:avLst/>
                  </a:prstGeom>
                  <a:noFill/>
                </p:spPr>
                <p:txBody>
                  <a:bodyPr wrap="square" rtlCol="0">
                    <a:spAutoFit/>
                  </a:bodyPr>
                  <a:lstStyle/>
                  <a:p>
                    <a:pPr algn="ctr"/>
                    <a:r>
                      <a:rPr lang="ja-JP" altLang="en-US" sz="900" dirty="0" smtClean="0">
                        <a:ln w="3175">
                          <a:solidFill>
                            <a:schemeClr val="bg1"/>
                          </a:solidFill>
                        </a:ln>
                        <a:solidFill>
                          <a:schemeClr val="bg1"/>
                        </a:solidFill>
                        <a:latin typeface="Meiryo UI" panose="020B0604030504040204" pitchFamily="50" charset="-128"/>
                        <a:ea typeface="Meiryo UI" panose="020B0604030504040204" pitchFamily="50" charset="-128"/>
                      </a:rPr>
                      <a:t>集合場所</a:t>
                    </a:r>
                    <a:endParaRPr lang="en-US" altLang="ja-JP" sz="900" dirty="0" smtClean="0">
                      <a:ln w="3175">
                        <a:solidFill>
                          <a:schemeClr val="bg1"/>
                        </a:solidFill>
                      </a:ln>
                      <a:solidFill>
                        <a:schemeClr val="bg1"/>
                      </a:solidFill>
                      <a:latin typeface="Meiryo UI" panose="020B0604030504040204" pitchFamily="50" charset="-128"/>
                      <a:ea typeface="Meiryo UI" panose="020B0604030504040204" pitchFamily="50" charset="-128"/>
                    </a:endParaRPr>
                  </a:p>
                </p:txBody>
              </p:sp>
            </p:grpSp>
            <p:sp>
              <p:nvSpPr>
                <p:cNvPr id="45" name="テキスト ボックス 44"/>
                <p:cNvSpPr txBox="1"/>
                <p:nvPr/>
              </p:nvSpPr>
              <p:spPr>
                <a:xfrm>
                  <a:off x="2502455" y="295172"/>
                  <a:ext cx="301720" cy="369332"/>
                </a:xfrm>
                <a:prstGeom prst="rect">
                  <a:avLst/>
                </a:prstGeom>
                <a:noFill/>
              </p:spPr>
              <p:txBody>
                <a:bodyPr wrap="square" rtlCol="0">
                  <a:spAutoFit/>
                </a:bodyPr>
                <a:lstStyle/>
                <a:p>
                  <a:r>
                    <a:rPr kumimoji="1" lang="ja-JP" altLang="en-US" dirty="0" smtClean="0"/>
                    <a:t>▶</a:t>
                  </a:r>
                  <a:endParaRPr kumimoji="1" lang="ja-JP" altLang="en-US" dirty="0"/>
                </a:p>
              </p:txBody>
            </p:sp>
          </p:grpSp>
          <p:grpSp>
            <p:nvGrpSpPr>
              <p:cNvPr id="51" name="グループ化 50"/>
              <p:cNvGrpSpPr/>
              <p:nvPr/>
            </p:nvGrpSpPr>
            <p:grpSpPr>
              <a:xfrm>
                <a:off x="3436096" y="292171"/>
                <a:ext cx="668326" cy="399918"/>
                <a:chOff x="32961" y="718095"/>
                <a:chExt cx="668326" cy="399918"/>
              </a:xfrm>
            </p:grpSpPr>
            <p:sp>
              <p:nvSpPr>
                <p:cNvPr id="53" name="角丸四角形 52"/>
                <p:cNvSpPr/>
                <p:nvPr/>
              </p:nvSpPr>
              <p:spPr>
                <a:xfrm>
                  <a:off x="84014" y="718095"/>
                  <a:ext cx="566220" cy="379844"/>
                </a:xfrm>
                <a:prstGeom prst="roundRect">
                  <a:avLst>
                    <a:gd name="adj"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endParaRPr kumimoji="1" lang="ja-JP" altLang="en-US" sz="800" dirty="0">
                    <a:ln w="3175">
                      <a:solidFill>
                        <a:schemeClr val="bg1"/>
                      </a:solidFill>
                    </a:ln>
                    <a:latin typeface="Meiryo UI" panose="020B0604030504040204" pitchFamily="50" charset="-128"/>
                    <a:ea typeface="Meiryo UI" panose="020B0604030504040204" pitchFamily="50" charset="-128"/>
                  </a:endParaRPr>
                </a:p>
              </p:txBody>
            </p:sp>
            <p:sp>
              <p:nvSpPr>
                <p:cNvPr id="56" name="テキスト ボックス 55"/>
                <p:cNvSpPr txBox="1"/>
                <p:nvPr/>
              </p:nvSpPr>
              <p:spPr>
                <a:xfrm>
                  <a:off x="32961" y="887181"/>
                  <a:ext cx="668326" cy="230832"/>
                </a:xfrm>
                <a:prstGeom prst="rect">
                  <a:avLst/>
                </a:prstGeom>
                <a:noFill/>
              </p:spPr>
              <p:txBody>
                <a:bodyPr wrap="square" rtlCol="0">
                  <a:spAutoFit/>
                </a:bodyPr>
                <a:lstStyle/>
                <a:p>
                  <a:pPr algn="ctr"/>
                  <a:r>
                    <a:rPr lang="ja-JP" altLang="en-US" sz="900" dirty="0">
                      <a:ln w="3175">
                        <a:solidFill>
                          <a:schemeClr val="bg1"/>
                        </a:solidFill>
                      </a:ln>
                      <a:solidFill>
                        <a:schemeClr val="bg1"/>
                      </a:solidFill>
                      <a:latin typeface="Meiryo UI" panose="020B0604030504040204" pitchFamily="50" charset="-128"/>
                      <a:ea typeface="Meiryo UI" panose="020B0604030504040204" pitchFamily="50" charset="-128"/>
                    </a:rPr>
                    <a:t>避難</a:t>
                  </a:r>
                  <a:r>
                    <a:rPr lang="ja-JP" altLang="en-US" sz="900" dirty="0" smtClean="0">
                      <a:ln w="3175">
                        <a:solidFill>
                          <a:schemeClr val="bg1"/>
                        </a:solidFill>
                      </a:ln>
                      <a:solidFill>
                        <a:schemeClr val="bg1"/>
                      </a:solidFill>
                      <a:latin typeface="Meiryo UI" panose="020B0604030504040204" pitchFamily="50" charset="-128"/>
                      <a:ea typeface="Meiryo UI" panose="020B0604030504040204" pitchFamily="50" charset="-128"/>
                    </a:rPr>
                    <a:t>所</a:t>
                  </a:r>
                  <a:endParaRPr lang="en-US" altLang="ja-JP" sz="900" dirty="0" smtClean="0">
                    <a:ln w="3175">
                      <a:solidFill>
                        <a:schemeClr val="bg1"/>
                      </a:solidFill>
                    </a:ln>
                    <a:solidFill>
                      <a:schemeClr val="bg1"/>
                    </a:solidFill>
                    <a:latin typeface="Meiryo UI" panose="020B0604030504040204" pitchFamily="50" charset="-128"/>
                    <a:ea typeface="Meiryo UI" panose="020B0604030504040204" pitchFamily="50" charset="-128"/>
                  </a:endParaRPr>
                </a:p>
              </p:txBody>
            </p:sp>
          </p:grpSp>
        </p:grpSp>
        <p:cxnSp>
          <p:nvCxnSpPr>
            <p:cNvPr id="61" name="直線コネクタ 60"/>
            <p:cNvCxnSpPr/>
            <p:nvPr/>
          </p:nvCxnSpPr>
          <p:spPr>
            <a:xfrm>
              <a:off x="2508199" y="269381"/>
              <a:ext cx="1512000" cy="0"/>
            </a:xfrm>
            <a:prstGeom prst="line">
              <a:avLst/>
            </a:prstGeom>
            <a:ln w="19050">
              <a:solidFill>
                <a:srgbClr val="C56524"/>
              </a:solidFill>
            </a:ln>
          </p:spPr>
          <p:style>
            <a:lnRef idx="1">
              <a:schemeClr val="accent1"/>
            </a:lnRef>
            <a:fillRef idx="0">
              <a:schemeClr val="accent1"/>
            </a:fillRef>
            <a:effectRef idx="0">
              <a:schemeClr val="accent1"/>
            </a:effectRef>
            <a:fontRef idx="minor">
              <a:schemeClr val="tx1"/>
            </a:fontRef>
          </p:style>
        </p:cxnSp>
      </p:grpSp>
      <p:grpSp>
        <p:nvGrpSpPr>
          <p:cNvPr id="64" name="グループ化 63"/>
          <p:cNvGrpSpPr/>
          <p:nvPr/>
        </p:nvGrpSpPr>
        <p:grpSpPr>
          <a:xfrm>
            <a:off x="3144098" y="23808"/>
            <a:ext cx="995486" cy="253916"/>
            <a:chOff x="7171600" y="1750345"/>
            <a:chExt cx="995486" cy="253916"/>
          </a:xfrm>
        </p:grpSpPr>
        <p:sp>
          <p:nvSpPr>
            <p:cNvPr id="65" name="テキスト ボックス 64"/>
            <p:cNvSpPr txBox="1"/>
            <p:nvPr/>
          </p:nvSpPr>
          <p:spPr>
            <a:xfrm>
              <a:off x="7292991" y="1750345"/>
              <a:ext cx="874095" cy="253916"/>
            </a:xfrm>
            <a:prstGeom prst="rect">
              <a:avLst/>
            </a:prstGeom>
            <a:noFill/>
          </p:spPr>
          <p:txBody>
            <a:bodyPr wrap="square" rtlCol="0">
              <a:spAutoFit/>
            </a:bodyPr>
            <a:lstStyle/>
            <a:p>
              <a:r>
                <a:rPr kumimoji="1" lang="ja-JP" altLang="en-US" sz="1050" dirty="0" smtClean="0">
                  <a:solidFill>
                    <a:srgbClr val="C56524"/>
                  </a:solidFill>
                  <a:latin typeface="チェックポイント★リベンジ" panose="02000600000000000000" pitchFamily="2" charset="-128"/>
                  <a:ea typeface="チェックポイント★リベンジ" panose="02000600000000000000" pitchFamily="2" charset="-128"/>
                </a:rPr>
                <a:t>避難</a:t>
              </a:r>
              <a:r>
                <a:rPr lang="ja-JP" altLang="en-US" sz="1050" dirty="0">
                  <a:solidFill>
                    <a:srgbClr val="C56524"/>
                  </a:solidFill>
                  <a:latin typeface="チェックポイント★リベンジ" panose="02000600000000000000" pitchFamily="2" charset="-128"/>
                  <a:ea typeface="チェックポイント★リベンジ" panose="02000600000000000000" pitchFamily="2" charset="-128"/>
                </a:rPr>
                <a:t>カード</a:t>
              </a:r>
              <a:endParaRPr kumimoji="1" lang="ja-JP" altLang="en-US" sz="1050" dirty="0">
                <a:solidFill>
                  <a:srgbClr val="C56524"/>
                </a:solidFill>
                <a:latin typeface="チェックポイント★リベンジ" panose="02000600000000000000" pitchFamily="2" charset="-128"/>
                <a:ea typeface="チェックポイント★リベンジ" panose="02000600000000000000" pitchFamily="2" charset="-128"/>
              </a:endParaRPr>
            </a:p>
          </p:txBody>
        </p:sp>
        <p:pic>
          <p:nvPicPr>
            <p:cNvPr id="66" name="図 65"/>
            <p:cNvPicPr>
              <a:picLocks noChangeAspect="1"/>
            </p:cNvPicPr>
            <p:nvPr/>
          </p:nvPicPr>
          <p:blipFill>
            <a:blip r:embed="rId6"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7171600" y="1764912"/>
              <a:ext cx="208666" cy="208666"/>
            </a:xfrm>
            <a:prstGeom prst="rect">
              <a:avLst/>
            </a:prstGeom>
          </p:spPr>
        </p:pic>
      </p:grpSp>
      <p:sp>
        <p:nvSpPr>
          <p:cNvPr id="67" name="テキスト ボックス 66"/>
          <p:cNvSpPr txBox="1"/>
          <p:nvPr/>
        </p:nvSpPr>
        <p:spPr>
          <a:xfrm>
            <a:off x="1918673" y="66410"/>
            <a:ext cx="575285" cy="276999"/>
          </a:xfrm>
          <a:prstGeom prst="rect">
            <a:avLst/>
          </a:prstGeom>
          <a:noFill/>
        </p:spPr>
        <p:txBody>
          <a:bodyPr wrap="square" rtlCol="0">
            <a:spAutoFit/>
          </a:bodyPr>
          <a:lstStyle/>
          <a:p>
            <a:pPr algn="ctr"/>
            <a:r>
              <a:rPr lang="en-US" altLang="ja-JP" sz="1200" dirty="0" smtClean="0">
                <a:ln w="3175">
                  <a:noFill/>
                </a:ln>
                <a:solidFill>
                  <a:srgbClr val="C56524"/>
                </a:solidFill>
                <a:latin typeface="Square721 BT" panose="020B0504020202060204" pitchFamily="34" charset="0"/>
                <a:ea typeface="Meiryo UI" panose="020B0604030504040204" pitchFamily="50" charset="-128"/>
              </a:rPr>
              <a:t>STE</a:t>
            </a:r>
            <a:r>
              <a:rPr lang="en-US" altLang="ja-JP" sz="1200" dirty="0">
                <a:ln w="3175">
                  <a:noFill/>
                </a:ln>
                <a:solidFill>
                  <a:srgbClr val="C56524"/>
                </a:solidFill>
                <a:latin typeface="Square721 BT" panose="020B0504020202060204" pitchFamily="34" charset="0"/>
                <a:ea typeface="Meiryo UI" panose="020B0604030504040204" pitchFamily="50" charset="-128"/>
              </a:rPr>
              <a:t>P</a:t>
            </a:r>
            <a:endParaRPr lang="en-US" altLang="ja-JP" sz="1200" dirty="0" smtClean="0">
              <a:ln w="3175">
                <a:noFill/>
              </a:ln>
              <a:solidFill>
                <a:srgbClr val="C56524"/>
              </a:solidFill>
              <a:latin typeface="Square721 BT" panose="020B0504020202060204" pitchFamily="34" charset="0"/>
              <a:ea typeface="Meiryo UI" panose="020B0604030504040204" pitchFamily="50" charset="-128"/>
            </a:endParaRPr>
          </a:p>
        </p:txBody>
      </p:sp>
      <p:sp>
        <p:nvSpPr>
          <p:cNvPr id="71" name="ホームベース 70"/>
          <p:cNvSpPr/>
          <p:nvPr/>
        </p:nvSpPr>
        <p:spPr>
          <a:xfrm>
            <a:off x="1918674" y="729316"/>
            <a:ext cx="2067712" cy="296843"/>
          </a:xfrm>
          <a:prstGeom prst="homePlate">
            <a:avLst>
              <a:gd name="adj" fmla="val 0"/>
            </a:avLst>
          </a:prstGeom>
          <a:solidFill>
            <a:srgbClr val="FFFF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rgbClr val="C56524"/>
                </a:solidFill>
                <a:ea typeface="ふみゴシック" panose="03000509000000000000" pitchFamily="65" charset="-128"/>
              </a:rPr>
              <a:t>緊急行動</a:t>
            </a:r>
            <a:r>
              <a:rPr lang="ja-JP" altLang="en-US" sz="900" dirty="0" smtClean="0">
                <a:solidFill>
                  <a:srgbClr val="C56524"/>
                </a:solidFill>
                <a:ea typeface="ふみゴシック" panose="03000509000000000000" pitchFamily="65" charset="-128"/>
              </a:rPr>
              <a:t>を</a:t>
            </a:r>
            <a:r>
              <a:rPr lang="ja-JP" altLang="en-US" sz="1200" dirty="0" smtClean="0">
                <a:solidFill>
                  <a:srgbClr val="C56524"/>
                </a:solidFill>
                <a:ea typeface="ふみゴシック" panose="03000509000000000000" pitchFamily="65" charset="-128"/>
              </a:rPr>
              <a:t>終えたら避難</a:t>
            </a:r>
            <a:endParaRPr kumimoji="1" lang="ja-JP" altLang="en-US" sz="1200" dirty="0">
              <a:solidFill>
                <a:srgbClr val="C56524"/>
              </a:solidFill>
              <a:ea typeface="ふみゴシック" panose="03000509000000000000" pitchFamily="65" charset="-128"/>
            </a:endParaRPr>
          </a:p>
        </p:txBody>
      </p:sp>
      <p:sp>
        <p:nvSpPr>
          <p:cNvPr id="72" name="テキスト ボックス 71"/>
          <p:cNvSpPr txBox="1"/>
          <p:nvPr/>
        </p:nvSpPr>
        <p:spPr>
          <a:xfrm>
            <a:off x="3570011" y="659645"/>
            <a:ext cx="500458" cy="461665"/>
          </a:xfrm>
          <a:prstGeom prst="rect">
            <a:avLst/>
          </a:prstGeom>
          <a:noFill/>
        </p:spPr>
        <p:txBody>
          <a:bodyPr wrap="none" rtlCol="0">
            <a:spAutoFit/>
          </a:bodyPr>
          <a:lstStyle/>
          <a:p>
            <a:r>
              <a:rPr kumimoji="1" lang="ja-JP" altLang="en-US" sz="2400" dirty="0" smtClean="0">
                <a:solidFill>
                  <a:srgbClr val="C56524"/>
                </a:solidFill>
                <a:sym typeface="Wingdings 3" panose="05040102010807070707" pitchFamily="18" charset="2"/>
              </a:rPr>
              <a:t></a:t>
            </a:r>
            <a:endParaRPr kumimoji="1" lang="ja-JP" altLang="en-US" sz="2400" dirty="0">
              <a:solidFill>
                <a:srgbClr val="C56524"/>
              </a:solidFill>
            </a:endParaRPr>
          </a:p>
        </p:txBody>
      </p:sp>
      <p:sp>
        <p:nvSpPr>
          <p:cNvPr id="90" name="正方形/長方形 89"/>
          <p:cNvSpPr/>
          <p:nvPr/>
        </p:nvSpPr>
        <p:spPr>
          <a:xfrm>
            <a:off x="-20284" y="1095264"/>
            <a:ext cx="4081696" cy="504000"/>
          </a:xfrm>
          <a:prstGeom prst="rect">
            <a:avLst/>
          </a:prstGeom>
          <a:pattFill prst="wdUpDiag">
            <a:fgClr>
              <a:srgbClr val="FFC000"/>
            </a:fgClr>
            <a:bgClr>
              <a:srgbClr val="FF6600"/>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p:cNvCxnSpPr/>
          <p:nvPr/>
        </p:nvCxnSpPr>
        <p:spPr>
          <a:xfrm>
            <a:off x="4064400" y="0"/>
            <a:ext cx="0" cy="6858000"/>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89" name="正方形/長方形 88"/>
          <p:cNvSpPr/>
          <p:nvPr/>
        </p:nvSpPr>
        <p:spPr>
          <a:xfrm>
            <a:off x="11735" y="1604004"/>
            <a:ext cx="405110" cy="4664361"/>
          </a:xfrm>
          <a:prstGeom prst="rect">
            <a:avLst/>
          </a:prstGeom>
          <a:pattFill prst="wdUpDiag">
            <a:fgClr>
              <a:schemeClr val="bg1">
                <a:lumMod val="75000"/>
              </a:schemeClr>
            </a:fgClr>
            <a:bgClr>
              <a:schemeClr val="bg1">
                <a:lumMod val="8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星 16 87"/>
          <p:cNvSpPr/>
          <p:nvPr/>
        </p:nvSpPr>
        <p:spPr>
          <a:xfrm>
            <a:off x="-580923" y="877737"/>
            <a:ext cx="978701" cy="905773"/>
          </a:xfrm>
          <a:prstGeom prst="star16">
            <a:avLst>
              <a:gd name="adj" fmla="val 2251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84013" y="105103"/>
            <a:ext cx="1737360" cy="921057"/>
          </a:xfrm>
          <a:prstGeom prst="rect">
            <a:avLst/>
          </a:prstGeom>
          <a:solidFill>
            <a:srgbClr val="C565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2800" dirty="0" smtClean="0">
                <a:solidFill>
                  <a:schemeClr val="bg1"/>
                </a:solidFill>
                <a:latin typeface="HGP創英角ｺﾞｼｯｸUB" panose="020B0900000000000000" pitchFamily="50" charset="-128"/>
                <a:ea typeface="HGP創英角ｺﾞｼｯｸUB" panose="020B0900000000000000" pitchFamily="50" charset="-128"/>
              </a:rPr>
              <a:t>発災時</a:t>
            </a:r>
            <a:endParaRPr lang="en-US" altLang="ja-JP" sz="2800" dirty="0">
              <a:solidFill>
                <a:schemeClr val="bg1"/>
              </a:solidFill>
              <a:latin typeface="HGP創英角ｺﾞｼｯｸUB" panose="020B0900000000000000" pitchFamily="50" charset="-128"/>
              <a:ea typeface="HGP創英角ｺﾞｼｯｸUB" panose="020B0900000000000000" pitchFamily="50" charset="-128"/>
            </a:endParaRPr>
          </a:p>
          <a:p>
            <a:pPr algn="ctr">
              <a:lnSpc>
                <a:spcPct val="150000"/>
              </a:lnSpc>
            </a:pPr>
            <a:r>
              <a:rPr lang="ja-JP" altLang="en-US" sz="1050" dirty="0" smtClean="0">
                <a:solidFill>
                  <a:schemeClr val="bg1"/>
                </a:solidFill>
                <a:latin typeface="HGP創英角ｺﾞｼｯｸUB" panose="020B0900000000000000" pitchFamily="50" charset="-128"/>
                <a:ea typeface="HGP創英角ｺﾞｼｯｸUB" panose="020B0900000000000000" pitchFamily="50" charset="-128"/>
              </a:rPr>
              <a:t>災害</a:t>
            </a:r>
            <a:r>
              <a:rPr lang="ja-JP" altLang="en-US" sz="1050" dirty="0">
                <a:solidFill>
                  <a:schemeClr val="bg1"/>
                </a:solidFill>
                <a:latin typeface="HGP創英角ｺﾞｼｯｸUB" panose="020B0900000000000000" pitchFamily="50" charset="-128"/>
                <a:ea typeface="HGP創英角ｺﾞｼｯｸUB" panose="020B0900000000000000" pitchFamily="50" charset="-128"/>
              </a:rPr>
              <a:t>発生</a:t>
            </a:r>
            <a:r>
              <a:rPr lang="ja-JP" altLang="en-US" sz="800" dirty="0" smtClean="0">
                <a:solidFill>
                  <a:schemeClr val="bg1"/>
                </a:solidFill>
                <a:latin typeface="HGP創英角ｺﾞｼｯｸUB" panose="020B0900000000000000" pitchFamily="50" charset="-128"/>
                <a:ea typeface="HGP創英角ｺﾞｼｯｸUB" panose="020B0900000000000000" pitchFamily="50" charset="-128"/>
              </a:rPr>
              <a:t>から</a:t>
            </a:r>
            <a:r>
              <a:rPr lang="ja-JP" altLang="en-US" sz="1050" dirty="0" smtClean="0">
                <a:solidFill>
                  <a:schemeClr val="bg1"/>
                </a:solidFill>
                <a:latin typeface="HGP創英角ｺﾞｼｯｸUB" panose="020B0900000000000000" pitchFamily="50" charset="-128"/>
                <a:ea typeface="HGP創英角ｺﾞｼｯｸUB" panose="020B0900000000000000" pitchFamily="50" charset="-128"/>
              </a:rPr>
              <a:t>避難開始</a:t>
            </a:r>
            <a:r>
              <a:rPr lang="ja-JP" altLang="en-US" sz="800" dirty="0" smtClean="0">
                <a:solidFill>
                  <a:schemeClr val="bg1"/>
                </a:solidFill>
                <a:latin typeface="HGP創英角ｺﾞｼｯｸUB" panose="020B0900000000000000" pitchFamily="50" charset="-128"/>
                <a:ea typeface="HGP創英角ｺﾞｼｯｸUB" panose="020B0900000000000000" pitchFamily="50" charset="-128"/>
              </a:rPr>
              <a:t>まで</a:t>
            </a:r>
            <a:endParaRPr kumimoji="1" lang="ja-JP" altLang="en-US" sz="800" dirty="0">
              <a:solidFill>
                <a:schemeClr val="bg1"/>
              </a:solidFill>
              <a:latin typeface="HGP創英角ｺﾞｼｯｸUB" panose="020B0900000000000000" pitchFamily="50" charset="-128"/>
              <a:ea typeface="HGP創英角ｺﾞｼｯｸUB" panose="020B0900000000000000" pitchFamily="50" charset="-128"/>
            </a:endParaRPr>
          </a:p>
        </p:txBody>
      </p:sp>
      <p:grpSp>
        <p:nvGrpSpPr>
          <p:cNvPr id="75" name="グループ化 74"/>
          <p:cNvGrpSpPr/>
          <p:nvPr/>
        </p:nvGrpSpPr>
        <p:grpSpPr>
          <a:xfrm>
            <a:off x="175212" y="1132218"/>
            <a:ext cx="2244813" cy="432100"/>
            <a:chOff x="826375" y="2457443"/>
            <a:chExt cx="2244813" cy="432100"/>
          </a:xfrm>
        </p:grpSpPr>
        <p:sp>
          <p:nvSpPr>
            <p:cNvPr id="73" name="テキスト ボックス 72"/>
            <p:cNvSpPr txBox="1"/>
            <p:nvPr/>
          </p:nvSpPr>
          <p:spPr>
            <a:xfrm>
              <a:off x="826375" y="2457443"/>
              <a:ext cx="836345" cy="400110"/>
            </a:xfrm>
            <a:prstGeom prst="rect">
              <a:avLst/>
            </a:prstGeom>
            <a:noFill/>
          </p:spPr>
          <p:txBody>
            <a:bodyPr wrap="square" rtlCol="0">
              <a:spAutoFit/>
            </a:bodyPr>
            <a:lstStyle/>
            <a:p>
              <a:pPr algn="r"/>
              <a:r>
                <a:rPr kumimoji="1" lang="ja-JP" altLang="en-US" sz="2000" i="1" dirty="0" smtClean="0">
                  <a:ln w="9525">
                    <a:solidFill>
                      <a:schemeClr val="bg1"/>
                    </a:solidFill>
                  </a:ln>
                  <a:solidFill>
                    <a:srgbClr val="FF6600"/>
                  </a:solidFill>
                  <a:latin typeface="HGP創英角ｺﾞｼｯｸUB" panose="020B0900000000000000" pitchFamily="50" charset="-128"/>
                  <a:ea typeface="ふみゴシック" panose="03000509000000000000" pitchFamily="65" charset="-128"/>
                </a:rPr>
                <a:t>災</a:t>
              </a:r>
              <a:r>
                <a:rPr kumimoji="1" lang="ja-JP" altLang="en-US" sz="1200" i="1" dirty="0" smtClean="0">
                  <a:ln w="6350">
                    <a:solidFill>
                      <a:schemeClr val="bg1"/>
                    </a:solidFill>
                  </a:ln>
                  <a:solidFill>
                    <a:schemeClr val="tx1">
                      <a:lumMod val="85000"/>
                      <a:lumOff val="15000"/>
                    </a:schemeClr>
                  </a:solidFill>
                  <a:latin typeface="HGP創英角ｺﾞｼｯｸUB" panose="020B0900000000000000" pitchFamily="50" charset="-128"/>
                  <a:ea typeface="ふみゴシック" panose="03000509000000000000" pitchFamily="65" charset="-128"/>
                </a:rPr>
                <a:t>害別</a:t>
              </a:r>
              <a:endParaRPr kumimoji="1" lang="ja-JP" altLang="en-US" sz="3200" dirty="0">
                <a:ln w="6350">
                  <a:solidFill>
                    <a:schemeClr val="bg1"/>
                  </a:solidFill>
                </a:ln>
                <a:solidFill>
                  <a:schemeClr val="tx1">
                    <a:lumMod val="85000"/>
                    <a:lumOff val="15000"/>
                  </a:schemeClr>
                </a:solidFill>
                <a:latin typeface="HGP創英角ｺﾞｼｯｸUB" panose="020B0900000000000000" pitchFamily="50" charset="-128"/>
                <a:ea typeface="ふみゴシック" panose="03000509000000000000" pitchFamily="65" charset="-128"/>
              </a:endParaRPr>
            </a:p>
          </p:txBody>
        </p:sp>
        <p:sp>
          <p:nvSpPr>
            <p:cNvPr id="74" name="正方形/長方形 73"/>
            <p:cNvSpPr/>
            <p:nvPr/>
          </p:nvSpPr>
          <p:spPr>
            <a:xfrm>
              <a:off x="1650468" y="2462029"/>
              <a:ext cx="1420720" cy="42751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5000"/>
                </a:lnSpc>
              </a:pPr>
              <a:r>
                <a:rPr kumimoji="1" lang="ja-JP" altLang="en-US" sz="2400" dirty="0" smtClean="0">
                  <a:gradFill>
                    <a:gsLst>
                      <a:gs pos="35000">
                        <a:srgbClr val="FF6600"/>
                      </a:gs>
                      <a:gs pos="100000">
                        <a:srgbClr val="FFCC00"/>
                      </a:gs>
                    </a:gsLst>
                    <a:lin ang="5400000" scaled="1"/>
                  </a:gradFill>
                  <a:latin typeface="HGP創英角ｺﾞｼｯｸUB" panose="020B0900000000000000" pitchFamily="50" charset="-128"/>
                  <a:ea typeface="ふみゴシック" panose="03000509000000000000" pitchFamily="65" charset="-128"/>
                </a:rPr>
                <a:t>緊急行動</a:t>
              </a:r>
              <a:endParaRPr kumimoji="1" lang="ja-JP" altLang="en-US" sz="2400" dirty="0">
                <a:gradFill>
                  <a:gsLst>
                    <a:gs pos="35000">
                      <a:srgbClr val="FF6600"/>
                    </a:gs>
                    <a:gs pos="100000">
                      <a:srgbClr val="FFCC00"/>
                    </a:gs>
                  </a:gsLst>
                  <a:lin ang="5400000" scaled="1"/>
                </a:gradFill>
                <a:latin typeface="HGP創英角ｺﾞｼｯｸUB" panose="020B0900000000000000" pitchFamily="50" charset="-128"/>
                <a:ea typeface="ふみゴシック" panose="03000509000000000000" pitchFamily="65" charset="-128"/>
              </a:endParaRPr>
            </a:p>
          </p:txBody>
        </p:sp>
      </p:grpSp>
      <p:grpSp>
        <p:nvGrpSpPr>
          <p:cNvPr id="93" name="グループ化 92"/>
          <p:cNvGrpSpPr/>
          <p:nvPr/>
        </p:nvGrpSpPr>
        <p:grpSpPr>
          <a:xfrm>
            <a:off x="-64122" y="1687941"/>
            <a:ext cx="3892305" cy="1440498"/>
            <a:chOff x="-64122" y="1687941"/>
            <a:chExt cx="3892305" cy="1440498"/>
          </a:xfrm>
        </p:grpSpPr>
        <p:sp>
          <p:nvSpPr>
            <p:cNvPr id="70" name="正方形/長方形 69"/>
            <p:cNvSpPr/>
            <p:nvPr/>
          </p:nvSpPr>
          <p:spPr>
            <a:xfrm>
              <a:off x="516183" y="1687941"/>
              <a:ext cx="3312000" cy="14404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2" name="グループ化 91"/>
            <p:cNvGrpSpPr/>
            <p:nvPr/>
          </p:nvGrpSpPr>
          <p:grpSpPr>
            <a:xfrm>
              <a:off x="-64122" y="1760123"/>
              <a:ext cx="1142352" cy="540000"/>
              <a:chOff x="-64122" y="1760123"/>
              <a:chExt cx="1142352" cy="540000"/>
            </a:xfrm>
          </p:grpSpPr>
          <p:sp>
            <p:nvSpPr>
              <p:cNvPr id="85" name="ホームベース 84"/>
              <p:cNvSpPr/>
              <p:nvPr/>
            </p:nvSpPr>
            <p:spPr>
              <a:xfrm>
                <a:off x="-64122" y="1760123"/>
                <a:ext cx="1142352" cy="540000"/>
              </a:xfrm>
              <a:prstGeom prst="homePlate">
                <a:avLst>
                  <a:gd name="adj" fmla="val 18014"/>
                </a:avLst>
              </a:prstGeom>
              <a:gradFill>
                <a:gsLst>
                  <a:gs pos="100000">
                    <a:srgbClr val="0099FF"/>
                  </a:gs>
                  <a:gs pos="0">
                    <a:srgbClr val="0099FF">
                      <a:lumMod val="50000"/>
                    </a:srgbClr>
                  </a:gs>
                </a:gsLst>
                <a:lin ang="0" scaled="1"/>
              </a:gra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400" dirty="0" smtClean="0">
                    <a:ea typeface="ふみゴシック" panose="03000509000000000000" pitchFamily="65" charset="-128"/>
                  </a:rPr>
                  <a:t>風水害</a:t>
                </a:r>
                <a:endParaRPr kumimoji="1" lang="ja-JP" altLang="en-US" sz="1400" dirty="0">
                  <a:ea typeface="ふみゴシック" panose="03000509000000000000" pitchFamily="65" charset="-128"/>
                </a:endParaRPr>
              </a:p>
            </p:txBody>
          </p:sp>
          <p:pic>
            <p:nvPicPr>
              <p:cNvPr id="91" name="図 9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28173" y="1895999"/>
                <a:ext cx="256054" cy="268247"/>
              </a:xfrm>
              <a:prstGeom prst="rect">
                <a:avLst/>
              </a:prstGeom>
            </p:spPr>
          </p:pic>
        </p:grpSp>
      </p:grpSp>
      <p:grpSp>
        <p:nvGrpSpPr>
          <p:cNvPr id="94" name="グループ化 93"/>
          <p:cNvGrpSpPr/>
          <p:nvPr/>
        </p:nvGrpSpPr>
        <p:grpSpPr>
          <a:xfrm>
            <a:off x="-64121" y="3221813"/>
            <a:ext cx="3892304" cy="1440498"/>
            <a:chOff x="-64121" y="1687941"/>
            <a:chExt cx="3892304" cy="1440498"/>
          </a:xfrm>
        </p:grpSpPr>
        <p:sp>
          <p:nvSpPr>
            <p:cNvPr id="95" name="正方形/長方形 94"/>
            <p:cNvSpPr/>
            <p:nvPr/>
          </p:nvSpPr>
          <p:spPr>
            <a:xfrm>
              <a:off x="516183" y="1687941"/>
              <a:ext cx="3312000" cy="14404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ホームベース 96"/>
            <p:cNvSpPr/>
            <p:nvPr/>
          </p:nvSpPr>
          <p:spPr>
            <a:xfrm>
              <a:off x="-64121" y="1760123"/>
              <a:ext cx="1142351" cy="540000"/>
            </a:xfrm>
            <a:prstGeom prst="homePlate">
              <a:avLst>
                <a:gd name="adj" fmla="val 18014"/>
              </a:avLst>
            </a:prstGeom>
            <a:gradFill>
              <a:gsLst>
                <a:gs pos="100000">
                  <a:srgbClr val="FFCC00"/>
                </a:gs>
                <a:gs pos="0">
                  <a:srgbClr val="FFCC00">
                    <a:lumMod val="50000"/>
                  </a:srgbClr>
                </a:gs>
              </a:gsLst>
              <a:lin ang="0" scaled="1"/>
            </a:gra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400" dirty="0" smtClean="0">
                  <a:solidFill>
                    <a:schemeClr val="bg1"/>
                  </a:solidFill>
                  <a:ea typeface="ふみゴシック" panose="03000509000000000000" pitchFamily="65" charset="-128"/>
                </a:rPr>
                <a:t>地震</a:t>
              </a:r>
              <a:endParaRPr kumimoji="1" lang="ja-JP" altLang="en-US" sz="1400" dirty="0">
                <a:solidFill>
                  <a:schemeClr val="bg1"/>
                </a:solidFill>
                <a:ea typeface="ふみゴシック" panose="03000509000000000000" pitchFamily="65" charset="-128"/>
              </a:endParaRPr>
            </a:p>
          </p:txBody>
        </p:sp>
      </p:grpSp>
      <p:grpSp>
        <p:nvGrpSpPr>
          <p:cNvPr id="100" name="グループ化 99"/>
          <p:cNvGrpSpPr/>
          <p:nvPr/>
        </p:nvGrpSpPr>
        <p:grpSpPr>
          <a:xfrm>
            <a:off x="-69578" y="4755685"/>
            <a:ext cx="3892304" cy="1440498"/>
            <a:chOff x="-64121" y="1687941"/>
            <a:chExt cx="3892304" cy="1440498"/>
          </a:xfrm>
        </p:grpSpPr>
        <p:sp>
          <p:nvSpPr>
            <p:cNvPr id="101" name="正方形/長方形 100"/>
            <p:cNvSpPr/>
            <p:nvPr/>
          </p:nvSpPr>
          <p:spPr>
            <a:xfrm>
              <a:off x="516183" y="1687941"/>
              <a:ext cx="3312000" cy="14404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ホームベース 101"/>
            <p:cNvSpPr/>
            <p:nvPr/>
          </p:nvSpPr>
          <p:spPr>
            <a:xfrm>
              <a:off x="-64121" y="1760123"/>
              <a:ext cx="1142351" cy="540000"/>
            </a:xfrm>
            <a:prstGeom prst="homePlate">
              <a:avLst>
                <a:gd name="adj" fmla="val 18014"/>
              </a:avLst>
            </a:prstGeom>
            <a:gradFill>
              <a:gsLst>
                <a:gs pos="100000">
                  <a:srgbClr val="FF6600"/>
                </a:gs>
                <a:gs pos="0">
                  <a:srgbClr val="FF6600">
                    <a:lumMod val="50000"/>
                  </a:srgbClr>
                </a:gs>
              </a:gsLst>
              <a:lin ang="0" scaled="1"/>
            </a:gra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400" dirty="0">
                  <a:solidFill>
                    <a:schemeClr val="bg1"/>
                  </a:solidFill>
                  <a:ea typeface="ふみゴシック" panose="03000509000000000000" pitchFamily="65" charset="-128"/>
                </a:rPr>
                <a:t>火災</a:t>
              </a:r>
              <a:endParaRPr kumimoji="1" lang="ja-JP" altLang="en-US" sz="1400" dirty="0">
                <a:solidFill>
                  <a:schemeClr val="bg1"/>
                </a:solidFill>
                <a:ea typeface="ふみゴシック" panose="03000509000000000000" pitchFamily="65" charset="-128"/>
              </a:endParaRPr>
            </a:p>
          </p:txBody>
        </p:sp>
      </p:grpSp>
      <p:pic>
        <p:nvPicPr>
          <p:cNvPr id="103" name="図 102"/>
          <p:cNvPicPr>
            <a:picLocks noChangeAspect="1"/>
          </p:cNvPicPr>
          <p:nvPr/>
        </p:nvPicPr>
        <p:blipFill rotWithShape="1">
          <a:blip r:embed="rId10">
            <a:lum bright="70000" contrast="-70000"/>
          </a:blip>
          <a:srcRect l="23872" t="20218" r="27310" b="19889"/>
          <a:stretch/>
        </p:blipFill>
        <p:spPr>
          <a:xfrm>
            <a:off x="307480" y="4953867"/>
            <a:ext cx="224703" cy="288000"/>
          </a:xfrm>
          <a:prstGeom prst="rect">
            <a:avLst/>
          </a:prstGeom>
        </p:spPr>
      </p:pic>
      <p:grpSp>
        <p:nvGrpSpPr>
          <p:cNvPr id="111" name="グループ化 110"/>
          <p:cNvGrpSpPr/>
          <p:nvPr/>
        </p:nvGrpSpPr>
        <p:grpSpPr>
          <a:xfrm>
            <a:off x="3867410" y="2065497"/>
            <a:ext cx="393982" cy="2727007"/>
            <a:chOff x="8442052" y="814351"/>
            <a:chExt cx="393982" cy="2727007"/>
          </a:xfrm>
        </p:grpSpPr>
        <p:sp>
          <p:nvSpPr>
            <p:cNvPr id="108" name="角丸四角形 107"/>
            <p:cNvSpPr/>
            <p:nvPr/>
          </p:nvSpPr>
          <p:spPr>
            <a:xfrm>
              <a:off x="8526195" y="877737"/>
              <a:ext cx="221565" cy="2602063"/>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テキスト ボックス 106"/>
            <p:cNvSpPr txBox="1"/>
            <p:nvPr/>
          </p:nvSpPr>
          <p:spPr>
            <a:xfrm>
              <a:off x="8481490" y="1115215"/>
              <a:ext cx="323165" cy="2106598"/>
            </a:xfrm>
            <a:prstGeom prst="rect">
              <a:avLst/>
            </a:prstGeom>
            <a:noFill/>
          </p:spPr>
          <p:txBody>
            <a:bodyPr vert="eaVert" wrap="square" rtlCol="0">
              <a:spAutoFit/>
            </a:bodyPr>
            <a:lstStyle/>
            <a:p>
              <a:pPr algn="ctr"/>
              <a:r>
                <a:rPr kumimoji="1" lang="ja-JP" altLang="en-US" sz="900" dirty="0" smtClean="0">
                  <a:ln w="3175">
                    <a:solidFill>
                      <a:schemeClr val="bg1"/>
                    </a:solidFill>
                  </a:ln>
                  <a:solidFill>
                    <a:schemeClr val="bg1"/>
                  </a:solidFill>
                  <a:latin typeface="Meiryo UI" panose="020B0604030504040204" pitchFamily="50" charset="-128"/>
                  <a:ea typeface="Meiryo UI" panose="020B0604030504040204" pitchFamily="50" charset="-128"/>
                </a:rPr>
                <a:t>この線に沿って山折りにしてください</a:t>
              </a:r>
              <a:endParaRPr kumimoji="1" lang="ja-JP" altLang="en-US" sz="900" dirty="0">
                <a:ln w="3175">
                  <a:solidFill>
                    <a:schemeClr val="bg1"/>
                  </a:solidFill>
                </a:ln>
                <a:solidFill>
                  <a:schemeClr val="bg1"/>
                </a:solidFill>
                <a:latin typeface="Meiryo UI" panose="020B0604030504040204" pitchFamily="50" charset="-128"/>
                <a:ea typeface="Meiryo UI" panose="020B0604030504040204" pitchFamily="50" charset="-128"/>
              </a:endParaRPr>
            </a:p>
          </p:txBody>
        </p:sp>
        <p:sp>
          <p:nvSpPr>
            <p:cNvPr id="109" name="テキスト ボックス 108"/>
            <p:cNvSpPr txBox="1"/>
            <p:nvPr/>
          </p:nvSpPr>
          <p:spPr>
            <a:xfrm>
              <a:off x="8446184" y="814351"/>
              <a:ext cx="389850" cy="369332"/>
            </a:xfrm>
            <a:prstGeom prst="rect">
              <a:avLst/>
            </a:prstGeom>
            <a:noFill/>
          </p:spPr>
          <p:txBody>
            <a:bodyPr wrap="none" rtlCol="0">
              <a:spAutoFit/>
            </a:bodyPr>
            <a:lstStyle/>
            <a:p>
              <a:r>
                <a:rPr kumimoji="1" lang="ja-JP" altLang="en-US" dirty="0" smtClean="0">
                  <a:solidFill>
                    <a:schemeClr val="bg1"/>
                  </a:solidFill>
                  <a:sym typeface="Wingdings 3" panose="05040102010807070707" pitchFamily="18" charset="2"/>
                </a:rPr>
                <a:t></a:t>
              </a:r>
              <a:endParaRPr kumimoji="1" lang="ja-JP" altLang="en-US" dirty="0">
                <a:solidFill>
                  <a:schemeClr val="bg1"/>
                </a:solidFill>
              </a:endParaRPr>
            </a:p>
          </p:txBody>
        </p:sp>
        <p:sp>
          <p:nvSpPr>
            <p:cNvPr id="110" name="テキスト ボックス 109"/>
            <p:cNvSpPr txBox="1"/>
            <p:nvPr/>
          </p:nvSpPr>
          <p:spPr>
            <a:xfrm flipV="1">
              <a:off x="8442052" y="3172026"/>
              <a:ext cx="389850" cy="369332"/>
            </a:xfrm>
            <a:prstGeom prst="rect">
              <a:avLst/>
            </a:prstGeom>
            <a:noFill/>
          </p:spPr>
          <p:txBody>
            <a:bodyPr wrap="none" rtlCol="0">
              <a:spAutoFit/>
            </a:bodyPr>
            <a:lstStyle/>
            <a:p>
              <a:r>
                <a:rPr kumimoji="1" lang="ja-JP" altLang="en-US" dirty="0" smtClean="0">
                  <a:solidFill>
                    <a:schemeClr val="bg1"/>
                  </a:solidFill>
                  <a:sym typeface="Wingdings 3" panose="05040102010807070707" pitchFamily="18" charset="2"/>
                </a:rPr>
                <a:t></a:t>
              </a:r>
              <a:endParaRPr kumimoji="1" lang="ja-JP" altLang="en-US" dirty="0">
                <a:solidFill>
                  <a:schemeClr val="bg1"/>
                </a:solidFill>
              </a:endParaRPr>
            </a:p>
          </p:txBody>
        </p:sp>
      </p:grpSp>
      <p:grpSp>
        <p:nvGrpSpPr>
          <p:cNvPr id="175" name="グループ化 174"/>
          <p:cNvGrpSpPr/>
          <p:nvPr/>
        </p:nvGrpSpPr>
        <p:grpSpPr>
          <a:xfrm>
            <a:off x="4275410" y="1088560"/>
            <a:ext cx="1047906" cy="329454"/>
            <a:chOff x="2900012" y="4545743"/>
            <a:chExt cx="1047906" cy="329454"/>
          </a:xfrm>
        </p:grpSpPr>
        <p:sp>
          <p:nvSpPr>
            <p:cNvPr id="176" name="角丸四角形 175"/>
            <p:cNvSpPr/>
            <p:nvPr/>
          </p:nvSpPr>
          <p:spPr>
            <a:xfrm>
              <a:off x="2900012" y="4545743"/>
              <a:ext cx="987753" cy="329454"/>
            </a:xfrm>
            <a:prstGeom prst="roundRect">
              <a:avLst>
                <a:gd name="adj" fmla="val 18209"/>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テキスト ボックス 177"/>
            <p:cNvSpPr txBox="1"/>
            <p:nvPr/>
          </p:nvSpPr>
          <p:spPr>
            <a:xfrm>
              <a:off x="3156245" y="4545744"/>
              <a:ext cx="791673" cy="253916"/>
            </a:xfrm>
            <a:prstGeom prst="rect">
              <a:avLst/>
            </a:prstGeom>
            <a:noFill/>
          </p:spPr>
          <p:txBody>
            <a:bodyPr wrap="square" rtlCol="0">
              <a:spAutoFit/>
            </a:bodyPr>
            <a:lstStyle/>
            <a:p>
              <a:r>
                <a:rPr kumimoji="1" lang="ja-JP" altLang="en-US" sz="1050" dirty="0" smtClean="0">
                  <a:ln w="3175">
                    <a:solidFill>
                      <a:schemeClr val="bg1"/>
                    </a:solidFill>
                  </a:ln>
                  <a:solidFill>
                    <a:schemeClr val="bg1"/>
                  </a:solidFill>
                  <a:latin typeface="Meiryo UI" panose="020B0604030504040204" pitchFamily="50" charset="-128"/>
                  <a:ea typeface="Meiryo UI" panose="020B0604030504040204" pitchFamily="50" charset="-128"/>
                </a:rPr>
                <a:t>集合場所</a:t>
              </a:r>
              <a:endParaRPr kumimoji="1" lang="ja-JP" altLang="en-US" sz="1050" dirty="0">
                <a:ln w="3175">
                  <a:solidFill>
                    <a:schemeClr val="bg1"/>
                  </a:solidFill>
                </a:ln>
                <a:solidFill>
                  <a:schemeClr val="bg1"/>
                </a:solidFill>
                <a:latin typeface="Meiryo UI" panose="020B0604030504040204" pitchFamily="50" charset="-128"/>
                <a:ea typeface="Meiryo UI" panose="020B0604030504040204" pitchFamily="50" charset="-128"/>
              </a:endParaRPr>
            </a:p>
          </p:txBody>
        </p:sp>
      </p:grpSp>
      <p:graphicFrame>
        <p:nvGraphicFramePr>
          <p:cNvPr id="173" name="表 172"/>
          <p:cNvGraphicFramePr>
            <a:graphicFrameLocks noGrp="1"/>
          </p:cNvGraphicFramePr>
          <p:nvPr>
            <p:extLst>
              <p:ext uri="{D42A27DB-BD31-4B8C-83A1-F6EECF244321}">
                <p14:modId xmlns:p14="http://schemas.microsoft.com/office/powerpoint/2010/main" val="971125048"/>
              </p:ext>
            </p:extLst>
          </p:nvPr>
        </p:nvGraphicFramePr>
        <p:xfrm>
          <a:off x="4282350" y="1377879"/>
          <a:ext cx="3659550" cy="1440000"/>
        </p:xfrm>
        <a:graphic>
          <a:graphicData uri="http://schemas.openxmlformats.org/drawingml/2006/table">
            <a:tbl>
              <a:tblPr firstRow="1" bandRow="1">
                <a:tableStyleId>{5C22544A-7EE6-4342-B048-85BDC9FD1C3A}</a:tableStyleId>
              </a:tblPr>
              <a:tblGrid>
                <a:gridCol w="995550"/>
                <a:gridCol w="2664000"/>
              </a:tblGrid>
              <a:tr h="360000">
                <a:tc>
                  <a:txBody>
                    <a:bodyPr/>
                    <a:lstStyle/>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集合場所</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accent5"/>
                      </a:solid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chemeClr val="accent5"/>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solidFill>
                  </a:tcPr>
                </a:tc>
                <a:tc>
                  <a:txBody>
                    <a:bodyPr/>
                    <a:lstStyle/>
                    <a:p>
                      <a:pPr algn="l">
                        <a:lnSpc>
                          <a:spcPct val="150000"/>
                        </a:lnSpc>
                        <a:tabLst>
                          <a:tab pos="987425" algn="l"/>
                        </a:tabLst>
                      </a:pPr>
                      <a:endParaRPr kumimoji="1" lang="en-US" altLang="ja-JP" sz="1050" b="0" dirty="0" smtClean="0">
                        <a:ln w="3175">
                          <a:noFill/>
                        </a:ln>
                        <a:solidFill>
                          <a:srgbClr val="00CCFF"/>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r>
              <a:tr h="360000">
                <a:tc>
                  <a:txBody>
                    <a:bodyPr/>
                    <a:lstStyle/>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住所</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accent5"/>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chemeClr val="accent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r>
              <a:tr h="360000">
                <a:tc>
                  <a:txBody>
                    <a:bodyPr/>
                    <a:lstStyle/>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代表</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accent5"/>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chemeClr val="accent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lumMod val="20000"/>
                        <a:lumOff val="80000"/>
                      </a:schemeClr>
                    </a:solidFill>
                  </a:tcPr>
                </a:tc>
              </a:tr>
              <a:tr h="360000">
                <a:tc>
                  <a:txBody>
                    <a:bodyPr/>
                    <a:lstStyle/>
                    <a:p>
                      <a:pPr algn="r">
                        <a:lnSpc>
                          <a:spcPct val="100000"/>
                        </a:lnSpc>
                      </a:pP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accent5"/>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accent5"/>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chemeClr val="accent5"/>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solidFill>
                  </a:tcPr>
                </a:tc>
              </a:tr>
            </a:tbl>
          </a:graphicData>
        </a:graphic>
      </p:graphicFrame>
      <p:grpSp>
        <p:nvGrpSpPr>
          <p:cNvPr id="183" name="グループ化 182"/>
          <p:cNvGrpSpPr/>
          <p:nvPr/>
        </p:nvGrpSpPr>
        <p:grpSpPr>
          <a:xfrm>
            <a:off x="2843222" y="322926"/>
            <a:ext cx="229284" cy="195656"/>
            <a:chOff x="9552792" y="954217"/>
            <a:chExt cx="974607" cy="831664"/>
          </a:xfrm>
        </p:grpSpPr>
        <p:pic>
          <p:nvPicPr>
            <p:cNvPr id="180" name="図 179"/>
            <p:cNvPicPr>
              <a:picLocks noChangeAspect="1"/>
            </p:cNvPicPr>
            <p:nvPr/>
          </p:nvPicPr>
          <p:blipFill>
            <a:blip r:embed="rId7">
              <a:biLevel thresh="25000"/>
            </a:blip>
            <a:stretch>
              <a:fillRect/>
            </a:stretch>
          </p:blipFill>
          <p:spPr>
            <a:xfrm>
              <a:off x="9552792" y="954217"/>
              <a:ext cx="324869" cy="831664"/>
            </a:xfrm>
            <a:prstGeom prst="rect">
              <a:avLst/>
            </a:prstGeom>
          </p:spPr>
        </p:pic>
        <p:pic>
          <p:nvPicPr>
            <p:cNvPr id="181" name="図 180"/>
            <p:cNvPicPr>
              <a:picLocks noChangeAspect="1"/>
            </p:cNvPicPr>
            <p:nvPr/>
          </p:nvPicPr>
          <p:blipFill>
            <a:blip r:embed="rId7">
              <a:biLevel thresh="25000"/>
            </a:blip>
            <a:stretch>
              <a:fillRect/>
            </a:stretch>
          </p:blipFill>
          <p:spPr>
            <a:xfrm>
              <a:off x="9877661" y="954217"/>
              <a:ext cx="324869" cy="831664"/>
            </a:xfrm>
            <a:prstGeom prst="rect">
              <a:avLst/>
            </a:prstGeom>
          </p:spPr>
        </p:pic>
        <p:pic>
          <p:nvPicPr>
            <p:cNvPr id="182" name="図 181"/>
            <p:cNvPicPr>
              <a:picLocks noChangeAspect="1"/>
            </p:cNvPicPr>
            <p:nvPr/>
          </p:nvPicPr>
          <p:blipFill>
            <a:blip r:embed="rId7">
              <a:biLevel thresh="25000"/>
            </a:blip>
            <a:stretch>
              <a:fillRect/>
            </a:stretch>
          </p:blipFill>
          <p:spPr>
            <a:xfrm>
              <a:off x="10202530" y="954217"/>
              <a:ext cx="324869" cy="831664"/>
            </a:xfrm>
            <a:prstGeom prst="rect">
              <a:avLst/>
            </a:prstGeom>
          </p:spPr>
        </p:pic>
      </p:grpSp>
      <p:pic>
        <p:nvPicPr>
          <p:cNvPr id="184" name="図 183"/>
          <p:cNvPicPr>
            <a:picLocks noChangeAspect="1"/>
          </p:cNvPicPr>
          <p:nvPr/>
        </p:nvPicPr>
        <p:blipFill>
          <a:blip r:embed="rId8" cstate="print">
            <a:lum bright="70000" contrast="-70000"/>
            <a:extLst>
              <a:ext uri="{BEBA8EAE-BF5A-486C-A8C5-ECC9F3942E4B}">
                <a14:imgProps xmlns:a14="http://schemas.microsoft.com/office/drawing/2010/main">
                  <a14:imgLayer r:embed="rId12">
                    <a14:imgEffect>
                      <a14:artisticPhotocopy/>
                    </a14:imgEffect>
                  </a14:imgLayer>
                </a14:imgProps>
              </a:ext>
              <a:ext uri="{28A0092B-C50C-407E-A947-70E740481C1C}">
                <a14:useLocalDpi xmlns:a14="http://schemas.microsoft.com/office/drawing/2010/main" val="0"/>
              </a:ext>
            </a:extLst>
          </a:blip>
          <a:stretch>
            <a:fillRect/>
          </a:stretch>
        </p:blipFill>
        <p:spPr>
          <a:xfrm>
            <a:off x="3603381" y="318703"/>
            <a:ext cx="208666" cy="208666"/>
          </a:xfrm>
          <a:prstGeom prst="rect">
            <a:avLst/>
          </a:prstGeom>
        </p:spPr>
      </p:pic>
      <p:grpSp>
        <p:nvGrpSpPr>
          <p:cNvPr id="216" name="グループ化 215"/>
          <p:cNvGrpSpPr/>
          <p:nvPr/>
        </p:nvGrpSpPr>
        <p:grpSpPr>
          <a:xfrm>
            <a:off x="5959672" y="23808"/>
            <a:ext cx="2268977" cy="1097502"/>
            <a:chOff x="2023007" y="176208"/>
            <a:chExt cx="2268977" cy="1097502"/>
          </a:xfrm>
        </p:grpSpPr>
        <p:grpSp>
          <p:nvGrpSpPr>
            <p:cNvPr id="185" name="グループ化 184"/>
            <p:cNvGrpSpPr/>
            <p:nvPr/>
          </p:nvGrpSpPr>
          <p:grpSpPr>
            <a:xfrm>
              <a:off x="2023007" y="257505"/>
              <a:ext cx="2170486" cy="604752"/>
              <a:chOff x="1890927" y="105105"/>
              <a:chExt cx="2170486" cy="604752"/>
            </a:xfrm>
          </p:grpSpPr>
          <p:sp>
            <p:nvSpPr>
              <p:cNvPr id="186" name="角丸四角形 185"/>
              <p:cNvSpPr/>
              <p:nvPr/>
            </p:nvSpPr>
            <p:spPr>
              <a:xfrm>
                <a:off x="1941981" y="105105"/>
                <a:ext cx="566220" cy="413621"/>
              </a:xfrm>
              <a:prstGeom prst="roundRect">
                <a:avLst/>
              </a:prstGeom>
              <a:noFill/>
              <a:ln w="19050">
                <a:solidFill>
                  <a:srgbClr val="5F93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7" name="正方形/長方形 186"/>
              <p:cNvSpPr/>
              <p:nvPr/>
            </p:nvSpPr>
            <p:spPr>
              <a:xfrm>
                <a:off x="1890927" y="277001"/>
                <a:ext cx="2119433" cy="40527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8" name="グループ化 187"/>
              <p:cNvGrpSpPr/>
              <p:nvPr/>
            </p:nvGrpSpPr>
            <p:grpSpPr>
              <a:xfrm>
                <a:off x="1890927" y="307684"/>
                <a:ext cx="2170486" cy="402173"/>
                <a:chOff x="1933936" y="289916"/>
                <a:chExt cx="2170486" cy="402173"/>
              </a:xfrm>
            </p:grpSpPr>
            <p:grpSp>
              <p:nvGrpSpPr>
                <p:cNvPr id="190" name="グループ化 189"/>
                <p:cNvGrpSpPr/>
                <p:nvPr/>
              </p:nvGrpSpPr>
              <p:grpSpPr>
                <a:xfrm>
                  <a:off x="1933936" y="289916"/>
                  <a:ext cx="870239" cy="399918"/>
                  <a:chOff x="1933936" y="289916"/>
                  <a:chExt cx="870239" cy="399918"/>
                </a:xfrm>
              </p:grpSpPr>
              <p:grpSp>
                <p:nvGrpSpPr>
                  <p:cNvPr id="199" name="グループ化 198"/>
                  <p:cNvGrpSpPr/>
                  <p:nvPr/>
                </p:nvGrpSpPr>
                <p:grpSpPr>
                  <a:xfrm>
                    <a:off x="1933936" y="289916"/>
                    <a:ext cx="668326" cy="399918"/>
                    <a:chOff x="32961" y="718095"/>
                    <a:chExt cx="668326" cy="399918"/>
                  </a:xfrm>
                </p:grpSpPr>
                <p:sp>
                  <p:nvSpPr>
                    <p:cNvPr id="201" name="角丸四角形 200"/>
                    <p:cNvSpPr/>
                    <p:nvPr/>
                  </p:nvSpPr>
                  <p:spPr>
                    <a:xfrm>
                      <a:off x="84014" y="718095"/>
                      <a:ext cx="566220" cy="379844"/>
                    </a:xfrm>
                    <a:prstGeom prst="roundRect">
                      <a:avLst>
                        <a:gd name="adj"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endParaRPr kumimoji="1" lang="ja-JP" altLang="en-US" sz="800" dirty="0">
                        <a:ln w="3175">
                          <a:solidFill>
                            <a:schemeClr val="bg1"/>
                          </a:solidFill>
                        </a:ln>
                        <a:latin typeface="Meiryo UI" panose="020B0604030504040204" pitchFamily="50" charset="-128"/>
                        <a:ea typeface="Meiryo UI" panose="020B0604030504040204" pitchFamily="50" charset="-128"/>
                      </a:endParaRPr>
                    </a:p>
                  </p:txBody>
                </p:sp>
                <p:grpSp>
                  <p:nvGrpSpPr>
                    <p:cNvPr id="202" name="グループ化 201"/>
                    <p:cNvGrpSpPr/>
                    <p:nvPr/>
                  </p:nvGrpSpPr>
                  <p:grpSpPr>
                    <a:xfrm>
                      <a:off x="32961" y="744897"/>
                      <a:ext cx="668326" cy="373116"/>
                      <a:chOff x="-138301" y="751087"/>
                      <a:chExt cx="668326" cy="373116"/>
                    </a:xfrm>
                  </p:grpSpPr>
                  <p:pic>
                    <p:nvPicPr>
                      <p:cNvPr id="203" name="図 202"/>
                      <p:cNvPicPr>
                        <a:picLocks noChangeAspect="1"/>
                      </p:cNvPicPr>
                      <p:nvPr/>
                    </p:nvPicPr>
                    <p:blipFill>
                      <a:blip r:embed="rId5" cstate="print">
                        <a:biLevel thresh="25000"/>
                        <a:extLst>
                          <a:ext uri="{28A0092B-C50C-407E-A947-70E740481C1C}">
                            <a14:useLocalDpi xmlns:a14="http://schemas.microsoft.com/office/drawing/2010/main" val="0"/>
                          </a:ext>
                        </a:extLst>
                      </a:blip>
                      <a:stretch>
                        <a:fillRect/>
                      </a:stretch>
                    </p:blipFill>
                    <p:spPr>
                      <a:xfrm>
                        <a:off x="108587" y="751087"/>
                        <a:ext cx="174550" cy="174550"/>
                      </a:xfrm>
                      <a:prstGeom prst="rect">
                        <a:avLst/>
                      </a:prstGeom>
                    </p:spPr>
                  </p:pic>
                  <p:sp>
                    <p:nvSpPr>
                      <p:cNvPr id="204" name="テキスト ボックス 203"/>
                      <p:cNvSpPr txBox="1"/>
                      <p:nvPr/>
                    </p:nvSpPr>
                    <p:spPr>
                      <a:xfrm>
                        <a:off x="-138301" y="893371"/>
                        <a:ext cx="668326" cy="230832"/>
                      </a:xfrm>
                      <a:prstGeom prst="rect">
                        <a:avLst/>
                      </a:prstGeom>
                      <a:noFill/>
                    </p:spPr>
                    <p:txBody>
                      <a:bodyPr wrap="square" rtlCol="0">
                        <a:spAutoFit/>
                      </a:bodyPr>
                      <a:lstStyle/>
                      <a:p>
                        <a:pPr algn="ctr"/>
                        <a:r>
                          <a:rPr lang="ja-JP" altLang="en-US" sz="900" dirty="0">
                            <a:ln w="3175">
                              <a:solidFill>
                                <a:schemeClr val="bg1"/>
                              </a:solidFill>
                            </a:ln>
                            <a:solidFill>
                              <a:schemeClr val="bg1"/>
                            </a:solidFill>
                            <a:latin typeface="Meiryo UI" panose="020B0604030504040204" pitchFamily="50" charset="-128"/>
                            <a:ea typeface="Meiryo UI" panose="020B0604030504040204" pitchFamily="50" charset="-128"/>
                          </a:rPr>
                          <a:t>会社</a:t>
                        </a:r>
                        <a:endParaRPr lang="en-US" altLang="ja-JP" sz="900" dirty="0" smtClean="0">
                          <a:ln w="3175">
                            <a:solidFill>
                              <a:schemeClr val="bg1"/>
                            </a:solidFill>
                          </a:ln>
                          <a:solidFill>
                            <a:schemeClr val="bg1"/>
                          </a:solidFill>
                          <a:latin typeface="Meiryo UI" panose="020B0604030504040204" pitchFamily="50" charset="-128"/>
                          <a:ea typeface="Meiryo UI" panose="020B0604030504040204" pitchFamily="50" charset="-128"/>
                        </a:endParaRPr>
                      </a:p>
                    </p:txBody>
                  </p:sp>
                </p:grpSp>
              </p:grpSp>
              <p:sp>
                <p:nvSpPr>
                  <p:cNvPr id="200" name="テキスト ボックス 199"/>
                  <p:cNvSpPr txBox="1"/>
                  <p:nvPr/>
                </p:nvSpPr>
                <p:spPr>
                  <a:xfrm>
                    <a:off x="2502455" y="295172"/>
                    <a:ext cx="301720" cy="369332"/>
                  </a:xfrm>
                  <a:prstGeom prst="rect">
                    <a:avLst/>
                  </a:prstGeom>
                  <a:noFill/>
                </p:spPr>
                <p:txBody>
                  <a:bodyPr wrap="square" rtlCol="0">
                    <a:spAutoFit/>
                  </a:bodyPr>
                  <a:lstStyle/>
                  <a:p>
                    <a:r>
                      <a:rPr kumimoji="1" lang="ja-JP" altLang="en-US" dirty="0" smtClean="0"/>
                      <a:t>▶</a:t>
                    </a:r>
                    <a:endParaRPr kumimoji="1" lang="ja-JP" altLang="en-US" dirty="0"/>
                  </a:p>
                </p:txBody>
              </p:sp>
            </p:grpSp>
            <p:grpSp>
              <p:nvGrpSpPr>
                <p:cNvPr id="191" name="グループ化 190"/>
                <p:cNvGrpSpPr/>
                <p:nvPr/>
              </p:nvGrpSpPr>
              <p:grpSpPr>
                <a:xfrm>
                  <a:off x="2685424" y="289916"/>
                  <a:ext cx="870239" cy="399918"/>
                  <a:chOff x="1933936" y="289916"/>
                  <a:chExt cx="870239" cy="399918"/>
                </a:xfrm>
              </p:grpSpPr>
              <p:grpSp>
                <p:nvGrpSpPr>
                  <p:cNvPr id="195" name="グループ化 194"/>
                  <p:cNvGrpSpPr/>
                  <p:nvPr/>
                </p:nvGrpSpPr>
                <p:grpSpPr>
                  <a:xfrm>
                    <a:off x="1933936" y="289916"/>
                    <a:ext cx="668326" cy="399918"/>
                    <a:chOff x="32961" y="718095"/>
                    <a:chExt cx="668326" cy="399918"/>
                  </a:xfrm>
                </p:grpSpPr>
                <p:sp>
                  <p:nvSpPr>
                    <p:cNvPr id="197" name="角丸四角形 196"/>
                    <p:cNvSpPr/>
                    <p:nvPr/>
                  </p:nvSpPr>
                  <p:spPr>
                    <a:xfrm>
                      <a:off x="84014" y="718095"/>
                      <a:ext cx="566220" cy="379844"/>
                    </a:xfrm>
                    <a:prstGeom prst="roundRect">
                      <a:avLst>
                        <a:gd name="adj" fmla="val 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endParaRPr kumimoji="1" lang="ja-JP" altLang="en-US" sz="800" dirty="0">
                        <a:ln w="3175">
                          <a:solidFill>
                            <a:schemeClr val="bg1"/>
                          </a:solidFill>
                        </a:ln>
                        <a:latin typeface="Meiryo UI" panose="020B0604030504040204" pitchFamily="50" charset="-128"/>
                        <a:ea typeface="Meiryo UI" panose="020B0604030504040204" pitchFamily="50" charset="-128"/>
                      </a:endParaRPr>
                    </a:p>
                  </p:txBody>
                </p:sp>
                <p:sp>
                  <p:nvSpPr>
                    <p:cNvPr id="198" name="テキスト ボックス 197"/>
                    <p:cNvSpPr txBox="1"/>
                    <p:nvPr/>
                  </p:nvSpPr>
                  <p:spPr>
                    <a:xfrm>
                      <a:off x="32961" y="887181"/>
                      <a:ext cx="668326" cy="230832"/>
                    </a:xfrm>
                    <a:prstGeom prst="rect">
                      <a:avLst/>
                    </a:prstGeom>
                    <a:noFill/>
                  </p:spPr>
                  <p:txBody>
                    <a:bodyPr wrap="square" rtlCol="0">
                      <a:spAutoFit/>
                    </a:bodyPr>
                    <a:lstStyle/>
                    <a:p>
                      <a:pPr algn="ctr"/>
                      <a:r>
                        <a:rPr lang="ja-JP" altLang="en-US" sz="900" dirty="0" smtClean="0">
                          <a:ln w="3175">
                            <a:solidFill>
                              <a:schemeClr val="bg1"/>
                            </a:solidFill>
                          </a:ln>
                          <a:solidFill>
                            <a:schemeClr val="bg1"/>
                          </a:solidFill>
                          <a:latin typeface="Meiryo UI" panose="020B0604030504040204" pitchFamily="50" charset="-128"/>
                          <a:ea typeface="Meiryo UI" panose="020B0604030504040204" pitchFamily="50" charset="-128"/>
                        </a:rPr>
                        <a:t>集合場所</a:t>
                      </a:r>
                      <a:endParaRPr lang="en-US" altLang="ja-JP" sz="900" dirty="0" smtClean="0">
                        <a:ln w="3175">
                          <a:solidFill>
                            <a:schemeClr val="bg1"/>
                          </a:solidFill>
                        </a:ln>
                        <a:solidFill>
                          <a:schemeClr val="bg1"/>
                        </a:solidFill>
                        <a:latin typeface="Meiryo UI" panose="020B0604030504040204" pitchFamily="50" charset="-128"/>
                        <a:ea typeface="Meiryo UI" panose="020B0604030504040204" pitchFamily="50" charset="-128"/>
                      </a:endParaRPr>
                    </a:p>
                  </p:txBody>
                </p:sp>
              </p:grpSp>
              <p:sp>
                <p:nvSpPr>
                  <p:cNvPr id="196" name="テキスト ボックス 195"/>
                  <p:cNvSpPr txBox="1"/>
                  <p:nvPr/>
                </p:nvSpPr>
                <p:spPr>
                  <a:xfrm>
                    <a:off x="2502455" y="295172"/>
                    <a:ext cx="301720" cy="369332"/>
                  </a:xfrm>
                  <a:prstGeom prst="rect">
                    <a:avLst/>
                  </a:prstGeom>
                  <a:noFill/>
                </p:spPr>
                <p:txBody>
                  <a:bodyPr wrap="square" rtlCol="0">
                    <a:spAutoFit/>
                  </a:bodyPr>
                  <a:lstStyle/>
                  <a:p>
                    <a:r>
                      <a:rPr kumimoji="1" lang="ja-JP" altLang="en-US" dirty="0" smtClean="0"/>
                      <a:t>▶</a:t>
                    </a:r>
                    <a:endParaRPr kumimoji="1" lang="ja-JP" altLang="en-US" dirty="0"/>
                  </a:p>
                </p:txBody>
              </p:sp>
            </p:grpSp>
            <p:grpSp>
              <p:nvGrpSpPr>
                <p:cNvPr id="192" name="グループ化 191"/>
                <p:cNvGrpSpPr/>
                <p:nvPr/>
              </p:nvGrpSpPr>
              <p:grpSpPr>
                <a:xfrm>
                  <a:off x="3436096" y="292171"/>
                  <a:ext cx="668326" cy="399918"/>
                  <a:chOff x="32961" y="718095"/>
                  <a:chExt cx="668326" cy="399918"/>
                </a:xfrm>
              </p:grpSpPr>
              <p:sp>
                <p:nvSpPr>
                  <p:cNvPr id="193" name="角丸四角形 192"/>
                  <p:cNvSpPr/>
                  <p:nvPr/>
                </p:nvSpPr>
                <p:spPr>
                  <a:xfrm>
                    <a:off x="84014" y="718095"/>
                    <a:ext cx="566220" cy="379844"/>
                  </a:xfrm>
                  <a:prstGeom prst="roundRect">
                    <a:avLst>
                      <a:gd name="adj"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endParaRPr kumimoji="1" lang="ja-JP" altLang="en-US" sz="800" dirty="0">
                      <a:ln w="3175">
                        <a:solidFill>
                          <a:schemeClr val="bg1"/>
                        </a:solidFill>
                      </a:ln>
                      <a:latin typeface="Meiryo UI" panose="020B0604030504040204" pitchFamily="50" charset="-128"/>
                      <a:ea typeface="Meiryo UI" panose="020B0604030504040204" pitchFamily="50" charset="-128"/>
                    </a:endParaRPr>
                  </a:p>
                </p:txBody>
              </p:sp>
              <p:sp>
                <p:nvSpPr>
                  <p:cNvPr id="194" name="テキスト ボックス 193"/>
                  <p:cNvSpPr txBox="1"/>
                  <p:nvPr/>
                </p:nvSpPr>
                <p:spPr>
                  <a:xfrm>
                    <a:off x="32961" y="887181"/>
                    <a:ext cx="668326" cy="230832"/>
                  </a:xfrm>
                  <a:prstGeom prst="rect">
                    <a:avLst/>
                  </a:prstGeom>
                  <a:noFill/>
                </p:spPr>
                <p:txBody>
                  <a:bodyPr wrap="square" rtlCol="0">
                    <a:spAutoFit/>
                  </a:bodyPr>
                  <a:lstStyle/>
                  <a:p>
                    <a:pPr algn="ctr"/>
                    <a:r>
                      <a:rPr lang="ja-JP" altLang="en-US" sz="900" dirty="0">
                        <a:ln w="3175">
                          <a:solidFill>
                            <a:schemeClr val="bg1"/>
                          </a:solidFill>
                        </a:ln>
                        <a:solidFill>
                          <a:schemeClr val="bg1"/>
                        </a:solidFill>
                        <a:latin typeface="Meiryo UI" panose="020B0604030504040204" pitchFamily="50" charset="-128"/>
                        <a:ea typeface="Meiryo UI" panose="020B0604030504040204" pitchFamily="50" charset="-128"/>
                      </a:rPr>
                      <a:t>避難</a:t>
                    </a:r>
                    <a:r>
                      <a:rPr lang="ja-JP" altLang="en-US" sz="900" dirty="0" smtClean="0">
                        <a:ln w="3175">
                          <a:solidFill>
                            <a:schemeClr val="bg1"/>
                          </a:solidFill>
                        </a:ln>
                        <a:solidFill>
                          <a:schemeClr val="bg1"/>
                        </a:solidFill>
                        <a:latin typeface="Meiryo UI" panose="020B0604030504040204" pitchFamily="50" charset="-128"/>
                        <a:ea typeface="Meiryo UI" panose="020B0604030504040204" pitchFamily="50" charset="-128"/>
                      </a:rPr>
                      <a:t>所</a:t>
                    </a:r>
                    <a:endParaRPr lang="en-US" altLang="ja-JP" sz="900" dirty="0" smtClean="0">
                      <a:ln w="3175">
                        <a:solidFill>
                          <a:schemeClr val="bg1"/>
                        </a:solidFill>
                      </a:ln>
                      <a:solidFill>
                        <a:schemeClr val="bg1"/>
                      </a:solidFill>
                      <a:latin typeface="Meiryo UI" panose="020B0604030504040204" pitchFamily="50" charset="-128"/>
                      <a:ea typeface="Meiryo UI" panose="020B0604030504040204" pitchFamily="50" charset="-128"/>
                    </a:endParaRPr>
                  </a:p>
                </p:txBody>
              </p:sp>
            </p:grpSp>
          </p:grpSp>
          <p:cxnSp>
            <p:nvCxnSpPr>
              <p:cNvPr id="189" name="直線コネクタ 188"/>
              <p:cNvCxnSpPr/>
              <p:nvPr/>
            </p:nvCxnSpPr>
            <p:spPr>
              <a:xfrm>
                <a:off x="2508199" y="269381"/>
                <a:ext cx="1512000" cy="0"/>
              </a:xfrm>
              <a:prstGeom prst="line">
                <a:avLst/>
              </a:prstGeom>
              <a:ln w="19050">
                <a:solidFill>
                  <a:srgbClr val="5F933B"/>
                </a:solidFill>
              </a:ln>
            </p:spPr>
            <p:style>
              <a:lnRef idx="1">
                <a:schemeClr val="accent1"/>
              </a:lnRef>
              <a:fillRef idx="0">
                <a:schemeClr val="accent1"/>
              </a:fillRef>
              <a:effectRef idx="0">
                <a:schemeClr val="accent1"/>
              </a:effectRef>
              <a:fontRef idx="minor">
                <a:schemeClr val="tx1"/>
              </a:fontRef>
            </p:style>
          </p:cxnSp>
        </p:grpSp>
        <p:grpSp>
          <p:nvGrpSpPr>
            <p:cNvPr id="205" name="グループ化 204"/>
            <p:cNvGrpSpPr/>
            <p:nvPr/>
          </p:nvGrpSpPr>
          <p:grpSpPr>
            <a:xfrm>
              <a:off x="3296498" y="176208"/>
              <a:ext cx="995486" cy="253916"/>
              <a:chOff x="7171600" y="1750345"/>
              <a:chExt cx="995486" cy="253916"/>
            </a:xfrm>
          </p:grpSpPr>
          <p:sp>
            <p:nvSpPr>
              <p:cNvPr id="206" name="テキスト ボックス 205"/>
              <p:cNvSpPr txBox="1"/>
              <p:nvPr/>
            </p:nvSpPr>
            <p:spPr>
              <a:xfrm>
                <a:off x="7292991" y="1750345"/>
                <a:ext cx="874095" cy="253916"/>
              </a:xfrm>
              <a:prstGeom prst="rect">
                <a:avLst/>
              </a:prstGeom>
              <a:noFill/>
            </p:spPr>
            <p:txBody>
              <a:bodyPr wrap="square" rtlCol="0">
                <a:spAutoFit/>
              </a:bodyPr>
              <a:lstStyle/>
              <a:p>
                <a:r>
                  <a:rPr kumimoji="1" lang="ja-JP" altLang="en-US" sz="1050" dirty="0" smtClean="0">
                    <a:solidFill>
                      <a:srgbClr val="5F933B"/>
                    </a:solidFill>
                    <a:latin typeface="チェックポイント★リベンジ" panose="02000600000000000000" pitchFamily="2" charset="-128"/>
                    <a:ea typeface="チェックポイント★リベンジ" panose="02000600000000000000" pitchFamily="2" charset="-128"/>
                  </a:rPr>
                  <a:t>避難</a:t>
                </a:r>
                <a:r>
                  <a:rPr lang="ja-JP" altLang="en-US" sz="1050" dirty="0">
                    <a:solidFill>
                      <a:srgbClr val="5F933B"/>
                    </a:solidFill>
                    <a:latin typeface="チェックポイント★リベンジ" panose="02000600000000000000" pitchFamily="2" charset="-128"/>
                    <a:ea typeface="チェックポイント★リベンジ" panose="02000600000000000000" pitchFamily="2" charset="-128"/>
                  </a:rPr>
                  <a:t>カード</a:t>
                </a:r>
                <a:endParaRPr kumimoji="1" lang="ja-JP" altLang="en-US" sz="1050" dirty="0">
                  <a:solidFill>
                    <a:srgbClr val="5F933B"/>
                  </a:solidFill>
                  <a:latin typeface="チェックポイント★リベンジ" panose="02000600000000000000" pitchFamily="2" charset="-128"/>
                  <a:ea typeface="チェックポイント★リベンジ" panose="02000600000000000000" pitchFamily="2" charset="-128"/>
                </a:endParaRPr>
              </a:p>
            </p:txBody>
          </p:sp>
          <p:pic>
            <p:nvPicPr>
              <p:cNvPr id="207" name="図 206"/>
              <p:cNvPicPr>
                <a:picLocks noChangeAspect="1"/>
              </p:cNvPicPr>
              <p:nvPr/>
            </p:nvPicPr>
            <p:blipFill>
              <a:blip r:embed="rId6"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7171600" y="1764912"/>
                <a:ext cx="208666" cy="208666"/>
              </a:xfrm>
              <a:prstGeom prst="rect">
                <a:avLst/>
              </a:prstGeom>
            </p:spPr>
          </p:pic>
        </p:grpSp>
        <p:sp>
          <p:nvSpPr>
            <p:cNvPr id="208" name="テキスト ボックス 207"/>
            <p:cNvSpPr txBox="1"/>
            <p:nvPr/>
          </p:nvSpPr>
          <p:spPr>
            <a:xfrm>
              <a:off x="2071073" y="218810"/>
              <a:ext cx="569205" cy="276999"/>
            </a:xfrm>
            <a:prstGeom prst="rect">
              <a:avLst/>
            </a:prstGeom>
            <a:noFill/>
          </p:spPr>
          <p:txBody>
            <a:bodyPr wrap="square" rtlCol="0">
              <a:spAutoFit/>
            </a:bodyPr>
            <a:lstStyle/>
            <a:p>
              <a:pPr algn="ctr"/>
              <a:r>
                <a:rPr lang="en-US" altLang="ja-JP" sz="1200" dirty="0" smtClean="0">
                  <a:ln w="3175">
                    <a:noFill/>
                  </a:ln>
                  <a:solidFill>
                    <a:srgbClr val="5F933B"/>
                  </a:solidFill>
                  <a:latin typeface="Square721 BT" panose="020B0504020202060204" pitchFamily="34" charset="0"/>
                  <a:ea typeface="Meiryo UI" panose="020B0604030504040204" pitchFamily="50" charset="-128"/>
                </a:rPr>
                <a:t>STE</a:t>
              </a:r>
              <a:r>
                <a:rPr lang="en-US" altLang="ja-JP" sz="1200" dirty="0">
                  <a:ln w="3175">
                    <a:noFill/>
                  </a:ln>
                  <a:solidFill>
                    <a:srgbClr val="5F933B"/>
                  </a:solidFill>
                  <a:latin typeface="Square721 BT" panose="020B0504020202060204" pitchFamily="34" charset="0"/>
                  <a:ea typeface="Meiryo UI" panose="020B0604030504040204" pitchFamily="50" charset="-128"/>
                </a:rPr>
                <a:t>P</a:t>
              </a:r>
              <a:endParaRPr lang="en-US" altLang="ja-JP" sz="1200" dirty="0" smtClean="0">
                <a:ln w="3175">
                  <a:noFill/>
                </a:ln>
                <a:solidFill>
                  <a:srgbClr val="5F933B"/>
                </a:solidFill>
                <a:latin typeface="Square721 BT" panose="020B0504020202060204" pitchFamily="34" charset="0"/>
                <a:ea typeface="Meiryo UI" panose="020B0604030504040204" pitchFamily="50" charset="-128"/>
              </a:endParaRPr>
            </a:p>
          </p:txBody>
        </p:sp>
        <p:sp>
          <p:nvSpPr>
            <p:cNvPr id="209" name="ホームベース 208"/>
            <p:cNvSpPr/>
            <p:nvPr/>
          </p:nvSpPr>
          <p:spPr>
            <a:xfrm>
              <a:off x="2071073" y="881716"/>
              <a:ext cx="2075489" cy="296843"/>
            </a:xfrm>
            <a:prstGeom prst="homePlate">
              <a:avLst>
                <a:gd name="adj" fmla="val 0"/>
              </a:avLst>
            </a:prstGeom>
            <a:solidFill>
              <a:srgbClr val="FFFF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rgbClr val="5F933B"/>
                  </a:solidFill>
                  <a:ea typeface="ふみゴシック" panose="03000509000000000000" pitchFamily="65" charset="-128"/>
                </a:rPr>
                <a:t>避難</a:t>
              </a:r>
              <a:r>
                <a:rPr lang="ja-JP" altLang="en-US" sz="900" dirty="0" smtClean="0">
                  <a:solidFill>
                    <a:srgbClr val="5F933B"/>
                  </a:solidFill>
                  <a:ea typeface="ふみゴシック" panose="03000509000000000000" pitchFamily="65" charset="-128"/>
                </a:rPr>
                <a:t>を</a:t>
              </a:r>
              <a:r>
                <a:rPr lang="ja-JP" altLang="en-US" sz="1200" dirty="0" smtClean="0">
                  <a:solidFill>
                    <a:srgbClr val="5F933B"/>
                  </a:solidFill>
                  <a:ea typeface="ふみゴシック" panose="03000509000000000000" pitchFamily="65" charset="-128"/>
                </a:rPr>
                <a:t>終えたら</a:t>
              </a:r>
              <a:r>
                <a:rPr lang="ja-JP" altLang="en-US" sz="1200" dirty="0">
                  <a:solidFill>
                    <a:srgbClr val="5F933B"/>
                  </a:solidFill>
                  <a:ea typeface="ふみゴシック" panose="03000509000000000000" pitchFamily="65" charset="-128"/>
                </a:rPr>
                <a:t>待機</a:t>
              </a:r>
              <a:endParaRPr kumimoji="1" lang="ja-JP" altLang="en-US" sz="1200" dirty="0">
                <a:solidFill>
                  <a:srgbClr val="5F933B"/>
                </a:solidFill>
                <a:ea typeface="ふみゴシック" panose="03000509000000000000" pitchFamily="65" charset="-128"/>
              </a:endParaRPr>
            </a:p>
          </p:txBody>
        </p:sp>
        <p:sp>
          <p:nvSpPr>
            <p:cNvPr id="210" name="テキスト ボックス 209"/>
            <p:cNvSpPr txBox="1"/>
            <p:nvPr/>
          </p:nvSpPr>
          <p:spPr>
            <a:xfrm>
              <a:off x="3729269" y="812045"/>
              <a:ext cx="500458" cy="461665"/>
            </a:xfrm>
            <a:prstGeom prst="rect">
              <a:avLst/>
            </a:prstGeom>
            <a:noFill/>
          </p:spPr>
          <p:txBody>
            <a:bodyPr wrap="none" rtlCol="0">
              <a:spAutoFit/>
            </a:bodyPr>
            <a:lstStyle/>
            <a:p>
              <a:r>
                <a:rPr kumimoji="1" lang="ja-JP" altLang="en-US" sz="2400" dirty="0" smtClean="0">
                  <a:solidFill>
                    <a:srgbClr val="5F933B"/>
                  </a:solidFill>
                  <a:sym typeface="Wingdings 3" panose="05040102010807070707" pitchFamily="18" charset="2"/>
                </a:rPr>
                <a:t></a:t>
              </a:r>
              <a:endParaRPr kumimoji="1" lang="ja-JP" altLang="en-US" sz="2400" dirty="0">
                <a:solidFill>
                  <a:srgbClr val="5F933B"/>
                </a:solidFill>
              </a:endParaRPr>
            </a:p>
          </p:txBody>
        </p:sp>
        <p:grpSp>
          <p:nvGrpSpPr>
            <p:cNvPr id="211" name="グループ化 210"/>
            <p:cNvGrpSpPr/>
            <p:nvPr/>
          </p:nvGrpSpPr>
          <p:grpSpPr>
            <a:xfrm>
              <a:off x="2995622" y="475326"/>
              <a:ext cx="229284" cy="195656"/>
              <a:chOff x="9552792" y="954217"/>
              <a:chExt cx="974607" cy="831664"/>
            </a:xfrm>
          </p:grpSpPr>
          <p:pic>
            <p:nvPicPr>
              <p:cNvPr id="212" name="図 211"/>
              <p:cNvPicPr>
                <a:picLocks noChangeAspect="1"/>
              </p:cNvPicPr>
              <p:nvPr/>
            </p:nvPicPr>
            <p:blipFill>
              <a:blip r:embed="rId7">
                <a:biLevel thresh="25000"/>
              </a:blip>
              <a:stretch>
                <a:fillRect/>
              </a:stretch>
            </p:blipFill>
            <p:spPr>
              <a:xfrm>
                <a:off x="9552792" y="954217"/>
                <a:ext cx="324869" cy="831664"/>
              </a:xfrm>
              <a:prstGeom prst="rect">
                <a:avLst/>
              </a:prstGeom>
            </p:spPr>
          </p:pic>
          <p:pic>
            <p:nvPicPr>
              <p:cNvPr id="213" name="図 212"/>
              <p:cNvPicPr>
                <a:picLocks noChangeAspect="1"/>
              </p:cNvPicPr>
              <p:nvPr/>
            </p:nvPicPr>
            <p:blipFill>
              <a:blip r:embed="rId7">
                <a:biLevel thresh="25000"/>
              </a:blip>
              <a:stretch>
                <a:fillRect/>
              </a:stretch>
            </p:blipFill>
            <p:spPr>
              <a:xfrm>
                <a:off x="9877661" y="954217"/>
                <a:ext cx="324869" cy="831664"/>
              </a:xfrm>
              <a:prstGeom prst="rect">
                <a:avLst/>
              </a:prstGeom>
            </p:spPr>
          </p:pic>
          <p:pic>
            <p:nvPicPr>
              <p:cNvPr id="214" name="図 213"/>
              <p:cNvPicPr>
                <a:picLocks noChangeAspect="1"/>
              </p:cNvPicPr>
              <p:nvPr/>
            </p:nvPicPr>
            <p:blipFill>
              <a:blip r:embed="rId7">
                <a:biLevel thresh="25000"/>
              </a:blip>
              <a:stretch>
                <a:fillRect/>
              </a:stretch>
            </p:blipFill>
            <p:spPr>
              <a:xfrm>
                <a:off x="10202530" y="954217"/>
                <a:ext cx="324869" cy="831664"/>
              </a:xfrm>
              <a:prstGeom prst="rect">
                <a:avLst/>
              </a:prstGeom>
            </p:spPr>
          </p:pic>
        </p:grpSp>
        <p:pic>
          <p:nvPicPr>
            <p:cNvPr id="215" name="図 214"/>
            <p:cNvPicPr>
              <a:picLocks noChangeAspect="1"/>
            </p:cNvPicPr>
            <p:nvPr/>
          </p:nvPicPr>
          <p:blipFill>
            <a:blip r:embed="rId8" cstate="print">
              <a:lum bright="70000" contrast="-70000"/>
              <a:extLst>
                <a:ext uri="{28A0092B-C50C-407E-A947-70E740481C1C}">
                  <a14:useLocalDpi xmlns:a14="http://schemas.microsoft.com/office/drawing/2010/main" val="0"/>
                </a:ext>
              </a:extLst>
            </a:blip>
            <a:stretch>
              <a:fillRect/>
            </a:stretch>
          </p:blipFill>
          <p:spPr>
            <a:xfrm>
              <a:off x="3755781" y="471103"/>
              <a:ext cx="208666" cy="208666"/>
            </a:xfrm>
            <a:prstGeom prst="rect">
              <a:avLst/>
            </a:prstGeom>
          </p:spPr>
        </p:pic>
      </p:grpSp>
      <p:cxnSp>
        <p:nvCxnSpPr>
          <p:cNvPr id="122" name="直線コネクタ 121"/>
          <p:cNvCxnSpPr/>
          <p:nvPr/>
        </p:nvCxnSpPr>
        <p:spPr>
          <a:xfrm>
            <a:off x="8152342" y="0"/>
            <a:ext cx="0" cy="6858000"/>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132" name="グループ化 131"/>
          <p:cNvGrpSpPr/>
          <p:nvPr/>
        </p:nvGrpSpPr>
        <p:grpSpPr>
          <a:xfrm>
            <a:off x="7955352" y="2065497"/>
            <a:ext cx="393982" cy="2727007"/>
            <a:chOff x="8442052" y="814351"/>
            <a:chExt cx="393982" cy="2727007"/>
          </a:xfrm>
        </p:grpSpPr>
        <p:sp>
          <p:nvSpPr>
            <p:cNvPr id="133" name="角丸四角形 132"/>
            <p:cNvSpPr/>
            <p:nvPr/>
          </p:nvSpPr>
          <p:spPr>
            <a:xfrm>
              <a:off x="8526195" y="877737"/>
              <a:ext cx="221565" cy="2602063"/>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4" name="テキスト ボックス 133"/>
            <p:cNvSpPr txBox="1"/>
            <p:nvPr/>
          </p:nvSpPr>
          <p:spPr>
            <a:xfrm>
              <a:off x="8481490" y="1115215"/>
              <a:ext cx="323165" cy="2106598"/>
            </a:xfrm>
            <a:prstGeom prst="rect">
              <a:avLst/>
            </a:prstGeom>
            <a:noFill/>
          </p:spPr>
          <p:txBody>
            <a:bodyPr vert="eaVert" wrap="square" rtlCol="0">
              <a:spAutoFit/>
            </a:bodyPr>
            <a:lstStyle/>
            <a:p>
              <a:pPr algn="ctr"/>
              <a:r>
                <a:rPr kumimoji="1" lang="ja-JP" altLang="en-US" sz="900" dirty="0" smtClean="0">
                  <a:ln w="3175">
                    <a:solidFill>
                      <a:schemeClr val="bg1"/>
                    </a:solidFill>
                  </a:ln>
                  <a:solidFill>
                    <a:schemeClr val="bg1"/>
                  </a:solidFill>
                  <a:latin typeface="Meiryo UI" panose="020B0604030504040204" pitchFamily="50" charset="-128"/>
                  <a:ea typeface="Meiryo UI" panose="020B0604030504040204" pitchFamily="50" charset="-128"/>
                </a:rPr>
                <a:t>この線に沿って山折りにしてください</a:t>
              </a:r>
              <a:endParaRPr kumimoji="1" lang="ja-JP" altLang="en-US" sz="900" dirty="0">
                <a:ln w="3175">
                  <a:solidFill>
                    <a:schemeClr val="bg1"/>
                  </a:solidFill>
                </a:ln>
                <a:solidFill>
                  <a:schemeClr val="bg1"/>
                </a:solidFill>
                <a:latin typeface="Meiryo UI" panose="020B0604030504040204" pitchFamily="50" charset="-128"/>
                <a:ea typeface="Meiryo UI" panose="020B0604030504040204" pitchFamily="50" charset="-128"/>
              </a:endParaRPr>
            </a:p>
          </p:txBody>
        </p:sp>
        <p:sp>
          <p:nvSpPr>
            <p:cNvPr id="135" name="テキスト ボックス 134"/>
            <p:cNvSpPr txBox="1"/>
            <p:nvPr/>
          </p:nvSpPr>
          <p:spPr>
            <a:xfrm>
              <a:off x="8446184" y="814351"/>
              <a:ext cx="389850" cy="369332"/>
            </a:xfrm>
            <a:prstGeom prst="rect">
              <a:avLst/>
            </a:prstGeom>
            <a:noFill/>
          </p:spPr>
          <p:txBody>
            <a:bodyPr wrap="none" rtlCol="0">
              <a:spAutoFit/>
            </a:bodyPr>
            <a:lstStyle/>
            <a:p>
              <a:r>
                <a:rPr kumimoji="1" lang="ja-JP" altLang="en-US" dirty="0" smtClean="0">
                  <a:solidFill>
                    <a:schemeClr val="bg1"/>
                  </a:solidFill>
                  <a:sym typeface="Wingdings 3" panose="05040102010807070707" pitchFamily="18" charset="2"/>
                </a:rPr>
                <a:t></a:t>
              </a:r>
              <a:endParaRPr kumimoji="1" lang="ja-JP" altLang="en-US" dirty="0">
                <a:solidFill>
                  <a:schemeClr val="bg1"/>
                </a:solidFill>
              </a:endParaRPr>
            </a:p>
          </p:txBody>
        </p:sp>
        <p:sp>
          <p:nvSpPr>
            <p:cNvPr id="136" name="テキスト ボックス 135"/>
            <p:cNvSpPr txBox="1"/>
            <p:nvPr/>
          </p:nvSpPr>
          <p:spPr>
            <a:xfrm flipV="1">
              <a:off x="8442052" y="3172026"/>
              <a:ext cx="389850" cy="369332"/>
            </a:xfrm>
            <a:prstGeom prst="rect">
              <a:avLst/>
            </a:prstGeom>
            <a:noFill/>
          </p:spPr>
          <p:txBody>
            <a:bodyPr wrap="none" rtlCol="0">
              <a:spAutoFit/>
            </a:bodyPr>
            <a:lstStyle/>
            <a:p>
              <a:r>
                <a:rPr kumimoji="1" lang="ja-JP" altLang="en-US" dirty="0" smtClean="0">
                  <a:solidFill>
                    <a:schemeClr val="bg1"/>
                  </a:solidFill>
                  <a:sym typeface="Wingdings 3" panose="05040102010807070707" pitchFamily="18" charset="2"/>
                </a:rPr>
                <a:t></a:t>
              </a:r>
              <a:endParaRPr kumimoji="1" lang="ja-JP" altLang="en-US" dirty="0">
                <a:solidFill>
                  <a:schemeClr val="bg1"/>
                </a:solidFill>
              </a:endParaRPr>
            </a:p>
          </p:txBody>
        </p:sp>
      </p:grpSp>
      <p:grpSp>
        <p:nvGrpSpPr>
          <p:cNvPr id="243" name="グループ化 242"/>
          <p:cNvGrpSpPr/>
          <p:nvPr/>
        </p:nvGrpSpPr>
        <p:grpSpPr>
          <a:xfrm>
            <a:off x="4352091" y="1117691"/>
            <a:ext cx="229284" cy="195656"/>
            <a:chOff x="9552792" y="954217"/>
            <a:chExt cx="974607" cy="831664"/>
          </a:xfrm>
        </p:grpSpPr>
        <p:pic>
          <p:nvPicPr>
            <p:cNvPr id="244" name="図 243"/>
            <p:cNvPicPr>
              <a:picLocks noChangeAspect="1"/>
            </p:cNvPicPr>
            <p:nvPr/>
          </p:nvPicPr>
          <p:blipFill>
            <a:blip r:embed="rId7">
              <a:biLevel thresh="25000"/>
            </a:blip>
            <a:stretch>
              <a:fillRect/>
            </a:stretch>
          </p:blipFill>
          <p:spPr>
            <a:xfrm>
              <a:off x="9552792" y="954217"/>
              <a:ext cx="324869" cy="831664"/>
            </a:xfrm>
            <a:prstGeom prst="rect">
              <a:avLst/>
            </a:prstGeom>
          </p:spPr>
        </p:pic>
        <p:pic>
          <p:nvPicPr>
            <p:cNvPr id="245" name="図 244"/>
            <p:cNvPicPr>
              <a:picLocks noChangeAspect="1"/>
            </p:cNvPicPr>
            <p:nvPr/>
          </p:nvPicPr>
          <p:blipFill>
            <a:blip r:embed="rId7">
              <a:biLevel thresh="25000"/>
            </a:blip>
            <a:stretch>
              <a:fillRect/>
            </a:stretch>
          </p:blipFill>
          <p:spPr>
            <a:xfrm>
              <a:off x="9877661" y="954217"/>
              <a:ext cx="324869" cy="831664"/>
            </a:xfrm>
            <a:prstGeom prst="rect">
              <a:avLst/>
            </a:prstGeom>
          </p:spPr>
        </p:pic>
        <p:pic>
          <p:nvPicPr>
            <p:cNvPr id="246" name="図 245"/>
            <p:cNvPicPr>
              <a:picLocks noChangeAspect="1"/>
            </p:cNvPicPr>
            <p:nvPr/>
          </p:nvPicPr>
          <p:blipFill>
            <a:blip r:embed="rId7">
              <a:biLevel thresh="25000"/>
            </a:blip>
            <a:stretch>
              <a:fillRect/>
            </a:stretch>
          </p:blipFill>
          <p:spPr>
            <a:xfrm>
              <a:off x="10202530" y="954217"/>
              <a:ext cx="324869" cy="831664"/>
            </a:xfrm>
            <a:prstGeom prst="rect">
              <a:avLst/>
            </a:prstGeom>
          </p:spPr>
        </p:pic>
      </p:grpSp>
      <p:pic>
        <p:nvPicPr>
          <p:cNvPr id="248" name="図 247"/>
          <p:cNvPicPr>
            <a:picLocks noChangeAspect="1"/>
          </p:cNvPicPr>
          <p:nvPr/>
        </p:nvPicPr>
        <p:blipFill>
          <a:blip r:embed="rId1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4994594" y="2517351"/>
            <a:ext cx="246878" cy="246878"/>
          </a:xfrm>
          <a:prstGeom prst="rect">
            <a:avLst/>
          </a:prstGeom>
        </p:spPr>
      </p:pic>
      <p:grpSp>
        <p:nvGrpSpPr>
          <p:cNvPr id="267" name="グループ化 266"/>
          <p:cNvGrpSpPr/>
          <p:nvPr/>
        </p:nvGrpSpPr>
        <p:grpSpPr>
          <a:xfrm>
            <a:off x="4275410" y="2934349"/>
            <a:ext cx="1047906" cy="329454"/>
            <a:chOff x="2900012" y="4545743"/>
            <a:chExt cx="1047906" cy="329454"/>
          </a:xfrm>
        </p:grpSpPr>
        <p:sp>
          <p:nvSpPr>
            <p:cNvPr id="268" name="角丸四角形 267"/>
            <p:cNvSpPr/>
            <p:nvPr/>
          </p:nvSpPr>
          <p:spPr>
            <a:xfrm>
              <a:off x="2900012" y="4545743"/>
              <a:ext cx="987753" cy="329454"/>
            </a:xfrm>
            <a:prstGeom prst="roundRect">
              <a:avLst>
                <a:gd name="adj" fmla="val 18209"/>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9" name="テキスト ボックス 268"/>
            <p:cNvSpPr txBox="1"/>
            <p:nvPr/>
          </p:nvSpPr>
          <p:spPr>
            <a:xfrm>
              <a:off x="3181362" y="4545744"/>
              <a:ext cx="766556" cy="253916"/>
            </a:xfrm>
            <a:prstGeom prst="rect">
              <a:avLst/>
            </a:prstGeom>
            <a:noFill/>
          </p:spPr>
          <p:txBody>
            <a:bodyPr wrap="square" rtlCol="0">
              <a:spAutoFit/>
            </a:bodyPr>
            <a:lstStyle/>
            <a:p>
              <a:r>
                <a:rPr lang="ja-JP" altLang="en-US" sz="1050" dirty="0">
                  <a:ln w="3175">
                    <a:solidFill>
                      <a:schemeClr val="bg1"/>
                    </a:solidFill>
                  </a:ln>
                  <a:solidFill>
                    <a:schemeClr val="bg1"/>
                  </a:solidFill>
                  <a:latin typeface="Meiryo UI" panose="020B0604030504040204" pitchFamily="50" charset="-128"/>
                  <a:ea typeface="Meiryo UI" panose="020B0604030504040204" pitchFamily="50" charset="-128"/>
                </a:rPr>
                <a:t>避難所</a:t>
              </a:r>
              <a:endParaRPr kumimoji="1" lang="ja-JP" altLang="en-US" sz="1050" dirty="0">
                <a:ln w="3175">
                  <a:solidFill>
                    <a:schemeClr val="bg1"/>
                  </a:solidFill>
                </a:ln>
                <a:solidFill>
                  <a:schemeClr val="bg1"/>
                </a:solidFill>
                <a:latin typeface="Meiryo UI" panose="020B0604030504040204" pitchFamily="50" charset="-128"/>
                <a:ea typeface="Meiryo UI" panose="020B0604030504040204" pitchFamily="50" charset="-128"/>
              </a:endParaRPr>
            </a:p>
          </p:txBody>
        </p:sp>
      </p:grpSp>
      <p:graphicFrame>
        <p:nvGraphicFramePr>
          <p:cNvPr id="270" name="表 269"/>
          <p:cNvGraphicFramePr>
            <a:graphicFrameLocks noGrp="1"/>
          </p:cNvGraphicFramePr>
          <p:nvPr>
            <p:extLst>
              <p:ext uri="{D42A27DB-BD31-4B8C-83A1-F6EECF244321}">
                <p14:modId xmlns:p14="http://schemas.microsoft.com/office/powerpoint/2010/main" val="1167022519"/>
              </p:ext>
            </p:extLst>
          </p:nvPr>
        </p:nvGraphicFramePr>
        <p:xfrm>
          <a:off x="4282350" y="3223668"/>
          <a:ext cx="3659550" cy="2952000"/>
        </p:xfrm>
        <a:graphic>
          <a:graphicData uri="http://schemas.openxmlformats.org/drawingml/2006/table">
            <a:tbl>
              <a:tblPr firstRow="1" bandRow="1">
                <a:tableStyleId>{5C22544A-7EE6-4342-B048-85BDC9FD1C3A}</a:tableStyleId>
              </a:tblPr>
              <a:tblGrid>
                <a:gridCol w="995550"/>
                <a:gridCol w="2664000"/>
              </a:tblGrid>
              <a:tr h="360000">
                <a:tc>
                  <a:txBody>
                    <a:bodyPr/>
                    <a:lstStyle/>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集合場所</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9900"/>
                      </a:solidFill>
                      <a:prstDash val="solid"/>
                      <a:round/>
                      <a:headEnd type="none" w="med" len="med"/>
                      <a:tailEnd type="none" w="med" len="med"/>
                    </a:lnL>
                    <a:lnR w="12700" cap="flat" cmpd="sng" algn="ctr">
                      <a:noFill/>
                      <a:prstDash val="solid"/>
                      <a:round/>
                      <a:headEnd type="none" w="med" len="med"/>
                      <a:tailEnd type="none" w="med" len="med"/>
                    </a:lnR>
                    <a:lnT w="76200" cap="flat" cmpd="sng" algn="ctr">
                      <a:solidFill>
                        <a:srgbClr val="0099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00"/>
                    </a:solidFill>
                  </a:tcPr>
                </a:tc>
                <a:tc>
                  <a:txBody>
                    <a:bodyPr/>
                    <a:lstStyle/>
                    <a:p>
                      <a:pPr algn="l">
                        <a:lnSpc>
                          <a:spcPct val="150000"/>
                        </a:lnSpc>
                        <a:tabLst>
                          <a:tab pos="987425" algn="l"/>
                        </a:tabLst>
                      </a:pPr>
                      <a:endParaRPr kumimoji="1" lang="en-US" altLang="ja-JP" sz="1050" b="0" dirty="0" smtClean="0">
                        <a:ln w="3175">
                          <a:noFill/>
                        </a:ln>
                        <a:solidFill>
                          <a:srgbClr val="00CCFF"/>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009900"/>
                      </a:solidFill>
                      <a:prstDash val="solid"/>
                      <a:round/>
                      <a:headEnd type="none" w="med" len="med"/>
                      <a:tailEnd type="none" w="med" len="med"/>
                    </a:lnR>
                    <a:lnT w="76200" cap="flat" cmpd="sng" algn="ctr">
                      <a:solidFill>
                        <a:srgbClr val="0099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tr>
              <a:tr h="360000">
                <a:tc>
                  <a:txBody>
                    <a:bodyPr/>
                    <a:lstStyle/>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住所</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99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00"/>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0099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r>
              <a:tr h="360000">
                <a:tc>
                  <a:txBody>
                    <a:bodyPr/>
                    <a:lstStyle/>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代表</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99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00"/>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0099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lumMod val="20000"/>
                        <a:lumOff val="80000"/>
                      </a:schemeClr>
                    </a:solidFill>
                  </a:tcPr>
                </a:tc>
              </a:tr>
              <a:tr h="360000">
                <a:tc>
                  <a:txBody>
                    <a:bodyPr/>
                    <a:lstStyle/>
                    <a:p>
                      <a:pPr algn="r">
                        <a:lnSpc>
                          <a:spcPct val="100000"/>
                        </a:lnSpc>
                      </a:pP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99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9900"/>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0099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r>
              <a:tr h="1512000">
                <a:tc>
                  <a:txBody>
                    <a:bodyPr/>
                    <a:lstStyle/>
                    <a:p>
                      <a:pPr algn="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ＭＡＰ</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99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009900"/>
                      </a:solidFill>
                      <a:prstDash val="solid"/>
                      <a:round/>
                      <a:headEnd type="none" w="med" len="med"/>
                      <a:tailEnd type="none" w="med" len="med"/>
                    </a:lnB>
                    <a:solidFill>
                      <a:srgbClr val="009900"/>
                    </a:solidFill>
                  </a:tcPr>
                </a:tc>
                <a:tc>
                  <a:txBody>
                    <a:bodyPr/>
                    <a:lstStyle/>
                    <a:p>
                      <a:pPr algn="l">
                        <a:lnSpc>
                          <a:spcPct val="100000"/>
                        </a:lnSpc>
                      </a:pPr>
                      <a:endParaRPr kumimoji="1" lang="en-US" altLang="ja-JP" sz="1400" b="0" dirty="0" smtClean="0">
                        <a:ln w="3175">
                          <a:noFill/>
                        </a:ln>
                        <a:solidFill>
                          <a:srgbClr val="C081FF">
                            <a:alpha val="0"/>
                          </a:srgb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noFill/>
                      <a:prstDash val="solid"/>
                      <a:round/>
                      <a:headEnd type="none" w="med" len="med"/>
                      <a:tailEnd type="none" w="med" len="med"/>
                    </a:lnL>
                    <a:lnR w="76200" cap="flat" cmpd="sng" algn="ctr">
                      <a:solidFill>
                        <a:srgbClr val="009900"/>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009900"/>
                      </a:solidFill>
                      <a:prstDash val="solid"/>
                      <a:round/>
                      <a:headEnd type="none" w="med" len="med"/>
                      <a:tailEnd type="none" w="med" len="med"/>
                    </a:lnB>
                    <a:solidFill>
                      <a:schemeClr val="accent6">
                        <a:lumMod val="20000"/>
                        <a:lumOff val="80000"/>
                      </a:schemeClr>
                    </a:solidFill>
                  </a:tcPr>
                </a:tc>
              </a:tr>
            </a:tbl>
          </a:graphicData>
        </a:graphic>
      </p:graphicFrame>
      <p:pic>
        <p:nvPicPr>
          <p:cNvPr id="275" name="図 274"/>
          <p:cNvPicPr>
            <a:picLocks noChangeAspect="1"/>
          </p:cNvPicPr>
          <p:nvPr/>
        </p:nvPicPr>
        <p:blipFill>
          <a:blip r:embed="rId1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4994594" y="4363140"/>
            <a:ext cx="246878" cy="246878"/>
          </a:xfrm>
          <a:prstGeom prst="rect">
            <a:avLst/>
          </a:prstGeom>
        </p:spPr>
      </p:pic>
      <p:pic>
        <p:nvPicPr>
          <p:cNvPr id="276" name="図 275"/>
          <p:cNvPicPr>
            <a:picLocks noChangeAspect="1"/>
          </p:cNvPicPr>
          <p:nvPr/>
        </p:nvPicPr>
        <p:blipFill>
          <a:blip r:embed="rId8" cstate="print">
            <a:lum bright="70000" contrast="-70000"/>
            <a:extLst>
              <a:ext uri="{28A0092B-C50C-407E-A947-70E740481C1C}">
                <a14:useLocalDpi xmlns:a14="http://schemas.microsoft.com/office/drawing/2010/main" val="0"/>
              </a:ext>
            </a:extLst>
          </a:blip>
          <a:stretch>
            <a:fillRect/>
          </a:stretch>
        </p:blipFill>
        <p:spPr>
          <a:xfrm>
            <a:off x="4418428" y="2950654"/>
            <a:ext cx="208666" cy="208666"/>
          </a:xfrm>
          <a:prstGeom prst="rect">
            <a:avLst/>
          </a:prstGeom>
        </p:spPr>
      </p:pic>
      <p:graphicFrame>
        <p:nvGraphicFramePr>
          <p:cNvPr id="335" name="表 334"/>
          <p:cNvGraphicFramePr>
            <a:graphicFrameLocks noGrp="1"/>
          </p:cNvGraphicFramePr>
          <p:nvPr>
            <p:extLst>
              <p:ext uri="{D42A27DB-BD31-4B8C-83A1-F6EECF244321}">
                <p14:modId xmlns:p14="http://schemas.microsoft.com/office/powerpoint/2010/main" val="3966615115"/>
              </p:ext>
            </p:extLst>
          </p:nvPr>
        </p:nvGraphicFramePr>
        <p:xfrm>
          <a:off x="8358759" y="1370592"/>
          <a:ext cx="3708000" cy="3447826"/>
        </p:xfrm>
        <a:graphic>
          <a:graphicData uri="http://schemas.openxmlformats.org/drawingml/2006/table">
            <a:tbl>
              <a:tblPr firstRow="1" bandRow="1">
                <a:tableStyleId>{5C22544A-7EE6-4342-B048-85BDC9FD1C3A}</a:tableStyleId>
              </a:tblPr>
              <a:tblGrid>
                <a:gridCol w="1296000"/>
                <a:gridCol w="540000"/>
                <a:gridCol w="1872000"/>
              </a:tblGrid>
              <a:tr h="252000">
                <a:tc>
                  <a:txBody>
                    <a:bodyPr/>
                    <a:lstStyle/>
                    <a:p>
                      <a:pPr algn="ctr">
                        <a:lnSpc>
                          <a:spcPct val="100000"/>
                        </a:lnSpc>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氏名</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65000"/>
                          <a:lumOff val="3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chemeClr val="tx1">
                          <a:lumMod val="65000"/>
                          <a:lumOff val="3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65000"/>
                        <a:lumOff val="3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続柄</a:t>
                      </a: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chemeClr val="tx1">
                          <a:lumMod val="65000"/>
                          <a:lumOff val="3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65000"/>
                        <a:lumOff val="35000"/>
                      </a:schemeClr>
                    </a:solidFill>
                  </a:tcPr>
                </a:tc>
                <a:tc>
                  <a:txBody>
                    <a:bodyPr/>
                    <a:lstStyle/>
                    <a:p>
                      <a:pPr algn="ctr">
                        <a:lnSpc>
                          <a:spcPct val="100000"/>
                        </a:lnSpc>
                      </a:pPr>
                      <a:endParaRPr kumimoji="1" lang="en-US" altLang="ja-JP" sz="120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chemeClr val="tx1">
                          <a:lumMod val="65000"/>
                          <a:lumOff val="35000"/>
                        </a:schemeClr>
                      </a:solidFill>
                      <a:prstDash val="solid"/>
                      <a:round/>
                      <a:headEnd type="none" w="med" len="med"/>
                      <a:tailEnd type="none" w="med" len="med"/>
                    </a:lnR>
                    <a:lnT w="76200" cap="flat" cmpd="sng" algn="ctr">
                      <a:solidFill>
                        <a:schemeClr val="tx1">
                          <a:lumMod val="65000"/>
                          <a:lumOff val="3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1">
                        <a:lumMod val="65000"/>
                        <a:lumOff val="35000"/>
                      </a:schemeClr>
                    </a:solidFill>
                  </a:tcPr>
                </a:tc>
              </a:tr>
              <a:tr h="31502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65000"/>
                          <a:lumOff val="3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76200" cap="flat" cmpd="sng" algn="ctr">
                      <a:solidFill>
                        <a:schemeClr val="tx1">
                          <a:lumMod val="65000"/>
                          <a:lumOff val="3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31502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65000"/>
                          <a:lumOff val="3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76200" cap="flat" cmpd="sng" algn="ctr">
                      <a:solidFill>
                        <a:schemeClr val="tx1">
                          <a:lumMod val="65000"/>
                          <a:lumOff val="3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1502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65000"/>
                          <a:lumOff val="3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76200" cap="flat" cmpd="sng" algn="ctr">
                      <a:solidFill>
                        <a:schemeClr val="tx1">
                          <a:lumMod val="65000"/>
                          <a:lumOff val="3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31502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65000"/>
                          <a:lumOff val="3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76200" cap="flat" cmpd="sng" algn="ctr">
                      <a:solidFill>
                        <a:schemeClr val="tx1">
                          <a:lumMod val="65000"/>
                          <a:lumOff val="3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1502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65000"/>
                          <a:lumOff val="3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76200" cap="flat" cmpd="sng" algn="ctr">
                      <a:solidFill>
                        <a:schemeClr val="tx1">
                          <a:lumMod val="65000"/>
                          <a:lumOff val="3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31502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65000"/>
                          <a:lumOff val="3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76200" cap="flat" cmpd="sng" algn="ctr">
                      <a:solidFill>
                        <a:schemeClr val="tx1">
                          <a:lumMod val="65000"/>
                          <a:lumOff val="3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1502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65000"/>
                          <a:lumOff val="3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76200" cap="flat" cmpd="sng" algn="ctr">
                      <a:solidFill>
                        <a:schemeClr val="tx1">
                          <a:lumMod val="65000"/>
                          <a:lumOff val="3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32278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65000"/>
                          <a:lumOff val="3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76200" cap="flat" cmpd="sng" algn="ctr">
                      <a:solidFill>
                        <a:schemeClr val="tx1">
                          <a:lumMod val="65000"/>
                          <a:lumOff val="3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278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65000"/>
                          <a:lumOff val="3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76200" cap="flat" cmpd="sng" algn="ctr">
                      <a:solidFill>
                        <a:schemeClr val="tx1">
                          <a:lumMod val="65000"/>
                          <a:lumOff val="3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322784">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65000"/>
                          <a:lumOff val="3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lumMod val="75000"/>
                        </a:schemeClr>
                      </a:solidFill>
                      <a:prstDash val="solid"/>
                      <a:round/>
                      <a:headEnd type="none" w="med" len="med"/>
                      <a:tailEnd type="none" w="med" len="med"/>
                    </a:lnL>
                    <a:lnR w="76200" cap="flat" cmpd="sng" algn="ctr">
                      <a:solidFill>
                        <a:schemeClr val="tx1">
                          <a:lumMod val="65000"/>
                          <a:lumOff val="3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tx1">
                          <a:lumMod val="65000"/>
                          <a:lumOff val="35000"/>
                        </a:schemeClr>
                      </a:solidFill>
                      <a:prstDash val="solid"/>
                      <a:round/>
                      <a:headEnd type="none" w="med" len="med"/>
                      <a:tailEnd type="none" w="med" len="med"/>
                    </a:lnB>
                    <a:solidFill>
                      <a:schemeClr val="bg1">
                        <a:lumMod val="95000"/>
                      </a:schemeClr>
                    </a:solidFill>
                  </a:tcPr>
                </a:tc>
              </a:tr>
            </a:tbl>
          </a:graphicData>
        </a:graphic>
      </p:graphicFrame>
      <p:pic>
        <p:nvPicPr>
          <p:cNvPr id="337" name="図 336"/>
          <p:cNvPicPr>
            <a:picLocks noChangeAspect="1"/>
          </p:cNvPicPr>
          <p:nvPr/>
        </p:nvPicPr>
        <p:blipFill>
          <a:blip r:embed="rId1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10962198" y="1363622"/>
            <a:ext cx="246878" cy="246878"/>
          </a:xfrm>
          <a:prstGeom prst="rect">
            <a:avLst/>
          </a:prstGeom>
        </p:spPr>
      </p:pic>
      <p:sp>
        <p:nvSpPr>
          <p:cNvPr id="69" name="正方形/長方形 68"/>
          <p:cNvSpPr/>
          <p:nvPr/>
        </p:nvSpPr>
        <p:spPr>
          <a:xfrm>
            <a:off x="0" y="6268365"/>
            <a:ext cx="12192000" cy="599672"/>
          </a:xfrm>
          <a:prstGeom prst="rect">
            <a:avLst/>
          </a:prstGeom>
          <a:gradFill flip="none" rotWithShape="1">
            <a:gsLst>
              <a:gs pos="10000">
                <a:schemeClr val="tx1">
                  <a:lumMod val="75000"/>
                  <a:lumOff val="25000"/>
                </a:schemeClr>
              </a:gs>
              <a:gs pos="100000">
                <a:schemeClr val="tx1">
                  <a:lumMod val="50000"/>
                  <a:lumOff val="5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57" name="グループ化 356"/>
          <p:cNvGrpSpPr/>
          <p:nvPr/>
        </p:nvGrpSpPr>
        <p:grpSpPr>
          <a:xfrm>
            <a:off x="393041" y="6339554"/>
            <a:ext cx="1210358" cy="458684"/>
            <a:chOff x="147224" y="6334900"/>
            <a:chExt cx="1210358" cy="458684"/>
          </a:xfrm>
        </p:grpSpPr>
        <p:pic>
          <p:nvPicPr>
            <p:cNvPr id="347" name="図 346"/>
            <p:cNvPicPr>
              <a:picLocks noChangeAspect="1"/>
            </p:cNvPicPr>
            <p:nvPr/>
          </p:nvPicPr>
          <p:blipFill>
            <a:blip r:embed="rId7">
              <a:biLevel thresh="25000"/>
            </a:blip>
            <a:stretch>
              <a:fillRect/>
            </a:stretch>
          </p:blipFill>
          <p:spPr>
            <a:xfrm>
              <a:off x="147224" y="6334900"/>
              <a:ext cx="179174" cy="458684"/>
            </a:xfrm>
            <a:prstGeom prst="rect">
              <a:avLst/>
            </a:prstGeom>
          </p:spPr>
        </p:pic>
        <p:sp>
          <p:nvSpPr>
            <p:cNvPr id="348" name="テキスト ボックス 347"/>
            <p:cNvSpPr txBox="1"/>
            <p:nvPr/>
          </p:nvSpPr>
          <p:spPr>
            <a:xfrm>
              <a:off x="328224" y="6387984"/>
              <a:ext cx="1029358" cy="338554"/>
            </a:xfrm>
            <a:prstGeom prst="rect">
              <a:avLst/>
            </a:prstGeom>
            <a:noFill/>
          </p:spPr>
          <p:txBody>
            <a:bodyPr wrap="square" rtlCol="0">
              <a:spAutoFit/>
            </a:bodyPr>
            <a:lstStyle/>
            <a:p>
              <a:r>
                <a:rPr kumimoji="1" lang="ja-JP" altLang="en-US" sz="1600" dirty="0" smtClean="0">
                  <a:solidFill>
                    <a:schemeClr val="bg1"/>
                  </a:solidFill>
                  <a:latin typeface="HGP創英角ｺﾞｼｯｸUB" panose="020B0900000000000000" pitchFamily="50" charset="-128"/>
                  <a:ea typeface="HGP創英角ｺﾞｼｯｸUB" panose="020B0900000000000000" pitchFamily="50" charset="-128"/>
                </a:rPr>
                <a:t>本人情報</a:t>
              </a:r>
              <a:endPar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endParaRPr>
            </a:p>
          </p:txBody>
        </p:sp>
      </p:grpSp>
      <p:grpSp>
        <p:nvGrpSpPr>
          <p:cNvPr id="9" name="グループ化 8"/>
          <p:cNvGrpSpPr/>
          <p:nvPr/>
        </p:nvGrpSpPr>
        <p:grpSpPr>
          <a:xfrm>
            <a:off x="1856928" y="6381525"/>
            <a:ext cx="10044000" cy="396000"/>
            <a:chOff x="1856928" y="6393100"/>
            <a:chExt cx="10044000" cy="396000"/>
          </a:xfrm>
        </p:grpSpPr>
        <p:grpSp>
          <p:nvGrpSpPr>
            <p:cNvPr id="356" name="グループ化 355"/>
            <p:cNvGrpSpPr/>
            <p:nvPr/>
          </p:nvGrpSpPr>
          <p:grpSpPr>
            <a:xfrm>
              <a:off x="1856928" y="6393100"/>
              <a:ext cx="10044000" cy="396000"/>
              <a:chOff x="1368000" y="6346800"/>
              <a:chExt cx="10044000" cy="433442"/>
            </a:xfrm>
          </p:grpSpPr>
          <p:sp>
            <p:nvSpPr>
              <p:cNvPr id="349" name="角丸四角形 348"/>
              <p:cNvSpPr/>
              <p:nvPr/>
            </p:nvSpPr>
            <p:spPr>
              <a:xfrm>
                <a:off x="1368000" y="6348242"/>
                <a:ext cx="1800000" cy="432000"/>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氏名</a:t>
                </a:r>
                <a:endParaRPr kumimoji="1" lang="ja-JP" altLang="en-US" sz="105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sp>
            <p:nvSpPr>
              <p:cNvPr id="350" name="角丸四角形 349"/>
              <p:cNvSpPr/>
              <p:nvPr/>
            </p:nvSpPr>
            <p:spPr>
              <a:xfrm>
                <a:off x="3240000" y="6346800"/>
                <a:ext cx="2520000" cy="432000"/>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居住地</a:t>
                </a:r>
                <a:endParaRPr kumimoji="1" lang="ja-JP" altLang="en-US" sz="105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sp>
            <p:nvSpPr>
              <p:cNvPr id="351" name="角丸四角形 350"/>
              <p:cNvSpPr/>
              <p:nvPr/>
            </p:nvSpPr>
            <p:spPr>
              <a:xfrm>
                <a:off x="5832000" y="6346800"/>
                <a:ext cx="2520000" cy="432000"/>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05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sp>
            <p:nvSpPr>
              <p:cNvPr id="354" name="角丸四角形 353"/>
              <p:cNvSpPr/>
              <p:nvPr/>
            </p:nvSpPr>
            <p:spPr>
              <a:xfrm>
                <a:off x="8424000" y="6346800"/>
                <a:ext cx="1800000" cy="432000"/>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生年</a:t>
                </a:r>
                <a:endParaRPr lang="en-US" altLang="ja-JP" sz="105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a:p>
                <a:r>
                  <a:rPr lang="ja-JP" altLang="en-US" sz="105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月日</a:t>
                </a:r>
                <a:endParaRPr kumimoji="1" lang="ja-JP" altLang="en-US" sz="105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sp>
            <p:nvSpPr>
              <p:cNvPr id="355" name="角丸四角形 354"/>
              <p:cNvSpPr/>
              <p:nvPr/>
            </p:nvSpPr>
            <p:spPr>
              <a:xfrm>
                <a:off x="10296000" y="6346800"/>
                <a:ext cx="1116000" cy="432000"/>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血液型</a:t>
                </a:r>
                <a:endParaRPr lang="en-US" altLang="ja-JP" sz="1050" dirty="0" smtClean="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grpSp>
        <p:pic>
          <p:nvPicPr>
            <p:cNvPr id="359" name="図 358"/>
            <p:cNvPicPr>
              <a:picLocks noChangeAspect="1"/>
            </p:cNvPicPr>
            <p:nvPr/>
          </p:nvPicPr>
          <p:blipFill>
            <a:blip r:embed="rId14" cstate="print">
              <a:grayscl/>
              <a:extLst>
                <a:ext uri="{BEBA8EAE-BF5A-486C-A8C5-ECC9F3942E4B}">
                  <a14:imgProps xmlns:a14="http://schemas.microsoft.com/office/drawing/2010/main">
                    <a14:imgLayer r:embed="rId4">
                      <a14:imgEffect>
                        <a14:backgroundRemoval t="0" b="100000" l="8889" r="89778"/>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6355051" y="6431116"/>
              <a:ext cx="324000" cy="324000"/>
            </a:xfrm>
            <a:prstGeom prst="rect">
              <a:avLst/>
            </a:prstGeom>
          </p:spPr>
        </p:pic>
      </p:grpSp>
      <p:pic>
        <p:nvPicPr>
          <p:cNvPr id="217" name="図 216"/>
          <p:cNvPicPr>
            <a:picLocks noChangeAspect="1"/>
          </p:cNvPicPr>
          <p:nvPr/>
        </p:nvPicPr>
        <p:blipFill>
          <a:blip r:embed="rId15" cstate="print">
            <a:biLevel thresh="25000"/>
            <a:extLst>
              <a:ext uri="{28A0092B-C50C-407E-A947-70E740481C1C}">
                <a14:useLocalDpi xmlns:a14="http://schemas.microsoft.com/office/drawing/2010/main" val="0"/>
              </a:ext>
            </a:extLst>
          </a:blip>
          <a:stretch>
            <a:fillRect/>
          </a:stretch>
        </p:blipFill>
        <p:spPr>
          <a:xfrm>
            <a:off x="284962" y="3437995"/>
            <a:ext cx="252000" cy="252000"/>
          </a:xfrm>
          <a:prstGeom prst="rect">
            <a:avLst/>
          </a:prstGeom>
        </p:spPr>
      </p:pic>
    </p:spTree>
    <p:extLst>
      <p:ext uri="{BB962C8B-B14F-4D97-AF65-F5344CB8AC3E}">
        <p14:creationId xmlns:p14="http://schemas.microsoft.com/office/powerpoint/2010/main" val="4159103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0" y="0"/>
            <a:ext cx="12192000" cy="6884050"/>
          </a:xfrm>
          <a:prstGeom prst="rect">
            <a:avLst/>
          </a:prstGeom>
          <a:gradFill flip="none" rotWithShape="1">
            <a:gsLst>
              <a:gs pos="75000">
                <a:schemeClr val="accent5"/>
              </a:gs>
              <a:gs pos="50000">
                <a:schemeClr val="accent5">
                  <a:lumMod val="75000"/>
                </a:schemeClr>
              </a:gs>
              <a:gs pos="0">
                <a:schemeClr val="accent5">
                  <a:lumMod val="5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8" name="グループ化 87"/>
          <p:cNvGrpSpPr/>
          <p:nvPr/>
        </p:nvGrpSpPr>
        <p:grpSpPr>
          <a:xfrm>
            <a:off x="-573435" y="6120000"/>
            <a:ext cx="13321035" cy="844685"/>
            <a:chOff x="-573435" y="6048000"/>
            <a:chExt cx="13321035" cy="1008000"/>
          </a:xfrm>
          <a:gradFill flip="none" rotWithShape="1">
            <a:gsLst>
              <a:gs pos="70000">
                <a:schemeClr val="accent5">
                  <a:lumMod val="75000"/>
                  <a:alpha val="0"/>
                </a:schemeClr>
              </a:gs>
              <a:gs pos="69000">
                <a:schemeClr val="accent5">
                  <a:lumMod val="75000"/>
                </a:schemeClr>
              </a:gs>
            </a:gsLst>
            <a:lin ang="0" scaled="1"/>
            <a:tileRect/>
          </a:gradFill>
        </p:grpSpPr>
        <p:grpSp>
          <p:nvGrpSpPr>
            <p:cNvPr id="66" name="グループ化 65"/>
            <p:cNvGrpSpPr/>
            <p:nvPr/>
          </p:nvGrpSpPr>
          <p:grpSpPr>
            <a:xfrm>
              <a:off x="-573435" y="6048000"/>
              <a:ext cx="4680000" cy="1008000"/>
              <a:chOff x="-360000" y="108000"/>
              <a:chExt cx="4680000" cy="1008000"/>
            </a:xfrm>
            <a:grpFill/>
          </p:grpSpPr>
          <p:sp>
            <p:nvSpPr>
              <p:cNvPr id="57" name="平行四辺形 56"/>
              <p:cNvSpPr/>
              <p:nvPr/>
            </p:nvSpPr>
            <p:spPr>
              <a:xfrm>
                <a:off x="-360000" y="108000"/>
                <a:ext cx="1080000" cy="1008000"/>
              </a:xfrm>
              <a:prstGeom prst="parallelogram">
                <a:avLst>
                  <a:gd name="adj" fmla="val 4906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平行四辺形 58"/>
              <p:cNvSpPr/>
              <p:nvPr/>
            </p:nvSpPr>
            <p:spPr>
              <a:xfrm>
                <a:off x="360000" y="108000"/>
                <a:ext cx="1080000" cy="1008000"/>
              </a:xfrm>
              <a:prstGeom prst="parallelogram">
                <a:avLst>
                  <a:gd name="adj" fmla="val 4906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平行四辺形 59"/>
              <p:cNvSpPr/>
              <p:nvPr/>
            </p:nvSpPr>
            <p:spPr>
              <a:xfrm>
                <a:off x="1080000" y="108000"/>
                <a:ext cx="1080000" cy="1008000"/>
              </a:xfrm>
              <a:prstGeom prst="parallelogram">
                <a:avLst>
                  <a:gd name="adj" fmla="val 4906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平行四辺形 62"/>
              <p:cNvSpPr/>
              <p:nvPr/>
            </p:nvSpPr>
            <p:spPr>
              <a:xfrm>
                <a:off x="1800000" y="108000"/>
                <a:ext cx="1080000" cy="1008000"/>
              </a:xfrm>
              <a:prstGeom prst="parallelogram">
                <a:avLst>
                  <a:gd name="adj" fmla="val 4906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平行四辺形 63"/>
              <p:cNvSpPr/>
              <p:nvPr/>
            </p:nvSpPr>
            <p:spPr>
              <a:xfrm>
                <a:off x="2520000" y="108000"/>
                <a:ext cx="1080000" cy="1008000"/>
              </a:xfrm>
              <a:prstGeom prst="parallelogram">
                <a:avLst>
                  <a:gd name="adj" fmla="val 4906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平行四辺形 64"/>
              <p:cNvSpPr/>
              <p:nvPr/>
            </p:nvSpPr>
            <p:spPr>
              <a:xfrm>
                <a:off x="3240000" y="108000"/>
                <a:ext cx="1080000" cy="1008000"/>
              </a:xfrm>
              <a:prstGeom prst="parallelogram">
                <a:avLst>
                  <a:gd name="adj" fmla="val 4906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7" name="グループ化 66"/>
            <p:cNvGrpSpPr/>
            <p:nvPr/>
          </p:nvGrpSpPr>
          <p:grpSpPr>
            <a:xfrm>
              <a:off x="3746565" y="6048000"/>
              <a:ext cx="4680000" cy="1008000"/>
              <a:chOff x="-360000" y="108000"/>
              <a:chExt cx="4680000" cy="1008000"/>
            </a:xfrm>
            <a:grpFill/>
          </p:grpSpPr>
          <p:sp>
            <p:nvSpPr>
              <p:cNvPr id="68" name="平行四辺形 67"/>
              <p:cNvSpPr/>
              <p:nvPr/>
            </p:nvSpPr>
            <p:spPr>
              <a:xfrm>
                <a:off x="-360000" y="108000"/>
                <a:ext cx="1080000" cy="1008000"/>
              </a:xfrm>
              <a:prstGeom prst="parallelogram">
                <a:avLst>
                  <a:gd name="adj" fmla="val 4906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平行四辺形 68"/>
              <p:cNvSpPr/>
              <p:nvPr/>
            </p:nvSpPr>
            <p:spPr>
              <a:xfrm>
                <a:off x="360000" y="108000"/>
                <a:ext cx="1080000" cy="1008000"/>
              </a:xfrm>
              <a:prstGeom prst="parallelogram">
                <a:avLst>
                  <a:gd name="adj" fmla="val 4906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平行四辺形 69"/>
              <p:cNvSpPr/>
              <p:nvPr/>
            </p:nvSpPr>
            <p:spPr>
              <a:xfrm>
                <a:off x="1080000" y="108000"/>
                <a:ext cx="1080000" cy="1008000"/>
              </a:xfrm>
              <a:prstGeom prst="parallelogram">
                <a:avLst>
                  <a:gd name="adj" fmla="val 4906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平行四辺形 70"/>
              <p:cNvSpPr/>
              <p:nvPr/>
            </p:nvSpPr>
            <p:spPr>
              <a:xfrm>
                <a:off x="1800000" y="108000"/>
                <a:ext cx="1080000" cy="1008000"/>
              </a:xfrm>
              <a:prstGeom prst="parallelogram">
                <a:avLst>
                  <a:gd name="adj" fmla="val 4906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平行四辺形 71"/>
              <p:cNvSpPr/>
              <p:nvPr/>
            </p:nvSpPr>
            <p:spPr>
              <a:xfrm>
                <a:off x="2520000" y="108000"/>
                <a:ext cx="1080000" cy="1008000"/>
              </a:xfrm>
              <a:prstGeom prst="parallelogram">
                <a:avLst>
                  <a:gd name="adj" fmla="val 4906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平行四辺形 72"/>
              <p:cNvSpPr/>
              <p:nvPr/>
            </p:nvSpPr>
            <p:spPr>
              <a:xfrm>
                <a:off x="3240000" y="108000"/>
                <a:ext cx="1080000" cy="1008000"/>
              </a:xfrm>
              <a:prstGeom prst="parallelogram">
                <a:avLst>
                  <a:gd name="adj" fmla="val 4906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4" name="グループ化 73"/>
            <p:cNvGrpSpPr/>
            <p:nvPr/>
          </p:nvGrpSpPr>
          <p:grpSpPr>
            <a:xfrm>
              <a:off x="8066565" y="6048000"/>
              <a:ext cx="2520000" cy="1008000"/>
              <a:chOff x="-360000" y="108000"/>
              <a:chExt cx="2520000" cy="1008000"/>
            </a:xfrm>
            <a:grpFill/>
          </p:grpSpPr>
          <p:sp>
            <p:nvSpPr>
              <p:cNvPr id="75" name="平行四辺形 74"/>
              <p:cNvSpPr/>
              <p:nvPr/>
            </p:nvSpPr>
            <p:spPr>
              <a:xfrm>
                <a:off x="-360000" y="108000"/>
                <a:ext cx="1080000" cy="1008000"/>
              </a:xfrm>
              <a:prstGeom prst="parallelogram">
                <a:avLst>
                  <a:gd name="adj" fmla="val 4906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平行四辺形 75"/>
              <p:cNvSpPr/>
              <p:nvPr/>
            </p:nvSpPr>
            <p:spPr>
              <a:xfrm>
                <a:off x="360000" y="108000"/>
                <a:ext cx="1080000" cy="1008000"/>
              </a:xfrm>
              <a:prstGeom prst="parallelogram">
                <a:avLst>
                  <a:gd name="adj" fmla="val 4906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平行四辺形 76"/>
              <p:cNvSpPr/>
              <p:nvPr/>
            </p:nvSpPr>
            <p:spPr>
              <a:xfrm>
                <a:off x="1080000" y="108000"/>
                <a:ext cx="1080000" cy="1008000"/>
              </a:xfrm>
              <a:prstGeom prst="parallelogram">
                <a:avLst>
                  <a:gd name="adj" fmla="val 4906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4" name="グループ化 83"/>
            <p:cNvGrpSpPr/>
            <p:nvPr/>
          </p:nvGrpSpPr>
          <p:grpSpPr>
            <a:xfrm>
              <a:off x="10227600" y="6048000"/>
              <a:ext cx="2520000" cy="1008000"/>
              <a:chOff x="-360000" y="108000"/>
              <a:chExt cx="2520000" cy="1008000"/>
            </a:xfrm>
            <a:grpFill/>
          </p:grpSpPr>
          <p:sp>
            <p:nvSpPr>
              <p:cNvPr id="85" name="平行四辺形 84"/>
              <p:cNvSpPr/>
              <p:nvPr/>
            </p:nvSpPr>
            <p:spPr>
              <a:xfrm>
                <a:off x="-360000" y="108000"/>
                <a:ext cx="1080000" cy="1008000"/>
              </a:xfrm>
              <a:prstGeom prst="parallelogram">
                <a:avLst>
                  <a:gd name="adj" fmla="val 4906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平行四辺形 85"/>
              <p:cNvSpPr/>
              <p:nvPr/>
            </p:nvSpPr>
            <p:spPr>
              <a:xfrm>
                <a:off x="360000" y="108000"/>
                <a:ext cx="1080000" cy="1008000"/>
              </a:xfrm>
              <a:prstGeom prst="parallelogram">
                <a:avLst>
                  <a:gd name="adj" fmla="val 4906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平行四辺形 86"/>
              <p:cNvSpPr/>
              <p:nvPr/>
            </p:nvSpPr>
            <p:spPr>
              <a:xfrm>
                <a:off x="1080000" y="108000"/>
                <a:ext cx="1080000" cy="1008000"/>
              </a:xfrm>
              <a:prstGeom prst="parallelogram">
                <a:avLst>
                  <a:gd name="adj" fmla="val 49069"/>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44" name="ドーナツ 43"/>
          <p:cNvSpPr/>
          <p:nvPr/>
        </p:nvSpPr>
        <p:spPr>
          <a:xfrm>
            <a:off x="10835076" y="-1250840"/>
            <a:ext cx="2520000" cy="2520000"/>
          </a:xfrm>
          <a:prstGeom prst="donut">
            <a:avLst>
              <a:gd name="adj" fmla="val 8567"/>
            </a:avLst>
          </a:prstGeom>
          <a:solidFill>
            <a:srgbClr val="648A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6" name="グループ化 5"/>
          <p:cNvGrpSpPr/>
          <p:nvPr/>
        </p:nvGrpSpPr>
        <p:grpSpPr>
          <a:xfrm>
            <a:off x="349144" y="2737396"/>
            <a:ext cx="5814709" cy="1200329"/>
            <a:chOff x="2521408" y="24329"/>
            <a:chExt cx="5765059" cy="1200329"/>
          </a:xfrm>
        </p:grpSpPr>
        <p:sp>
          <p:nvSpPr>
            <p:cNvPr id="8" name="テキスト ボックス 7"/>
            <p:cNvSpPr txBox="1"/>
            <p:nvPr/>
          </p:nvSpPr>
          <p:spPr>
            <a:xfrm>
              <a:off x="2521408" y="24329"/>
              <a:ext cx="2129236" cy="1200329"/>
            </a:xfrm>
            <a:prstGeom prst="rect">
              <a:avLst/>
            </a:prstGeom>
            <a:noFill/>
          </p:spPr>
          <p:txBody>
            <a:bodyPr wrap="none" rtlCol="0">
              <a:spAutoFit/>
            </a:bodyPr>
            <a:lstStyle/>
            <a:p>
              <a:r>
                <a:rPr kumimoji="1" lang="en-US" altLang="ja-JP" sz="7200" b="1" dirty="0" smtClean="0">
                  <a:solidFill>
                    <a:schemeClr val="bg1"/>
                  </a:solidFill>
                  <a:latin typeface="Arial" panose="020B0604020202020204" pitchFamily="34" charset="0"/>
                  <a:cs typeface="Arial" panose="020B0604020202020204" pitchFamily="34" charset="0"/>
                </a:rPr>
                <a:t>BCP</a:t>
              </a:r>
              <a:endParaRPr kumimoji="1" lang="ja-JP" altLang="en-US" sz="7200" b="1" dirty="0">
                <a:solidFill>
                  <a:schemeClr val="bg1"/>
                </a:solidFill>
                <a:latin typeface="Arial" panose="020B0604020202020204" pitchFamily="34" charset="0"/>
                <a:cs typeface="Arial" panose="020B0604020202020204" pitchFamily="34" charset="0"/>
              </a:endParaRPr>
            </a:p>
          </p:txBody>
        </p:sp>
        <p:sp>
          <p:nvSpPr>
            <p:cNvPr id="9" name="テキスト ボックス 8"/>
            <p:cNvSpPr txBox="1"/>
            <p:nvPr/>
          </p:nvSpPr>
          <p:spPr>
            <a:xfrm>
              <a:off x="4578404" y="371885"/>
              <a:ext cx="3708063" cy="523220"/>
            </a:xfrm>
            <a:prstGeom prst="rect">
              <a:avLst/>
            </a:prstGeom>
            <a:noFill/>
          </p:spPr>
          <p:txBody>
            <a:bodyPr wrap="square" rtlCol="0">
              <a:spAutoFit/>
            </a:bodyPr>
            <a:lstStyle/>
            <a:p>
              <a:r>
                <a:rPr kumimoji="1" lang="ja-JP" altLang="en-US" sz="2800" dirty="0" smtClean="0">
                  <a:ln w="3175">
                    <a:solidFill>
                      <a:schemeClr val="bg1"/>
                    </a:solidFill>
                  </a:ln>
                  <a:solidFill>
                    <a:schemeClr val="bg1"/>
                  </a:solidFill>
                  <a:latin typeface="Meiryo UI" panose="020B0604030504040204" pitchFamily="50" charset="-128"/>
                  <a:ea typeface="Meiryo UI" panose="020B0604030504040204" pitchFamily="50" charset="-128"/>
                </a:rPr>
                <a:t>事業継続</a:t>
              </a:r>
              <a:r>
                <a:rPr kumimoji="1" lang="ja-JP" altLang="en-US" sz="2800" dirty="0" smtClean="0">
                  <a:ln w="3175">
                    <a:solidFill>
                      <a:schemeClr val="bg1"/>
                    </a:solidFill>
                  </a:ln>
                  <a:solidFill>
                    <a:schemeClr val="bg1"/>
                  </a:solidFill>
                  <a:latin typeface="Meiryo UI" panose="020B0604030504040204" pitchFamily="50" charset="-128"/>
                  <a:ea typeface="Meiryo UI" panose="020B0604030504040204" pitchFamily="50" charset="-128"/>
                </a:rPr>
                <a:t>計画</a:t>
              </a:r>
              <a:endParaRPr kumimoji="1" lang="ja-JP" altLang="en-US" sz="2800" dirty="0">
                <a:ln w="3175">
                  <a:solidFill>
                    <a:schemeClr val="bg1"/>
                  </a:solidFill>
                </a:ln>
                <a:solidFill>
                  <a:schemeClr val="bg1"/>
                </a:solidFill>
                <a:latin typeface="Meiryo UI" panose="020B0604030504040204" pitchFamily="50" charset="-128"/>
                <a:ea typeface="Meiryo UI" panose="020B0604030504040204" pitchFamily="50" charset="-128"/>
              </a:endParaRPr>
            </a:p>
          </p:txBody>
        </p:sp>
      </p:grpSp>
      <p:grpSp>
        <p:nvGrpSpPr>
          <p:cNvPr id="33" name="グループ化 32"/>
          <p:cNvGrpSpPr/>
          <p:nvPr/>
        </p:nvGrpSpPr>
        <p:grpSpPr>
          <a:xfrm>
            <a:off x="1" y="1170925"/>
            <a:ext cx="7373029" cy="4516151"/>
            <a:chOff x="583053" y="1170922"/>
            <a:chExt cx="7036950" cy="4516151"/>
          </a:xfrm>
        </p:grpSpPr>
        <p:sp>
          <p:nvSpPr>
            <p:cNvPr id="2" name="U ターン矢印 1"/>
            <p:cNvSpPr/>
            <p:nvPr/>
          </p:nvSpPr>
          <p:spPr>
            <a:xfrm rot="5400000">
              <a:off x="2143537" y="137621"/>
              <a:ext cx="3359038" cy="6480000"/>
            </a:xfrm>
            <a:prstGeom prst="uturnArrow">
              <a:avLst>
                <a:gd name="adj1" fmla="val 5850"/>
                <a:gd name="adj2" fmla="val 6805"/>
                <a:gd name="adj3" fmla="val 10959"/>
                <a:gd name="adj4" fmla="val 49155"/>
                <a:gd name="adj5" fmla="val 100000"/>
              </a:avLst>
            </a:prstGeom>
            <a:solidFill>
              <a:srgbClr val="648A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U ターン矢印 13"/>
            <p:cNvSpPr/>
            <p:nvPr/>
          </p:nvSpPr>
          <p:spPr>
            <a:xfrm rot="5400000">
              <a:off x="2044127" y="70668"/>
              <a:ext cx="3718562" cy="6640707"/>
            </a:xfrm>
            <a:prstGeom prst="uturnArrow">
              <a:avLst>
                <a:gd name="adj1" fmla="val 4737"/>
                <a:gd name="adj2" fmla="val 6805"/>
                <a:gd name="adj3" fmla="val 10959"/>
                <a:gd name="adj4" fmla="val 49155"/>
                <a:gd name="adj5" fmla="val 96198"/>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U ターン矢印 14"/>
            <p:cNvSpPr/>
            <p:nvPr/>
          </p:nvSpPr>
          <p:spPr>
            <a:xfrm rot="5400000">
              <a:off x="1946631" y="-8800"/>
              <a:ext cx="4106589" cy="6833746"/>
            </a:xfrm>
            <a:prstGeom prst="uturnArrow">
              <a:avLst>
                <a:gd name="adj1" fmla="val 4737"/>
                <a:gd name="adj2" fmla="val 6805"/>
                <a:gd name="adj3" fmla="val 10959"/>
                <a:gd name="adj4" fmla="val 49155"/>
                <a:gd name="adj5" fmla="val 92309"/>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U ターン矢印 15"/>
            <p:cNvSpPr/>
            <p:nvPr/>
          </p:nvSpPr>
          <p:spPr>
            <a:xfrm rot="5400000">
              <a:off x="1843453" y="-89477"/>
              <a:ext cx="4516151" cy="7036949"/>
            </a:xfrm>
            <a:prstGeom prst="uturnArrow">
              <a:avLst>
                <a:gd name="adj1" fmla="val 4737"/>
                <a:gd name="adj2" fmla="val 6805"/>
                <a:gd name="adj3" fmla="val 10959"/>
                <a:gd name="adj4" fmla="val 49155"/>
                <a:gd name="adj5" fmla="val 88255"/>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40" name="ドーナツ 39"/>
          <p:cNvSpPr/>
          <p:nvPr/>
        </p:nvSpPr>
        <p:spPr>
          <a:xfrm>
            <a:off x="9921240" y="-2150840"/>
            <a:ext cx="4320000" cy="4320000"/>
          </a:xfrm>
          <a:prstGeom prst="donut">
            <a:avLst>
              <a:gd name="adj" fmla="val 9116"/>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1" name="ドーナツ 40"/>
          <p:cNvSpPr/>
          <p:nvPr/>
        </p:nvSpPr>
        <p:spPr>
          <a:xfrm>
            <a:off x="10295076" y="-1790840"/>
            <a:ext cx="3600000" cy="3600000"/>
          </a:xfrm>
          <a:prstGeom prst="donut">
            <a:avLst>
              <a:gd name="adj" fmla="val 10645"/>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2" name="ドーナツ 41"/>
          <p:cNvSpPr/>
          <p:nvPr/>
        </p:nvSpPr>
        <p:spPr>
          <a:xfrm>
            <a:off x="10655076" y="-1430840"/>
            <a:ext cx="2880000" cy="2880000"/>
          </a:xfrm>
          <a:prstGeom prst="donut">
            <a:avLst>
              <a:gd name="adj" fmla="val 1078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3" name="正方形/長方形 42"/>
          <p:cNvSpPr/>
          <p:nvPr/>
        </p:nvSpPr>
        <p:spPr>
          <a:xfrm>
            <a:off x="0" y="0"/>
            <a:ext cx="11016000" cy="72000"/>
          </a:xfrm>
          <a:prstGeom prst="rect">
            <a:avLst/>
          </a:prstGeom>
          <a:gradFill flip="none" rotWithShape="1">
            <a:gsLst>
              <a:gs pos="75000">
                <a:srgbClr val="648ACE"/>
              </a:gs>
              <a:gs pos="5000">
                <a:srgbClr val="648ACE">
                  <a:alpha val="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p:cNvSpPr/>
          <p:nvPr/>
        </p:nvSpPr>
        <p:spPr>
          <a:xfrm rot="5400000" flipV="1">
            <a:off x="9290796" y="3975914"/>
            <a:ext cx="5760000" cy="72000"/>
          </a:xfrm>
          <a:prstGeom prst="rect">
            <a:avLst/>
          </a:prstGeom>
          <a:gradFill flip="none" rotWithShape="1">
            <a:gsLst>
              <a:gs pos="50000">
                <a:srgbClr val="648ACE"/>
              </a:gs>
              <a:gs pos="5000">
                <a:srgbClr val="648ACE">
                  <a:alpha val="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9" name="グループ化 48"/>
          <p:cNvGrpSpPr/>
          <p:nvPr/>
        </p:nvGrpSpPr>
        <p:grpSpPr>
          <a:xfrm>
            <a:off x="7166565" y="220580"/>
            <a:ext cx="2970595" cy="1080000"/>
            <a:chOff x="2369690" y="5595518"/>
            <a:chExt cx="2970595" cy="1080000"/>
          </a:xfrm>
        </p:grpSpPr>
        <p:sp>
          <p:nvSpPr>
            <p:cNvPr id="5" name="テキスト ボックス 4"/>
            <p:cNvSpPr txBox="1"/>
            <p:nvPr/>
          </p:nvSpPr>
          <p:spPr>
            <a:xfrm>
              <a:off x="3504104" y="5622997"/>
              <a:ext cx="1836181" cy="1015663"/>
            </a:xfrm>
            <a:prstGeom prst="rect">
              <a:avLst/>
            </a:prstGeom>
            <a:noFill/>
          </p:spPr>
          <p:txBody>
            <a:bodyPr wrap="square" rtlCol="0">
              <a:spAutoFit/>
            </a:bodyPr>
            <a:lstStyle/>
            <a:p>
              <a:r>
                <a:rPr lang="ja-JP" altLang="en-US" sz="1050" dirty="0">
                  <a:ln w="3175">
                    <a:solidFill>
                      <a:schemeClr val="bg1"/>
                    </a:solidFill>
                  </a:ln>
                  <a:solidFill>
                    <a:schemeClr val="bg1"/>
                  </a:solidFill>
                  <a:latin typeface="Square721 BT" panose="020B0504020202060204" pitchFamily="34" charset="0"/>
                  <a:ea typeface="Meiryo UI" panose="020B0604030504040204" pitchFamily="50" charset="-128"/>
                </a:rPr>
                <a:t>作成</a:t>
              </a:r>
              <a:r>
                <a:rPr lang="ja-JP" altLang="en-US" sz="1050" dirty="0" smtClean="0">
                  <a:ln w="3175">
                    <a:solidFill>
                      <a:schemeClr val="bg1"/>
                    </a:solidFill>
                  </a:ln>
                  <a:solidFill>
                    <a:schemeClr val="bg1"/>
                  </a:solidFill>
                  <a:latin typeface="Square721 BT" panose="020B0504020202060204" pitchFamily="34" charset="0"/>
                  <a:ea typeface="Meiryo UI" panose="020B0604030504040204" pitchFamily="50" charset="-128"/>
                </a:rPr>
                <a:t>日</a:t>
              </a:r>
              <a:endParaRPr lang="en-US" altLang="ja-JP" sz="1050" dirty="0" smtClean="0">
                <a:ln w="3175">
                  <a:solidFill>
                    <a:schemeClr val="bg1"/>
                  </a:solidFill>
                </a:ln>
                <a:solidFill>
                  <a:schemeClr val="bg1"/>
                </a:solidFill>
                <a:latin typeface="Square721 BT" panose="020B0504020202060204" pitchFamily="34" charset="0"/>
                <a:ea typeface="Meiryo UI" panose="020B0604030504040204" pitchFamily="50" charset="-128"/>
              </a:endParaRPr>
            </a:p>
            <a:p>
              <a:r>
                <a:rPr lang="en-US" altLang="ja-JP" sz="1400" dirty="0" smtClean="0">
                  <a:ln w="3175">
                    <a:noFill/>
                  </a:ln>
                  <a:solidFill>
                    <a:schemeClr val="bg1"/>
                  </a:solidFill>
                  <a:latin typeface="Square721 BT" panose="020B0504020202060204" pitchFamily="34" charset="0"/>
                  <a:ea typeface="Meiryo UI" panose="020B0604030504040204" pitchFamily="50" charset="-128"/>
                </a:rPr>
                <a:t>0000</a:t>
              </a:r>
              <a:r>
                <a:rPr kumimoji="1" lang="ja-JP" altLang="en-US" sz="1400" dirty="0" smtClean="0">
                  <a:ln w="3175">
                    <a:noFill/>
                  </a:ln>
                  <a:solidFill>
                    <a:schemeClr val="bg1"/>
                  </a:solidFill>
                  <a:latin typeface="Square721 BT" panose="020B0504020202060204" pitchFamily="34" charset="0"/>
                  <a:ea typeface="Meiryo UI" panose="020B0604030504040204" pitchFamily="50" charset="-128"/>
                </a:rPr>
                <a:t>年</a:t>
              </a:r>
              <a:r>
                <a:rPr lang="en-US" altLang="ja-JP" sz="1400" dirty="0" smtClean="0">
                  <a:ln w="3175">
                    <a:noFill/>
                  </a:ln>
                  <a:solidFill>
                    <a:schemeClr val="bg1"/>
                  </a:solidFill>
                  <a:latin typeface="Square721 BT" panose="020B0504020202060204" pitchFamily="34" charset="0"/>
                  <a:ea typeface="Meiryo UI" panose="020B0604030504040204" pitchFamily="50" charset="-128"/>
                </a:rPr>
                <a:t>0</a:t>
              </a:r>
              <a:r>
                <a:rPr lang="en-US" altLang="ja-JP" sz="1400" dirty="0">
                  <a:ln w="3175">
                    <a:noFill/>
                  </a:ln>
                  <a:solidFill>
                    <a:schemeClr val="bg1"/>
                  </a:solidFill>
                  <a:latin typeface="Square721 BT" panose="020B0504020202060204" pitchFamily="34" charset="0"/>
                  <a:ea typeface="Meiryo UI" panose="020B0604030504040204" pitchFamily="50" charset="-128"/>
                </a:rPr>
                <a:t>0</a:t>
              </a:r>
              <a:r>
                <a:rPr kumimoji="1" lang="ja-JP" altLang="en-US" sz="1400" dirty="0" smtClean="0">
                  <a:ln w="3175">
                    <a:noFill/>
                  </a:ln>
                  <a:solidFill>
                    <a:schemeClr val="bg1"/>
                  </a:solidFill>
                  <a:latin typeface="Square721 BT" panose="020B0504020202060204" pitchFamily="34" charset="0"/>
                  <a:ea typeface="Meiryo UI" panose="020B0604030504040204" pitchFamily="50" charset="-128"/>
                </a:rPr>
                <a:t>月</a:t>
              </a:r>
              <a:r>
                <a:rPr lang="en-US" altLang="ja-JP" sz="1400" dirty="0" smtClean="0">
                  <a:ln w="3175">
                    <a:noFill/>
                  </a:ln>
                  <a:solidFill>
                    <a:schemeClr val="bg1"/>
                  </a:solidFill>
                  <a:latin typeface="Square721 BT" panose="020B0504020202060204" pitchFamily="34" charset="0"/>
                  <a:ea typeface="Meiryo UI" panose="020B0604030504040204" pitchFamily="50" charset="-128"/>
                </a:rPr>
                <a:t>0</a:t>
              </a:r>
              <a:r>
                <a:rPr lang="en-US" altLang="ja-JP" sz="1400" dirty="0">
                  <a:ln w="3175">
                    <a:noFill/>
                  </a:ln>
                  <a:solidFill>
                    <a:schemeClr val="bg1"/>
                  </a:solidFill>
                  <a:latin typeface="Square721 BT" panose="020B0504020202060204" pitchFamily="34" charset="0"/>
                  <a:ea typeface="Meiryo UI" panose="020B0604030504040204" pitchFamily="50" charset="-128"/>
                </a:rPr>
                <a:t>0</a:t>
              </a:r>
              <a:r>
                <a:rPr kumimoji="1" lang="ja-JP" altLang="en-US" sz="1400" dirty="0" smtClean="0">
                  <a:ln w="3175">
                    <a:noFill/>
                  </a:ln>
                  <a:solidFill>
                    <a:schemeClr val="bg1"/>
                  </a:solidFill>
                  <a:latin typeface="Square721 BT" panose="020B0504020202060204" pitchFamily="34" charset="0"/>
                  <a:ea typeface="Meiryo UI" panose="020B0604030504040204" pitchFamily="50" charset="-128"/>
                </a:rPr>
                <a:t>日</a:t>
              </a:r>
              <a:endParaRPr kumimoji="1" lang="en-US" altLang="ja-JP" sz="1400" dirty="0" smtClean="0">
                <a:ln w="3175">
                  <a:noFill/>
                </a:ln>
                <a:solidFill>
                  <a:schemeClr val="bg1"/>
                </a:solidFill>
                <a:latin typeface="Square721 BT" panose="020B0504020202060204" pitchFamily="34" charset="0"/>
                <a:ea typeface="Meiryo UI" panose="020B0604030504040204" pitchFamily="50" charset="-128"/>
              </a:endParaRPr>
            </a:p>
            <a:p>
              <a:endParaRPr kumimoji="1" lang="en-US" altLang="ja-JP" sz="1050" dirty="0" smtClean="0">
                <a:ln w="3175">
                  <a:noFill/>
                </a:ln>
                <a:solidFill>
                  <a:schemeClr val="bg1"/>
                </a:solidFill>
                <a:latin typeface="Square721 BT" panose="020B0504020202060204" pitchFamily="34" charset="0"/>
                <a:ea typeface="Meiryo UI" panose="020B0604030504040204" pitchFamily="50" charset="-128"/>
              </a:endParaRPr>
            </a:p>
            <a:p>
              <a:r>
                <a:rPr lang="ja-JP" altLang="en-US" sz="1050" dirty="0">
                  <a:ln w="3175">
                    <a:solidFill>
                      <a:schemeClr val="bg1"/>
                    </a:solidFill>
                  </a:ln>
                  <a:solidFill>
                    <a:schemeClr val="bg1"/>
                  </a:solidFill>
                  <a:latin typeface="Square721 BT" panose="020B0504020202060204" pitchFamily="34" charset="0"/>
                  <a:ea typeface="Meiryo UI" panose="020B0604030504040204" pitchFamily="50" charset="-128"/>
                </a:rPr>
                <a:t>改訂</a:t>
              </a:r>
              <a:r>
                <a:rPr lang="ja-JP" altLang="en-US" sz="1050" dirty="0" smtClean="0">
                  <a:ln w="3175">
                    <a:solidFill>
                      <a:schemeClr val="bg1"/>
                    </a:solidFill>
                  </a:ln>
                  <a:solidFill>
                    <a:schemeClr val="bg1"/>
                  </a:solidFill>
                  <a:latin typeface="Square721 BT" panose="020B0504020202060204" pitchFamily="34" charset="0"/>
                  <a:ea typeface="Meiryo UI" panose="020B0604030504040204" pitchFamily="50" charset="-128"/>
                </a:rPr>
                <a:t>日</a:t>
              </a:r>
              <a:endParaRPr lang="en-US" altLang="ja-JP" sz="1050" dirty="0">
                <a:ln w="3175">
                  <a:solidFill>
                    <a:schemeClr val="bg1"/>
                  </a:solidFill>
                </a:ln>
                <a:solidFill>
                  <a:schemeClr val="bg1"/>
                </a:solidFill>
                <a:latin typeface="Square721 BT" panose="020B0504020202060204" pitchFamily="34" charset="0"/>
                <a:ea typeface="Meiryo UI" panose="020B0604030504040204" pitchFamily="50" charset="-128"/>
              </a:endParaRPr>
            </a:p>
            <a:p>
              <a:r>
                <a:rPr lang="en-US" altLang="ja-JP" sz="1400" dirty="0" smtClean="0">
                  <a:ln w="3175">
                    <a:noFill/>
                  </a:ln>
                  <a:solidFill>
                    <a:schemeClr val="bg1"/>
                  </a:solidFill>
                  <a:latin typeface="Square721 BT" panose="020B0504020202060204" pitchFamily="34" charset="0"/>
                  <a:ea typeface="Meiryo UI" panose="020B0604030504040204" pitchFamily="50" charset="-128"/>
                </a:rPr>
                <a:t>0000</a:t>
              </a:r>
              <a:r>
                <a:rPr lang="ja-JP" altLang="en-US" sz="1400" dirty="0" smtClean="0">
                  <a:ln w="3175">
                    <a:noFill/>
                  </a:ln>
                  <a:solidFill>
                    <a:schemeClr val="bg1"/>
                  </a:solidFill>
                  <a:latin typeface="Square721 BT" panose="020B0504020202060204" pitchFamily="34" charset="0"/>
                  <a:ea typeface="Meiryo UI" panose="020B0604030504040204" pitchFamily="50" charset="-128"/>
                </a:rPr>
                <a:t>年</a:t>
              </a:r>
              <a:r>
                <a:rPr lang="en-US" altLang="ja-JP" sz="1400" dirty="0" smtClean="0">
                  <a:ln w="3175">
                    <a:noFill/>
                  </a:ln>
                  <a:solidFill>
                    <a:schemeClr val="bg1"/>
                  </a:solidFill>
                  <a:latin typeface="Square721 BT" panose="020B0504020202060204" pitchFamily="34" charset="0"/>
                  <a:ea typeface="Meiryo UI" panose="020B0604030504040204" pitchFamily="50" charset="-128"/>
                </a:rPr>
                <a:t>00</a:t>
              </a:r>
              <a:r>
                <a:rPr lang="ja-JP" altLang="en-US" sz="1400" dirty="0" smtClean="0">
                  <a:ln w="3175">
                    <a:noFill/>
                  </a:ln>
                  <a:solidFill>
                    <a:schemeClr val="bg1"/>
                  </a:solidFill>
                  <a:latin typeface="Square721 BT" panose="020B0504020202060204" pitchFamily="34" charset="0"/>
                  <a:ea typeface="Meiryo UI" panose="020B0604030504040204" pitchFamily="50" charset="-128"/>
                </a:rPr>
                <a:t>月</a:t>
              </a:r>
              <a:r>
                <a:rPr lang="en-US" altLang="ja-JP" sz="1400" dirty="0" smtClean="0">
                  <a:ln w="3175">
                    <a:noFill/>
                  </a:ln>
                  <a:solidFill>
                    <a:schemeClr val="bg1"/>
                  </a:solidFill>
                  <a:latin typeface="Square721 BT" panose="020B0504020202060204" pitchFamily="34" charset="0"/>
                  <a:ea typeface="Meiryo UI" panose="020B0604030504040204" pitchFamily="50" charset="-128"/>
                </a:rPr>
                <a:t>0</a:t>
              </a:r>
              <a:r>
                <a:rPr lang="en-US" altLang="ja-JP" sz="1400" dirty="0">
                  <a:ln w="3175">
                    <a:noFill/>
                  </a:ln>
                  <a:solidFill>
                    <a:schemeClr val="bg1"/>
                  </a:solidFill>
                  <a:latin typeface="Square721 BT" panose="020B0504020202060204" pitchFamily="34" charset="0"/>
                  <a:ea typeface="Meiryo UI" panose="020B0604030504040204" pitchFamily="50" charset="-128"/>
                </a:rPr>
                <a:t>0</a:t>
              </a:r>
              <a:r>
                <a:rPr lang="ja-JP" altLang="en-US" sz="1400" dirty="0" smtClean="0">
                  <a:ln w="3175">
                    <a:noFill/>
                  </a:ln>
                  <a:solidFill>
                    <a:schemeClr val="bg1"/>
                  </a:solidFill>
                  <a:latin typeface="Square721 BT" panose="020B0504020202060204" pitchFamily="34" charset="0"/>
                  <a:ea typeface="Meiryo UI" panose="020B0604030504040204" pitchFamily="50" charset="-128"/>
                </a:rPr>
                <a:t>日</a:t>
              </a:r>
              <a:endParaRPr kumimoji="1" lang="ja-JP" altLang="en-US" sz="1400" dirty="0">
                <a:ln w="3175">
                  <a:noFill/>
                </a:ln>
                <a:solidFill>
                  <a:schemeClr val="bg1"/>
                </a:solidFill>
                <a:latin typeface="Square721 BT" panose="020B0504020202060204" pitchFamily="34" charset="0"/>
                <a:ea typeface="Meiryo UI" panose="020B0604030504040204" pitchFamily="50" charset="-128"/>
              </a:endParaRPr>
            </a:p>
          </p:txBody>
        </p:sp>
        <p:sp>
          <p:nvSpPr>
            <p:cNvPr id="48" name="円/楕円 47"/>
            <p:cNvSpPr/>
            <p:nvPr/>
          </p:nvSpPr>
          <p:spPr>
            <a:xfrm>
              <a:off x="2369690" y="5595518"/>
              <a:ext cx="1080000" cy="1080000"/>
            </a:xfrm>
            <a:prstGeom prst="ellipse">
              <a:avLst/>
            </a:prstGeom>
            <a:noFill/>
            <a:ln w="19050">
              <a:solidFill>
                <a:schemeClr val="bg1"/>
              </a:solidFill>
            </a:ln>
            <a:effectLst>
              <a:glow rad="101600">
                <a:schemeClr val="accent5">
                  <a:alpha val="5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effectLst>
                    <a:glow rad="254000">
                      <a:schemeClr val="accent5">
                        <a:alpha val="40000"/>
                      </a:schemeClr>
                    </a:glow>
                  </a:effectLst>
                  <a:ea typeface="ふみゴシック" panose="03000509000000000000" pitchFamily="65" charset="-128"/>
                </a:rPr>
                <a:t>第０版</a:t>
              </a:r>
              <a:endParaRPr kumimoji="1" lang="ja-JP" altLang="en-US" sz="1400" dirty="0">
                <a:effectLst>
                  <a:glow rad="254000">
                    <a:schemeClr val="accent5">
                      <a:alpha val="40000"/>
                    </a:schemeClr>
                  </a:glow>
                </a:effectLst>
                <a:ea typeface="ふみゴシック" panose="03000509000000000000" pitchFamily="65" charset="-128"/>
              </a:endParaRPr>
            </a:p>
          </p:txBody>
        </p:sp>
      </p:grpSp>
      <p:grpSp>
        <p:nvGrpSpPr>
          <p:cNvPr id="52" name="グループ化 51"/>
          <p:cNvGrpSpPr/>
          <p:nvPr/>
        </p:nvGrpSpPr>
        <p:grpSpPr>
          <a:xfrm>
            <a:off x="9282945" y="2029799"/>
            <a:ext cx="2819439" cy="4747432"/>
            <a:chOff x="7698317" y="2086174"/>
            <a:chExt cx="2819439" cy="4747432"/>
          </a:xfrm>
        </p:grpSpPr>
        <p:sp>
          <p:nvSpPr>
            <p:cNvPr id="46" name="正方形/長方形 45"/>
            <p:cNvSpPr/>
            <p:nvPr/>
          </p:nvSpPr>
          <p:spPr>
            <a:xfrm>
              <a:off x="7698317" y="2349160"/>
              <a:ext cx="2819439" cy="4484446"/>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266700" algn="l"/>
                  <a:tab pos="1790700" algn="l"/>
                </a:tabLst>
              </a:pPr>
              <a:r>
                <a:rPr kumimoji="1" lang="en-US" altLang="ja-JP" dirty="0" smtClean="0">
                  <a:ln w="3175">
                    <a:solidFill>
                      <a:schemeClr val="bg1"/>
                    </a:solidFill>
                  </a:ln>
                  <a:latin typeface="Square721 BT" panose="020B0504020202060204" pitchFamily="34" charset="0"/>
                  <a:ea typeface="Meiryo UI" panose="020B0604030504040204" pitchFamily="50" charset="-128"/>
                </a:rPr>
                <a:t>1 	</a:t>
              </a:r>
              <a:r>
                <a:rPr kumimoji="1" lang="ja-JP" altLang="en-US" dirty="0" smtClean="0">
                  <a:ln w="3175">
                    <a:solidFill>
                      <a:schemeClr val="bg1"/>
                    </a:solidFill>
                  </a:ln>
                  <a:latin typeface="Square721 BT" panose="020B0504020202060204" pitchFamily="34" charset="0"/>
                  <a:ea typeface="Meiryo UI" panose="020B0604030504040204" pitchFamily="50" charset="-128"/>
                </a:rPr>
                <a:t>基本情報</a:t>
              </a:r>
              <a:r>
                <a:rPr kumimoji="1" lang="en-US" altLang="ja-JP" dirty="0" smtClean="0">
                  <a:ln w="3175">
                    <a:solidFill>
                      <a:schemeClr val="bg1"/>
                    </a:solidFill>
                  </a:ln>
                  <a:latin typeface="Square721 BT" panose="020B0504020202060204" pitchFamily="34" charset="0"/>
                  <a:ea typeface="Meiryo UI" panose="020B0604030504040204" pitchFamily="50" charset="-128"/>
                </a:rPr>
                <a:t>	</a:t>
              </a:r>
              <a:r>
                <a:rPr lang="en-US" altLang="ja-JP" dirty="0" smtClean="0">
                  <a:ln w="3175">
                    <a:solidFill>
                      <a:schemeClr val="bg1"/>
                    </a:solidFill>
                  </a:ln>
                  <a:latin typeface="Square721 BT" panose="020B0504020202060204" pitchFamily="34" charset="0"/>
                  <a:ea typeface="Meiryo UI" panose="020B0604030504040204" pitchFamily="50" charset="-128"/>
                </a:rPr>
                <a:t>---</a:t>
              </a:r>
              <a:r>
                <a:rPr lang="en-US" altLang="ja-JP" dirty="0" smtClean="0">
                  <a:ln w="3175">
                    <a:noFill/>
                  </a:ln>
                  <a:latin typeface="Square721 BT" panose="020B0504020202060204" pitchFamily="34" charset="0"/>
                  <a:ea typeface="Meiryo UI" panose="020B0604030504040204" pitchFamily="50" charset="-128"/>
                </a:rPr>
                <a:t>P00</a:t>
              </a:r>
            </a:p>
            <a:p>
              <a:pPr>
                <a:lnSpc>
                  <a:spcPct val="150000"/>
                </a:lnSpc>
                <a:tabLst>
                  <a:tab pos="266700" algn="l"/>
                  <a:tab pos="1790700" algn="l"/>
                </a:tabLst>
              </a:pPr>
              <a:r>
                <a:rPr lang="en-US" altLang="ja-JP" sz="900" dirty="0" smtClean="0">
                  <a:ln w="3175">
                    <a:solidFill>
                      <a:schemeClr val="bg1"/>
                    </a:solidFill>
                  </a:ln>
                  <a:latin typeface="Square721 BT" panose="020B0504020202060204" pitchFamily="34" charset="0"/>
                  <a:ea typeface="Meiryo UI" panose="020B0604030504040204" pitchFamily="50" charset="-128"/>
                </a:rPr>
                <a:t>	</a:t>
              </a:r>
              <a:r>
                <a:rPr lang="ja-JP" altLang="en-US" sz="900" dirty="0" smtClean="0">
                  <a:ln w="3175">
                    <a:solidFill>
                      <a:schemeClr val="bg1"/>
                    </a:solidFill>
                  </a:ln>
                  <a:latin typeface="Square721 BT" panose="020B0504020202060204" pitchFamily="34" charset="0"/>
                  <a:ea typeface="Meiryo UI" panose="020B0604030504040204" pitchFamily="50" charset="-128"/>
                </a:rPr>
                <a:t>方針・策定・運用・発動</a:t>
              </a:r>
              <a:endParaRPr lang="en-US" altLang="ja-JP" sz="900" dirty="0" smtClean="0">
                <a:ln w="3175">
                  <a:solidFill>
                    <a:schemeClr val="bg1"/>
                  </a:solidFill>
                </a:ln>
                <a:latin typeface="Square721 BT" panose="020B0504020202060204" pitchFamily="34" charset="0"/>
                <a:ea typeface="Meiryo UI" panose="020B0604030504040204" pitchFamily="50" charset="-128"/>
              </a:endParaRPr>
            </a:p>
            <a:p>
              <a:pPr>
                <a:tabLst>
                  <a:tab pos="266700" algn="l"/>
                  <a:tab pos="1790700" algn="l"/>
                </a:tabLst>
              </a:pPr>
              <a:endParaRPr lang="en-US" altLang="ja-JP" sz="1400" dirty="0" smtClean="0">
                <a:ln w="3175">
                  <a:solidFill>
                    <a:schemeClr val="bg1"/>
                  </a:solidFill>
                </a:ln>
                <a:latin typeface="Square721 BT" panose="020B0504020202060204" pitchFamily="34" charset="0"/>
                <a:ea typeface="Meiryo UI" panose="020B0604030504040204" pitchFamily="50" charset="-128"/>
              </a:endParaRPr>
            </a:p>
            <a:p>
              <a:pPr>
                <a:tabLst>
                  <a:tab pos="266700" algn="l"/>
                  <a:tab pos="1790700" algn="l"/>
                </a:tabLst>
              </a:pPr>
              <a:r>
                <a:rPr kumimoji="1" lang="en-US" altLang="ja-JP" dirty="0" smtClean="0">
                  <a:ln w="3175">
                    <a:solidFill>
                      <a:schemeClr val="bg1"/>
                    </a:solidFill>
                  </a:ln>
                  <a:latin typeface="Square721 BT" panose="020B0504020202060204" pitchFamily="34" charset="0"/>
                  <a:ea typeface="Meiryo UI" panose="020B0604030504040204" pitchFamily="50" charset="-128"/>
                </a:rPr>
                <a:t>2</a:t>
              </a:r>
              <a:r>
                <a:rPr kumimoji="1" lang="ja-JP" altLang="en-US" dirty="0" smtClean="0">
                  <a:ln w="3175">
                    <a:solidFill>
                      <a:schemeClr val="bg1"/>
                    </a:solidFill>
                  </a:ln>
                  <a:latin typeface="Square721 BT" panose="020B0504020202060204" pitchFamily="34" charset="0"/>
                  <a:ea typeface="Meiryo UI" panose="020B0604030504040204" pitchFamily="50" charset="-128"/>
                </a:rPr>
                <a:t> </a:t>
              </a:r>
              <a:r>
                <a:rPr kumimoji="1" lang="en-US" altLang="ja-JP" dirty="0" smtClean="0">
                  <a:ln w="3175">
                    <a:solidFill>
                      <a:schemeClr val="bg1"/>
                    </a:solidFill>
                  </a:ln>
                  <a:latin typeface="Square721 BT" panose="020B0504020202060204" pitchFamily="34" charset="0"/>
                  <a:ea typeface="Meiryo UI" panose="020B0604030504040204" pitchFamily="50" charset="-128"/>
                </a:rPr>
                <a:t>	</a:t>
              </a:r>
              <a:r>
                <a:rPr kumimoji="1" lang="ja-JP" altLang="en-US" dirty="0" smtClean="0">
                  <a:ln w="3175">
                    <a:solidFill>
                      <a:schemeClr val="bg1"/>
                    </a:solidFill>
                  </a:ln>
                  <a:latin typeface="Square721 BT" panose="020B0504020202060204" pitchFamily="34" charset="0"/>
                  <a:ea typeface="Meiryo UI" panose="020B0604030504040204" pitchFamily="50" charset="-128"/>
                </a:rPr>
                <a:t>連絡先</a:t>
              </a:r>
              <a:r>
                <a:rPr kumimoji="1" lang="en-US" altLang="ja-JP" dirty="0" smtClean="0">
                  <a:ln w="3175">
                    <a:solidFill>
                      <a:schemeClr val="bg1"/>
                    </a:solidFill>
                  </a:ln>
                  <a:latin typeface="Square721 BT" panose="020B0504020202060204" pitchFamily="34" charset="0"/>
                  <a:ea typeface="Meiryo UI" panose="020B0604030504040204" pitchFamily="50" charset="-128"/>
                </a:rPr>
                <a:t>	</a:t>
              </a:r>
              <a:r>
                <a:rPr lang="en-US" altLang="ja-JP" dirty="0" smtClean="0">
                  <a:ln w="3175">
                    <a:solidFill>
                      <a:schemeClr val="bg1"/>
                    </a:solidFill>
                  </a:ln>
                  <a:latin typeface="Square721 BT" panose="020B0504020202060204" pitchFamily="34" charset="0"/>
                  <a:ea typeface="Meiryo UI" panose="020B0604030504040204" pitchFamily="50" charset="-128"/>
                </a:rPr>
                <a:t>---</a:t>
              </a:r>
              <a:r>
                <a:rPr lang="en-US" altLang="ja-JP" dirty="0" smtClean="0">
                  <a:ln w="3175">
                    <a:noFill/>
                  </a:ln>
                  <a:latin typeface="Square721 BT" panose="020B0504020202060204" pitchFamily="34" charset="0"/>
                  <a:ea typeface="Meiryo UI" panose="020B0604030504040204" pitchFamily="50" charset="-128"/>
                </a:rPr>
                <a:t>P00</a:t>
              </a:r>
            </a:p>
            <a:p>
              <a:pPr>
                <a:tabLst>
                  <a:tab pos="266700" algn="l"/>
                  <a:tab pos="1790700" algn="l"/>
                </a:tabLst>
              </a:pPr>
              <a:endParaRPr kumimoji="1" lang="en-US" altLang="ja-JP" sz="1400" dirty="0" smtClean="0">
                <a:ln w="3175">
                  <a:solidFill>
                    <a:schemeClr val="bg1"/>
                  </a:solidFill>
                </a:ln>
                <a:latin typeface="Square721 BT" panose="020B0504020202060204" pitchFamily="34" charset="0"/>
                <a:ea typeface="Meiryo UI" panose="020B0604030504040204" pitchFamily="50" charset="-128"/>
              </a:endParaRPr>
            </a:p>
            <a:p>
              <a:pPr>
                <a:tabLst>
                  <a:tab pos="266700" algn="l"/>
                  <a:tab pos="1790700" algn="l"/>
                </a:tabLst>
              </a:pPr>
              <a:r>
                <a:rPr kumimoji="1" lang="en-US" altLang="ja-JP" dirty="0" smtClean="0">
                  <a:ln w="3175">
                    <a:solidFill>
                      <a:schemeClr val="bg1"/>
                    </a:solidFill>
                  </a:ln>
                  <a:latin typeface="Square721 BT" panose="020B0504020202060204" pitchFamily="34" charset="0"/>
                  <a:ea typeface="Meiryo UI" panose="020B0604030504040204" pitchFamily="50" charset="-128"/>
                </a:rPr>
                <a:t>3</a:t>
              </a:r>
              <a:r>
                <a:rPr kumimoji="1" lang="ja-JP" altLang="en-US" dirty="0" smtClean="0">
                  <a:ln w="3175">
                    <a:solidFill>
                      <a:schemeClr val="bg1"/>
                    </a:solidFill>
                  </a:ln>
                  <a:latin typeface="Square721 BT" panose="020B0504020202060204" pitchFamily="34" charset="0"/>
                  <a:ea typeface="Meiryo UI" panose="020B0604030504040204" pitchFamily="50" charset="-128"/>
                </a:rPr>
                <a:t> </a:t>
              </a:r>
              <a:r>
                <a:rPr kumimoji="1" lang="en-US" altLang="ja-JP" dirty="0" smtClean="0">
                  <a:ln w="3175">
                    <a:solidFill>
                      <a:schemeClr val="bg1"/>
                    </a:solidFill>
                  </a:ln>
                  <a:latin typeface="Square721 BT" panose="020B0504020202060204" pitchFamily="34" charset="0"/>
                  <a:ea typeface="Meiryo UI" panose="020B0604030504040204" pitchFamily="50" charset="-128"/>
                </a:rPr>
                <a:t>	</a:t>
              </a:r>
              <a:r>
                <a:rPr kumimoji="1" lang="ja-JP" altLang="en-US" dirty="0" smtClean="0">
                  <a:ln w="3175">
                    <a:solidFill>
                      <a:schemeClr val="bg1"/>
                    </a:solidFill>
                  </a:ln>
                  <a:latin typeface="Square721 BT" panose="020B0504020202060204" pitchFamily="34" charset="0"/>
                  <a:ea typeface="Meiryo UI" panose="020B0604030504040204" pitchFamily="50" charset="-128"/>
                </a:rPr>
                <a:t>会社・従業員</a:t>
              </a:r>
              <a:r>
                <a:rPr kumimoji="1" lang="en-US" altLang="ja-JP" dirty="0" smtClean="0">
                  <a:ln w="3175">
                    <a:solidFill>
                      <a:schemeClr val="bg1"/>
                    </a:solidFill>
                  </a:ln>
                  <a:latin typeface="Square721 BT" panose="020B0504020202060204" pitchFamily="34" charset="0"/>
                  <a:ea typeface="Meiryo UI" panose="020B0604030504040204" pitchFamily="50" charset="-128"/>
                </a:rPr>
                <a:t>	</a:t>
              </a:r>
              <a:r>
                <a:rPr lang="en-US" altLang="ja-JP" dirty="0" smtClean="0">
                  <a:ln w="3175">
                    <a:solidFill>
                      <a:schemeClr val="bg1"/>
                    </a:solidFill>
                  </a:ln>
                  <a:latin typeface="Square721 BT" panose="020B0504020202060204" pitchFamily="34" charset="0"/>
                  <a:ea typeface="Meiryo UI" panose="020B0604030504040204" pitchFamily="50" charset="-128"/>
                </a:rPr>
                <a:t>---</a:t>
              </a:r>
              <a:r>
                <a:rPr lang="en-US" altLang="ja-JP" dirty="0" smtClean="0">
                  <a:ln w="3175">
                    <a:noFill/>
                  </a:ln>
                  <a:latin typeface="Square721 BT" panose="020B0504020202060204" pitchFamily="34" charset="0"/>
                  <a:ea typeface="Meiryo UI" panose="020B0604030504040204" pitchFamily="50" charset="-128"/>
                </a:rPr>
                <a:t>P00</a:t>
              </a:r>
              <a:endParaRPr kumimoji="1" lang="en-US" altLang="ja-JP" dirty="0" smtClean="0">
                <a:ln w="3175">
                  <a:noFill/>
                </a:ln>
                <a:latin typeface="Square721 BT" panose="020B0504020202060204" pitchFamily="34" charset="0"/>
                <a:ea typeface="Meiryo UI" panose="020B0604030504040204" pitchFamily="50" charset="-128"/>
              </a:endParaRPr>
            </a:p>
            <a:p>
              <a:pPr>
                <a:tabLst>
                  <a:tab pos="266700" algn="l"/>
                  <a:tab pos="1790700" algn="l"/>
                </a:tabLst>
              </a:pPr>
              <a:endParaRPr kumimoji="1" lang="en-US" altLang="ja-JP" sz="1400" dirty="0" smtClean="0">
                <a:ln w="3175">
                  <a:solidFill>
                    <a:schemeClr val="bg1"/>
                  </a:solidFill>
                </a:ln>
                <a:latin typeface="Square721 BT" panose="020B0504020202060204" pitchFamily="34" charset="0"/>
                <a:ea typeface="Meiryo UI" panose="020B0604030504040204" pitchFamily="50" charset="-128"/>
              </a:endParaRPr>
            </a:p>
            <a:p>
              <a:pPr>
                <a:tabLst>
                  <a:tab pos="266700" algn="l"/>
                  <a:tab pos="1790700" algn="l"/>
                </a:tabLst>
              </a:pPr>
              <a:r>
                <a:rPr lang="en-US" altLang="ja-JP" dirty="0" smtClean="0">
                  <a:ln w="3175">
                    <a:solidFill>
                      <a:schemeClr val="bg1"/>
                    </a:solidFill>
                  </a:ln>
                  <a:latin typeface="Square721 BT" panose="020B0504020202060204" pitchFamily="34" charset="0"/>
                  <a:ea typeface="Meiryo UI" panose="020B0604030504040204" pitchFamily="50" charset="-128"/>
                </a:rPr>
                <a:t>4</a:t>
              </a:r>
              <a:r>
                <a:rPr lang="ja-JP" altLang="en-US" dirty="0" smtClean="0">
                  <a:ln w="3175">
                    <a:solidFill>
                      <a:schemeClr val="bg1"/>
                    </a:solidFill>
                  </a:ln>
                  <a:latin typeface="Square721 BT" panose="020B0504020202060204" pitchFamily="34" charset="0"/>
                  <a:ea typeface="Meiryo UI" panose="020B0604030504040204" pitchFamily="50" charset="-128"/>
                </a:rPr>
                <a:t> </a:t>
              </a:r>
              <a:r>
                <a:rPr lang="en-US" altLang="ja-JP" dirty="0" smtClean="0">
                  <a:ln w="3175">
                    <a:solidFill>
                      <a:schemeClr val="bg1"/>
                    </a:solidFill>
                  </a:ln>
                  <a:latin typeface="Square721 BT" panose="020B0504020202060204" pitchFamily="34" charset="0"/>
                  <a:ea typeface="Meiryo UI" panose="020B0604030504040204" pitchFamily="50" charset="-128"/>
                </a:rPr>
                <a:t>	</a:t>
              </a:r>
              <a:r>
                <a:rPr lang="ja-JP" altLang="en-US" dirty="0" smtClean="0">
                  <a:ln w="3175">
                    <a:solidFill>
                      <a:schemeClr val="bg1"/>
                    </a:solidFill>
                  </a:ln>
                  <a:latin typeface="Square721 BT" panose="020B0504020202060204" pitchFamily="34" charset="0"/>
                  <a:ea typeface="Meiryo UI" panose="020B0604030504040204" pitchFamily="50" charset="-128"/>
                </a:rPr>
                <a:t>顧客・取引</a:t>
              </a:r>
              <a:r>
                <a:rPr lang="en-US" altLang="ja-JP" dirty="0" smtClean="0">
                  <a:ln w="3175">
                    <a:solidFill>
                      <a:schemeClr val="bg1"/>
                    </a:solidFill>
                  </a:ln>
                  <a:latin typeface="Square721 BT" panose="020B0504020202060204" pitchFamily="34" charset="0"/>
                  <a:ea typeface="Meiryo UI" panose="020B0604030504040204" pitchFamily="50" charset="-128"/>
                </a:rPr>
                <a:t>	---</a:t>
              </a:r>
              <a:r>
                <a:rPr lang="en-US" altLang="ja-JP" dirty="0" smtClean="0">
                  <a:ln w="3175">
                    <a:noFill/>
                  </a:ln>
                  <a:latin typeface="Square721 BT" panose="020B0504020202060204" pitchFamily="34" charset="0"/>
                  <a:ea typeface="Meiryo UI" panose="020B0604030504040204" pitchFamily="50" charset="-128"/>
                </a:rPr>
                <a:t>P00</a:t>
              </a:r>
            </a:p>
            <a:p>
              <a:pPr>
                <a:lnSpc>
                  <a:spcPct val="150000"/>
                </a:lnSpc>
                <a:tabLst>
                  <a:tab pos="266700" algn="l"/>
                  <a:tab pos="1790700" algn="l"/>
                </a:tabLst>
              </a:pPr>
              <a:r>
                <a:rPr lang="en-US" altLang="ja-JP" sz="900" dirty="0" smtClean="0">
                  <a:ln w="3175">
                    <a:solidFill>
                      <a:schemeClr val="bg1"/>
                    </a:solidFill>
                  </a:ln>
                  <a:latin typeface="Square721 BT" panose="020B0504020202060204" pitchFamily="34" charset="0"/>
                  <a:ea typeface="Meiryo UI" panose="020B0604030504040204" pitchFamily="50" charset="-128"/>
                </a:rPr>
                <a:t>	</a:t>
              </a:r>
              <a:r>
                <a:rPr lang="ja-JP" altLang="en-US" sz="900" dirty="0" smtClean="0">
                  <a:ln w="3175">
                    <a:solidFill>
                      <a:schemeClr val="bg1"/>
                    </a:solidFill>
                  </a:ln>
                  <a:latin typeface="Square721 BT" panose="020B0504020202060204" pitchFamily="34" charset="0"/>
                  <a:ea typeface="Meiryo UI" panose="020B0604030504040204" pitchFamily="50" charset="-128"/>
                </a:rPr>
                <a:t>主要組織・中核事業</a:t>
              </a:r>
              <a:endParaRPr lang="en-US" altLang="ja-JP" sz="900" dirty="0">
                <a:ln w="3175">
                  <a:solidFill>
                    <a:schemeClr val="bg1"/>
                  </a:solidFill>
                </a:ln>
                <a:latin typeface="Square721 BT" panose="020B0504020202060204" pitchFamily="34" charset="0"/>
                <a:ea typeface="Meiryo UI" panose="020B0604030504040204" pitchFamily="50" charset="-128"/>
              </a:endParaRPr>
            </a:p>
            <a:p>
              <a:pPr>
                <a:tabLst>
                  <a:tab pos="266700" algn="l"/>
                  <a:tab pos="1790700" algn="l"/>
                </a:tabLst>
              </a:pPr>
              <a:endParaRPr lang="en-US" altLang="ja-JP" sz="1400" dirty="0" smtClean="0">
                <a:ln w="3175">
                  <a:solidFill>
                    <a:schemeClr val="bg1"/>
                  </a:solidFill>
                </a:ln>
                <a:latin typeface="Square721 BT" panose="020B0504020202060204" pitchFamily="34" charset="0"/>
                <a:ea typeface="Meiryo UI" panose="020B0604030504040204" pitchFamily="50" charset="-128"/>
              </a:endParaRPr>
            </a:p>
            <a:p>
              <a:pPr>
                <a:tabLst>
                  <a:tab pos="266700" algn="l"/>
                  <a:tab pos="1790700" algn="l"/>
                </a:tabLst>
              </a:pPr>
              <a:r>
                <a:rPr kumimoji="1" lang="en-US" altLang="ja-JP" dirty="0" smtClean="0">
                  <a:ln w="3175">
                    <a:solidFill>
                      <a:schemeClr val="bg1"/>
                    </a:solidFill>
                  </a:ln>
                  <a:latin typeface="Square721 BT" panose="020B0504020202060204" pitchFamily="34" charset="0"/>
                  <a:ea typeface="Meiryo UI" panose="020B0604030504040204" pitchFamily="50" charset="-128"/>
                </a:rPr>
                <a:t>5</a:t>
              </a:r>
              <a:r>
                <a:rPr kumimoji="1" lang="ja-JP" altLang="en-US" dirty="0" smtClean="0">
                  <a:ln w="3175">
                    <a:solidFill>
                      <a:schemeClr val="bg1"/>
                    </a:solidFill>
                  </a:ln>
                  <a:latin typeface="Square721 BT" panose="020B0504020202060204" pitchFamily="34" charset="0"/>
                  <a:ea typeface="Meiryo UI" panose="020B0604030504040204" pitchFamily="50" charset="-128"/>
                </a:rPr>
                <a:t> </a:t>
              </a:r>
              <a:r>
                <a:rPr kumimoji="1" lang="en-US" altLang="ja-JP" dirty="0" smtClean="0">
                  <a:ln w="3175">
                    <a:solidFill>
                      <a:schemeClr val="bg1"/>
                    </a:solidFill>
                  </a:ln>
                  <a:latin typeface="Square721 BT" panose="020B0504020202060204" pitchFamily="34" charset="0"/>
                  <a:ea typeface="Meiryo UI" panose="020B0604030504040204" pitchFamily="50" charset="-128"/>
                </a:rPr>
                <a:t>	</a:t>
              </a:r>
              <a:r>
                <a:rPr kumimoji="1" lang="ja-JP" altLang="en-US" dirty="0" smtClean="0">
                  <a:ln w="3175">
                    <a:solidFill>
                      <a:schemeClr val="bg1"/>
                    </a:solidFill>
                  </a:ln>
                  <a:latin typeface="Square721 BT" panose="020B0504020202060204" pitchFamily="34" charset="0"/>
                  <a:ea typeface="Meiryo UI" panose="020B0604030504040204" pitchFamily="50" charset="-128"/>
                </a:rPr>
                <a:t>資源・供給</a:t>
              </a:r>
              <a:r>
                <a:rPr kumimoji="1" lang="en-US" altLang="ja-JP" dirty="0" smtClean="0">
                  <a:ln w="3175">
                    <a:solidFill>
                      <a:schemeClr val="bg1"/>
                    </a:solidFill>
                  </a:ln>
                  <a:latin typeface="Square721 BT" panose="020B0504020202060204" pitchFamily="34" charset="0"/>
                  <a:ea typeface="Meiryo UI" panose="020B0604030504040204" pitchFamily="50" charset="-128"/>
                </a:rPr>
                <a:t>	</a:t>
              </a:r>
              <a:r>
                <a:rPr lang="en-US" altLang="ja-JP" dirty="0" smtClean="0">
                  <a:ln w="3175">
                    <a:solidFill>
                      <a:schemeClr val="bg1"/>
                    </a:solidFill>
                  </a:ln>
                  <a:latin typeface="Square721 BT" panose="020B0504020202060204" pitchFamily="34" charset="0"/>
                  <a:ea typeface="Meiryo UI" panose="020B0604030504040204" pitchFamily="50" charset="-128"/>
                </a:rPr>
                <a:t>---</a:t>
              </a:r>
              <a:r>
                <a:rPr lang="en-US" altLang="ja-JP" dirty="0" smtClean="0">
                  <a:ln w="3175">
                    <a:noFill/>
                  </a:ln>
                  <a:latin typeface="Square721 BT" panose="020B0504020202060204" pitchFamily="34" charset="0"/>
                  <a:ea typeface="Meiryo UI" panose="020B0604030504040204" pitchFamily="50" charset="-128"/>
                </a:rPr>
                <a:t>P00</a:t>
              </a:r>
              <a:endParaRPr kumimoji="1" lang="en-US" altLang="ja-JP" dirty="0" smtClean="0">
                <a:ln w="3175">
                  <a:noFill/>
                </a:ln>
                <a:latin typeface="Square721 BT" panose="020B0504020202060204" pitchFamily="34" charset="0"/>
                <a:ea typeface="Meiryo UI" panose="020B0604030504040204" pitchFamily="50" charset="-128"/>
              </a:endParaRPr>
            </a:p>
            <a:p>
              <a:pPr>
                <a:lnSpc>
                  <a:spcPct val="150000"/>
                </a:lnSpc>
                <a:tabLst>
                  <a:tab pos="266700" algn="l"/>
                  <a:tab pos="1790700" algn="l"/>
                </a:tabLst>
              </a:pPr>
              <a:r>
                <a:rPr lang="en-US" altLang="ja-JP" sz="900" dirty="0">
                  <a:ln w="3175">
                    <a:solidFill>
                      <a:schemeClr val="bg1"/>
                    </a:solidFill>
                  </a:ln>
                  <a:latin typeface="Square721 BT" panose="020B0504020202060204" pitchFamily="34" charset="0"/>
                  <a:ea typeface="Meiryo UI" panose="020B0604030504040204" pitchFamily="50" charset="-128"/>
                </a:rPr>
                <a:t>	</a:t>
              </a:r>
              <a:r>
                <a:rPr lang="ja-JP" altLang="en-US" sz="900" dirty="0" smtClean="0">
                  <a:ln w="3175">
                    <a:solidFill>
                      <a:schemeClr val="bg1"/>
                    </a:solidFill>
                  </a:ln>
                  <a:latin typeface="Square721 BT" panose="020B0504020202060204" pitchFamily="34" charset="0"/>
                  <a:ea typeface="Meiryo UI" panose="020B0604030504040204" pitchFamily="50" charset="-128"/>
                </a:rPr>
                <a:t>ボトルネック</a:t>
              </a:r>
              <a:endParaRPr kumimoji="1" lang="en-US" altLang="ja-JP" sz="900" dirty="0" smtClean="0">
                <a:ln w="3175">
                  <a:solidFill>
                    <a:schemeClr val="bg1"/>
                  </a:solidFill>
                </a:ln>
                <a:latin typeface="Square721 BT" panose="020B0504020202060204" pitchFamily="34" charset="0"/>
                <a:ea typeface="Meiryo UI" panose="020B0604030504040204" pitchFamily="50" charset="-128"/>
              </a:endParaRPr>
            </a:p>
            <a:p>
              <a:pPr>
                <a:tabLst>
                  <a:tab pos="266700" algn="l"/>
                  <a:tab pos="1790700" algn="l"/>
                </a:tabLst>
              </a:pPr>
              <a:endParaRPr kumimoji="1" lang="en-US" altLang="ja-JP" sz="1400" dirty="0" smtClean="0">
                <a:ln w="3175">
                  <a:solidFill>
                    <a:schemeClr val="bg1"/>
                  </a:solidFill>
                </a:ln>
                <a:latin typeface="Square721 BT" panose="020B0504020202060204" pitchFamily="34" charset="0"/>
                <a:ea typeface="Meiryo UI" panose="020B0604030504040204" pitchFamily="50" charset="-128"/>
              </a:endParaRPr>
            </a:p>
            <a:p>
              <a:pPr>
                <a:tabLst>
                  <a:tab pos="266700" algn="l"/>
                  <a:tab pos="1790700" algn="l"/>
                </a:tabLst>
              </a:pPr>
              <a:r>
                <a:rPr lang="en-US" altLang="ja-JP" dirty="0" smtClean="0">
                  <a:ln w="3175">
                    <a:solidFill>
                      <a:schemeClr val="bg1"/>
                    </a:solidFill>
                  </a:ln>
                  <a:latin typeface="Square721 BT" panose="020B0504020202060204" pitchFamily="34" charset="0"/>
                  <a:ea typeface="Meiryo UI" panose="020B0604030504040204" pitchFamily="50" charset="-128"/>
                </a:rPr>
                <a:t>6</a:t>
              </a:r>
              <a:r>
                <a:rPr lang="ja-JP" altLang="en-US" dirty="0" smtClean="0">
                  <a:ln w="3175">
                    <a:solidFill>
                      <a:schemeClr val="bg1"/>
                    </a:solidFill>
                  </a:ln>
                  <a:latin typeface="Square721 BT" panose="020B0504020202060204" pitchFamily="34" charset="0"/>
                  <a:ea typeface="Meiryo UI" panose="020B0604030504040204" pitchFamily="50" charset="-128"/>
                </a:rPr>
                <a:t> </a:t>
              </a:r>
              <a:r>
                <a:rPr lang="en-US" altLang="ja-JP" dirty="0" smtClean="0">
                  <a:ln w="3175">
                    <a:solidFill>
                      <a:schemeClr val="bg1"/>
                    </a:solidFill>
                  </a:ln>
                  <a:latin typeface="Square721 BT" panose="020B0504020202060204" pitchFamily="34" charset="0"/>
                  <a:ea typeface="Meiryo UI" panose="020B0604030504040204" pitchFamily="50" charset="-128"/>
                </a:rPr>
                <a:t>	</a:t>
              </a:r>
              <a:r>
                <a:rPr lang="ja-JP" altLang="en-US" dirty="0" smtClean="0">
                  <a:ln w="3175">
                    <a:solidFill>
                      <a:schemeClr val="bg1"/>
                    </a:solidFill>
                  </a:ln>
                  <a:latin typeface="Square721 BT" panose="020B0504020202060204" pitchFamily="34" charset="0"/>
                  <a:ea typeface="Meiryo UI" panose="020B0604030504040204" pitchFamily="50" charset="-128"/>
                </a:rPr>
                <a:t>避難・防災</a:t>
              </a:r>
              <a:r>
                <a:rPr lang="en-US" altLang="ja-JP" dirty="0" smtClean="0">
                  <a:ln w="3175">
                    <a:solidFill>
                      <a:schemeClr val="bg1"/>
                    </a:solidFill>
                  </a:ln>
                  <a:latin typeface="Square721 BT" panose="020B0504020202060204" pitchFamily="34" charset="0"/>
                  <a:ea typeface="Meiryo UI" panose="020B0604030504040204" pitchFamily="50" charset="-128"/>
                </a:rPr>
                <a:t>	---</a:t>
              </a:r>
              <a:r>
                <a:rPr lang="en-US" altLang="ja-JP" dirty="0" smtClean="0">
                  <a:ln w="3175">
                    <a:noFill/>
                  </a:ln>
                  <a:latin typeface="Square721 BT" panose="020B0504020202060204" pitchFamily="34" charset="0"/>
                  <a:ea typeface="Meiryo UI" panose="020B0604030504040204" pitchFamily="50" charset="-128"/>
                </a:rPr>
                <a:t>P00</a:t>
              </a:r>
            </a:p>
            <a:p>
              <a:pPr>
                <a:lnSpc>
                  <a:spcPct val="150000"/>
                </a:lnSpc>
                <a:tabLst>
                  <a:tab pos="266700" algn="l"/>
                  <a:tab pos="1790700" algn="l"/>
                </a:tabLst>
              </a:pPr>
              <a:r>
                <a:rPr kumimoji="1" lang="en-US" altLang="ja-JP" sz="900" dirty="0">
                  <a:ln w="3175">
                    <a:solidFill>
                      <a:schemeClr val="bg1"/>
                    </a:solidFill>
                  </a:ln>
                  <a:latin typeface="Square721 BT" panose="020B0504020202060204" pitchFamily="34" charset="0"/>
                  <a:ea typeface="Meiryo UI" panose="020B0604030504040204" pitchFamily="50" charset="-128"/>
                </a:rPr>
                <a:t>	</a:t>
              </a:r>
              <a:r>
                <a:rPr kumimoji="1" lang="ja-JP" altLang="en-US" sz="900" dirty="0" smtClean="0">
                  <a:ln w="3175">
                    <a:solidFill>
                      <a:schemeClr val="bg1"/>
                    </a:solidFill>
                  </a:ln>
                  <a:latin typeface="Square721 BT" panose="020B0504020202060204" pitchFamily="34" charset="0"/>
                  <a:ea typeface="Meiryo UI" panose="020B0604030504040204" pitchFamily="50" charset="-128"/>
                </a:rPr>
                <a:t>保険・投資</a:t>
              </a:r>
              <a:endParaRPr kumimoji="1" lang="en-US" altLang="ja-JP" sz="900" dirty="0" smtClean="0">
                <a:ln w="3175">
                  <a:solidFill>
                    <a:schemeClr val="bg1"/>
                  </a:solidFill>
                </a:ln>
                <a:latin typeface="Square721 BT" panose="020B0504020202060204" pitchFamily="34" charset="0"/>
                <a:ea typeface="Meiryo UI" panose="020B0604030504040204" pitchFamily="50" charset="-128"/>
              </a:endParaRPr>
            </a:p>
            <a:p>
              <a:pPr>
                <a:tabLst>
                  <a:tab pos="266700" algn="l"/>
                  <a:tab pos="1790700" algn="l"/>
                </a:tabLst>
              </a:pPr>
              <a:endParaRPr kumimoji="1" lang="en-US" altLang="ja-JP" sz="1400" dirty="0" smtClean="0">
                <a:ln w="3175">
                  <a:solidFill>
                    <a:schemeClr val="bg1"/>
                  </a:solidFill>
                </a:ln>
                <a:latin typeface="Square721 BT" panose="020B0504020202060204" pitchFamily="34" charset="0"/>
                <a:ea typeface="Meiryo UI" panose="020B0604030504040204" pitchFamily="50" charset="-128"/>
              </a:endParaRPr>
            </a:p>
            <a:p>
              <a:pPr>
                <a:tabLst>
                  <a:tab pos="266700" algn="l"/>
                  <a:tab pos="1790700" algn="l"/>
                </a:tabLst>
              </a:pPr>
              <a:r>
                <a:rPr kumimoji="1" lang="en-US" altLang="ja-JP" dirty="0" smtClean="0">
                  <a:ln w="3175">
                    <a:solidFill>
                      <a:schemeClr val="bg1"/>
                    </a:solidFill>
                  </a:ln>
                  <a:latin typeface="Square721 BT" panose="020B0504020202060204" pitchFamily="34" charset="0"/>
                  <a:ea typeface="Meiryo UI" panose="020B0604030504040204" pitchFamily="50" charset="-128"/>
                </a:rPr>
                <a:t>	</a:t>
              </a:r>
              <a:r>
                <a:rPr kumimoji="1" lang="ja-JP" altLang="en-US" dirty="0" smtClean="0">
                  <a:ln w="3175">
                    <a:solidFill>
                      <a:schemeClr val="bg1"/>
                    </a:solidFill>
                  </a:ln>
                  <a:latin typeface="Square721 BT" panose="020B0504020202060204" pitchFamily="34" charset="0"/>
                  <a:ea typeface="Meiryo UI" panose="020B0604030504040204" pitchFamily="50" charset="-128"/>
                </a:rPr>
                <a:t>避難カード</a:t>
              </a:r>
              <a:r>
                <a:rPr kumimoji="1" lang="en-US" altLang="ja-JP" dirty="0" smtClean="0">
                  <a:ln w="3175">
                    <a:solidFill>
                      <a:schemeClr val="bg1"/>
                    </a:solidFill>
                  </a:ln>
                  <a:latin typeface="Square721 BT" panose="020B0504020202060204" pitchFamily="34" charset="0"/>
                  <a:ea typeface="Meiryo UI" panose="020B0604030504040204" pitchFamily="50" charset="-128"/>
                </a:rPr>
                <a:t>	---</a:t>
              </a:r>
              <a:r>
                <a:rPr kumimoji="1" lang="ja-JP" altLang="en-US" dirty="0" smtClean="0">
                  <a:ln w="3175">
                    <a:solidFill>
                      <a:schemeClr val="bg1"/>
                    </a:solidFill>
                  </a:ln>
                  <a:latin typeface="Square721 BT" panose="020B0504020202060204" pitchFamily="34" charset="0"/>
                  <a:ea typeface="Meiryo UI" panose="020B0604030504040204" pitchFamily="50" charset="-128"/>
                </a:rPr>
                <a:t>付録</a:t>
              </a:r>
              <a:endParaRPr kumimoji="1" lang="en-US" altLang="ja-JP" dirty="0" smtClean="0">
                <a:ln w="3175">
                  <a:solidFill>
                    <a:schemeClr val="bg1"/>
                  </a:solidFill>
                </a:ln>
                <a:latin typeface="Square721 BT" panose="020B0504020202060204" pitchFamily="34" charset="0"/>
                <a:ea typeface="Meiryo UI" panose="020B0604030504040204" pitchFamily="50" charset="-128"/>
              </a:endParaRPr>
            </a:p>
          </p:txBody>
        </p:sp>
        <p:sp>
          <p:nvSpPr>
            <p:cNvPr id="51" name="正方形/長方形 50"/>
            <p:cNvSpPr/>
            <p:nvPr/>
          </p:nvSpPr>
          <p:spPr>
            <a:xfrm>
              <a:off x="7698317" y="2086174"/>
              <a:ext cx="1242919" cy="262645"/>
            </a:xfrm>
            <a:prstGeom prst="rect">
              <a:avLst/>
            </a:prstGeom>
            <a:solidFill>
              <a:schemeClr val="tx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latin typeface="Square721 BT" panose="020B0504020202060204" pitchFamily="34" charset="0"/>
                </a:rPr>
                <a:t>CONTENTS</a:t>
              </a:r>
              <a:endParaRPr kumimoji="1" lang="ja-JP" altLang="en-US" sz="1400" dirty="0">
                <a:latin typeface="Square721 BT" panose="020B0504020202060204" pitchFamily="34" charset="0"/>
              </a:endParaRPr>
            </a:p>
          </p:txBody>
        </p:sp>
      </p:grpSp>
      <p:grpSp>
        <p:nvGrpSpPr>
          <p:cNvPr id="90" name="グループ化 89"/>
          <p:cNvGrpSpPr/>
          <p:nvPr/>
        </p:nvGrpSpPr>
        <p:grpSpPr>
          <a:xfrm>
            <a:off x="67056" y="6228000"/>
            <a:ext cx="8532000" cy="539071"/>
            <a:chOff x="415937" y="6246928"/>
            <a:chExt cx="8532000" cy="539071"/>
          </a:xfrm>
        </p:grpSpPr>
        <p:sp>
          <p:nvSpPr>
            <p:cNvPr id="82" name="正方形/長方形 81"/>
            <p:cNvSpPr/>
            <p:nvPr/>
          </p:nvSpPr>
          <p:spPr>
            <a:xfrm>
              <a:off x="415937" y="6246928"/>
              <a:ext cx="8532000" cy="539071"/>
            </a:xfrm>
            <a:prstGeom prst="rect">
              <a:avLst/>
            </a:prstGeom>
            <a:solidFill>
              <a:schemeClr val="accent5"/>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ln w="3175">
                    <a:solidFill>
                      <a:schemeClr val="bg1"/>
                    </a:solidFill>
                  </a:ln>
                  <a:solidFill>
                    <a:schemeClr val="bg1"/>
                  </a:solidFill>
                  <a:latin typeface="Square721 BT" panose="020B0504020202060204" pitchFamily="34" charset="0"/>
                  <a:ea typeface="Meiryo UI" panose="020B0604030504040204" pitchFamily="50" charset="-128"/>
                </a:rPr>
                <a:t>　　　　</a:t>
              </a:r>
              <a:r>
                <a:rPr lang="ja-JP" altLang="en-US" dirty="0">
                  <a:ln w="3175">
                    <a:solidFill>
                      <a:schemeClr val="bg1"/>
                    </a:solidFill>
                  </a:ln>
                  <a:solidFill>
                    <a:schemeClr val="bg1"/>
                  </a:solidFill>
                  <a:latin typeface="Square721 BT" panose="020B0504020202060204" pitchFamily="34" charset="0"/>
                  <a:ea typeface="Meiryo UI" panose="020B0604030504040204" pitchFamily="50" charset="-128"/>
                </a:rPr>
                <a:t>　</a:t>
              </a:r>
              <a:r>
                <a:rPr lang="ja-JP" altLang="en-US" dirty="0" smtClean="0">
                  <a:ln w="3175">
                    <a:solidFill>
                      <a:schemeClr val="bg1"/>
                    </a:solidFill>
                  </a:ln>
                  <a:solidFill>
                    <a:schemeClr val="bg1"/>
                  </a:solidFill>
                  <a:latin typeface="Square721 BT" panose="020B0504020202060204" pitchFamily="34" charset="0"/>
                  <a:ea typeface="Meiryo UI" panose="020B0604030504040204" pitchFamily="50" charset="-128"/>
                </a:rPr>
                <a:t>　</a:t>
              </a:r>
              <a:r>
                <a:rPr kumimoji="1" lang="ja-JP" altLang="en-US" dirty="0" smtClean="0">
                  <a:ln w="3175">
                    <a:solidFill>
                      <a:schemeClr val="bg1"/>
                    </a:solidFill>
                  </a:ln>
                  <a:solidFill>
                    <a:schemeClr val="bg1"/>
                  </a:solidFill>
                  <a:latin typeface="Square721 BT" panose="020B0504020202060204" pitchFamily="34" charset="0"/>
                  <a:ea typeface="Meiryo UI" panose="020B0604030504040204" pitchFamily="50" charset="-128"/>
                </a:rPr>
                <a:t>中小企業庁　中小企業</a:t>
              </a:r>
              <a:r>
                <a:rPr kumimoji="1" lang="en-US" altLang="ja-JP" dirty="0" smtClean="0">
                  <a:ln w="3175">
                    <a:noFill/>
                  </a:ln>
                  <a:solidFill>
                    <a:schemeClr val="bg1"/>
                  </a:solidFill>
                  <a:latin typeface="Square721 BT" panose="020B0504020202060204" pitchFamily="34" charset="0"/>
                  <a:ea typeface="Meiryo UI" panose="020B0604030504040204" pitchFamily="50" charset="-128"/>
                </a:rPr>
                <a:t>BCP</a:t>
              </a:r>
              <a:r>
                <a:rPr kumimoji="1" lang="ja-JP" altLang="en-US" dirty="0" smtClean="0">
                  <a:ln w="3175">
                    <a:solidFill>
                      <a:schemeClr val="bg1"/>
                    </a:solidFill>
                  </a:ln>
                  <a:solidFill>
                    <a:schemeClr val="bg1"/>
                  </a:solidFill>
                  <a:latin typeface="Square721 BT" panose="020B0504020202060204" pitchFamily="34" charset="0"/>
                  <a:ea typeface="Meiryo UI" panose="020B0604030504040204" pitchFamily="50" charset="-128"/>
                </a:rPr>
                <a:t>策定運用指針（中級コース）　　　　　　　</a:t>
              </a:r>
              <a:endParaRPr kumimoji="1" lang="ja-JP" altLang="en-US" dirty="0">
                <a:ln w="3175">
                  <a:solidFill>
                    <a:schemeClr val="bg1"/>
                  </a:solidFill>
                </a:ln>
                <a:solidFill>
                  <a:schemeClr val="bg1"/>
                </a:solidFill>
                <a:latin typeface="Square721 BT" panose="020B0504020202060204" pitchFamily="34" charset="0"/>
                <a:ea typeface="Meiryo UI" panose="020B0604030504040204" pitchFamily="50" charset="-128"/>
              </a:endParaRPr>
            </a:p>
          </p:txBody>
        </p:sp>
        <p:sp>
          <p:nvSpPr>
            <p:cNvPr id="89" name="角丸四角形 88"/>
            <p:cNvSpPr/>
            <p:nvPr/>
          </p:nvSpPr>
          <p:spPr>
            <a:xfrm>
              <a:off x="6930075" y="6307200"/>
              <a:ext cx="942022" cy="418526"/>
            </a:xfrm>
            <a:prstGeom prst="roundRect">
              <a:avLst>
                <a:gd name="adj" fmla="val 15211"/>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r>
                <a:rPr kumimoji="1" lang="ja-JP" altLang="en-US" sz="2400" dirty="0" smtClean="0">
                  <a:ln>
                    <a:solidFill>
                      <a:schemeClr val="bg1"/>
                    </a:solidFill>
                  </a:ln>
                  <a:solidFill>
                    <a:schemeClr val="bg1"/>
                  </a:solidFill>
                  <a:latin typeface="Meiryo UI" panose="020B0604030504040204" pitchFamily="50" charset="-128"/>
                  <a:ea typeface="Meiryo UI" panose="020B0604030504040204" pitchFamily="50" charset="-128"/>
                </a:rPr>
                <a:t>準拠</a:t>
              </a:r>
              <a:endParaRPr kumimoji="1" lang="ja-JP" altLang="en-US" sz="2400" dirty="0">
                <a:ln>
                  <a:solidFill>
                    <a:schemeClr val="bg1"/>
                  </a:solidFill>
                </a:ln>
                <a:solidFill>
                  <a:schemeClr val="bg1"/>
                </a:solidFill>
                <a:latin typeface="Meiryo UI" panose="020B0604030504040204" pitchFamily="50" charset="-128"/>
                <a:ea typeface="Meiryo UI" panose="020B0604030504040204" pitchFamily="50" charset="-128"/>
              </a:endParaRPr>
            </a:p>
          </p:txBody>
        </p:sp>
      </p:grpSp>
      <p:grpSp>
        <p:nvGrpSpPr>
          <p:cNvPr id="96" name="グループ化 95"/>
          <p:cNvGrpSpPr/>
          <p:nvPr/>
        </p:nvGrpSpPr>
        <p:grpSpPr>
          <a:xfrm>
            <a:off x="256481" y="1163061"/>
            <a:ext cx="1094079" cy="758174"/>
            <a:chOff x="144773" y="1163061"/>
            <a:chExt cx="1094079" cy="758174"/>
          </a:xfrm>
        </p:grpSpPr>
        <p:pic>
          <p:nvPicPr>
            <p:cNvPr id="23" name="図 22"/>
            <p:cNvPicPr>
              <a:picLocks noChangeAspect="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77326" y="1187589"/>
              <a:ext cx="180000" cy="180000"/>
            </a:xfrm>
            <a:prstGeom prst="rect">
              <a:avLst/>
            </a:prstGeom>
          </p:spPr>
        </p:pic>
        <p:grpSp>
          <p:nvGrpSpPr>
            <p:cNvPr id="24" name="グループ化 23"/>
            <p:cNvGrpSpPr/>
            <p:nvPr/>
          </p:nvGrpSpPr>
          <p:grpSpPr>
            <a:xfrm>
              <a:off x="144773" y="1390129"/>
              <a:ext cx="180000" cy="144000"/>
              <a:chOff x="9000000" y="1548000"/>
              <a:chExt cx="864000" cy="737281"/>
            </a:xfrm>
          </p:grpSpPr>
          <p:pic>
            <p:nvPicPr>
              <p:cNvPr id="27" name="図 26"/>
              <p:cNvPicPr>
                <a:picLocks noChangeAspect="1"/>
              </p:cNvPicPr>
              <p:nvPr/>
            </p:nvPicPr>
            <p:blipFill>
              <a:blip r:embed="rId3">
                <a:duotone>
                  <a:schemeClr val="accent5">
                    <a:shade val="45000"/>
                    <a:satMod val="135000"/>
                  </a:schemeClr>
                  <a:prstClr val="white"/>
                </a:duotone>
              </a:blip>
              <a:stretch>
                <a:fillRect/>
              </a:stretch>
            </p:blipFill>
            <p:spPr>
              <a:xfrm>
                <a:off x="9000000" y="1548000"/>
                <a:ext cx="288000" cy="737281"/>
              </a:xfrm>
              <a:prstGeom prst="rect">
                <a:avLst/>
              </a:prstGeom>
            </p:spPr>
          </p:pic>
          <p:pic>
            <p:nvPicPr>
              <p:cNvPr id="28" name="図 27"/>
              <p:cNvPicPr>
                <a:picLocks noChangeAspect="1"/>
              </p:cNvPicPr>
              <p:nvPr/>
            </p:nvPicPr>
            <p:blipFill>
              <a:blip r:embed="rId3">
                <a:duotone>
                  <a:schemeClr val="accent5">
                    <a:shade val="45000"/>
                    <a:satMod val="135000"/>
                  </a:schemeClr>
                  <a:prstClr val="white"/>
                </a:duotone>
              </a:blip>
              <a:stretch>
                <a:fillRect/>
              </a:stretch>
            </p:blipFill>
            <p:spPr>
              <a:xfrm>
                <a:off x="9288000" y="1548000"/>
                <a:ext cx="288000" cy="737281"/>
              </a:xfrm>
              <a:prstGeom prst="rect">
                <a:avLst/>
              </a:prstGeom>
            </p:spPr>
          </p:pic>
          <p:pic>
            <p:nvPicPr>
              <p:cNvPr id="29" name="図 28"/>
              <p:cNvPicPr>
                <a:picLocks noChangeAspect="1"/>
              </p:cNvPicPr>
              <p:nvPr/>
            </p:nvPicPr>
            <p:blipFill>
              <a:blip r:embed="rId3">
                <a:duotone>
                  <a:schemeClr val="accent5">
                    <a:shade val="45000"/>
                    <a:satMod val="135000"/>
                  </a:schemeClr>
                  <a:prstClr val="white"/>
                </a:duotone>
              </a:blip>
              <a:stretch>
                <a:fillRect/>
              </a:stretch>
            </p:blipFill>
            <p:spPr>
              <a:xfrm>
                <a:off x="9576000" y="1548000"/>
                <a:ext cx="288000" cy="737281"/>
              </a:xfrm>
              <a:prstGeom prst="rect">
                <a:avLst/>
              </a:prstGeom>
            </p:spPr>
          </p:pic>
        </p:grpSp>
        <p:pic>
          <p:nvPicPr>
            <p:cNvPr id="25" name="図 24"/>
            <p:cNvPicPr>
              <a:picLocks noChangeAspect="1"/>
            </p:cNvPicPr>
            <p:nvPr/>
          </p:nvPicPr>
          <p:blipFill rotWithShape="1">
            <a:blip r:embed="rId4" cstate="print">
              <a:duotone>
                <a:schemeClr val="accent5">
                  <a:shade val="45000"/>
                  <a:satMod val="135000"/>
                </a:schemeClr>
                <a:prstClr val="white"/>
              </a:duotone>
              <a:extLst>
                <a:ext uri="{BEBA8EAE-BF5A-486C-A8C5-ECC9F3942E4B}">
                  <a14:imgProps xmlns:a14="http://schemas.microsoft.com/office/drawing/2010/main">
                    <a14:imgLayer r:embed="rId5">
                      <a14:imgEffect>
                        <a14:brightnessContrast contrast="20000"/>
                      </a14:imgEffect>
                    </a14:imgLayer>
                  </a14:imgProps>
                </a:ext>
                <a:ext uri="{28A0092B-C50C-407E-A947-70E740481C1C}">
                  <a14:useLocalDpi xmlns:a14="http://schemas.microsoft.com/office/drawing/2010/main" val="0"/>
                </a:ext>
              </a:extLst>
            </a:blip>
            <a:srcRect l="6691" t="7617" r="7382" b="6995"/>
            <a:stretch/>
          </p:blipFill>
          <p:spPr>
            <a:xfrm>
              <a:off x="177726" y="1553505"/>
              <a:ext cx="144911" cy="144000"/>
            </a:xfrm>
            <a:prstGeom prst="rect">
              <a:avLst/>
            </a:prstGeom>
          </p:spPr>
        </p:pic>
        <p:pic>
          <p:nvPicPr>
            <p:cNvPr id="32" name="図 31"/>
            <p:cNvPicPr>
              <a:picLocks noChangeAspect="1"/>
            </p:cNvPicPr>
            <p:nvPr/>
          </p:nvPicPr>
          <p:blipFill>
            <a:blip r:embed="rId6" cstate="print">
              <a:duotone>
                <a:schemeClr val="accent5">
                  <a:shade val="45000"/>
                  <a:satMod val="135000"/>
                </a:schemeClr>
                <a:prstClr val="white"/>
              </a:duotone>
              <a:extLst>
                <a:ext uri="{BEBA8EAE-BF5A-486C-A8C5-ECC9F3942E4B}">
                  <a14:imgProps xmlns:a14="http://schemas.microsoft.com/office/drawing/2010/main">
                    <a14:imgLayer r:embed="rId7">
                      <a14:imgEffect>
                        <a14:backgroundRemoval t="0" b="100000" l="0" r="100000"/>
                      </a14:imgEffect>
                      <a14:imgEffect>
                        <a14:brightnessContrast bright="-20000" contrast="20000"/>
                      </a14:imgEffect>
                    </a14:imgLayer>
                  </a14:imgProps>
                </a:ext>
                <a:ext uri="{28A0092B-C50C-407E-A947-70E740481C1C}">
                  <a14:useLocalDpi xmlns:a14="http://schemas.microsoft.com/office/drawing/2010/main" val="0"/>
                </a:ext>
              </a:extLst>
            </a:blip>
            <a:stretch>
              <a:fillRect/>
            </a:stretch>
          </p:blipFill>
          <p:spPr>
            <a:xfrm>
              <a:off x="187064" y="1733802"/>
              <a:ext cx="144000" cy="144000"/>
            </a:xfrm>
            <a:prstGeom prst="rect">
              <a:avLst/>
            </a:prstGeom>
          </p:spPr>
        </p:pic>
        <p:sp>
          <p:nvSpPr>
            <p:cNvPr id="91" name="テキスト ボックス 90"/>
            <p:cNvSpPr txBox="1"/>
            <p:nvPr/>
          </p:nvSpPr>
          <p:spPr>
            <a:xfrm>
              <a:off x="312926" y="1163061"/>
              <a:ext cx="771365" cy="230832"/>
            </a:xfrm>
            <a:prstGeom prst="rect">
              <a:avLst/>
            </a:prstGeom>
            <a:noFill/>
          </p:spPr>
          <p:txBody>
            <a:bodyPr wrap="none" rtlCol="0">
              <a:spAutoFit/>
            </a:bodyPr>
            <a:lstStyle/>
            <a:p>
              <a:r>
                <a:rPr lang="en-US" altLang="ja-JP" sz="900" dirty="0" smtClean="0">
                  <a:solidFill>
                    <a:srgbClr val="5F7FB7"/>
                  </a:solidFill>
                  <a:latin typeface="Square721 BT" panose="020B0504020202060204" pitchFamily="34" charset="0"/>
                </a:rPr>
                <a:t>COMPANY</a:t>
              </a:r>
              <a:endParaRPr kumimoji="1" lang="ja-JP" altLang="en-US" sz="900" dirty="0">
                <a:solidFill>
                  <a:srgbClr val="5F7FB7"/>
                </a:solidFill>
                <a:latin typeface="Square721 BT" panose="020B0504020202060204" pitchFamily="34" charset="0"/>
              </a:endParaRPr>
            </a:p>
          </p:txBody>
        </p:sp>
        <p:sp>
          <p:nvSpPr>
            <p:cNvPr id="93" name="テキスト ボックス 92"/>
            <p:cNvSpPr txBox="1"/>
            <p:nvPr/>
          </p:nvSpPr>
          <p:spPr>
            <a:xfrm>
              <a:off x="313599" y="1350929"/>
              <a:ext cx="704039" cy="230832"/>
            </a:xfrm>
            <a:prstGeom prst="rect">
              <a:avLst/>
            </a:prstGeom>
            <a:noFill/>
          </p:spPr>
          <p:txBody>
            <a:bodyPr wrap="none" rtlCol="0">
              <a:spAutoFit/>
            </a:bodyPr>
            <a:lstStyle/>
            <a:p>
              <a:r>
                <a:rPr lang="en-US" altLang="ja-JP" sz="900" dirty="0" smtClean="0">
                  <a:solidFill>
                    <a:srgbClr val="7893C2"/>
                  </a:solidFill>
                  <a:latin typeface="Square721 BT" panose="020B0504020202060204" pitchFamily="34" charset="0"/>
                </a:rPr>
                <a:t>MEETING</a:t>
              </a:r>
              <a:endParaRPr kumimoji="1" lang="ja-JP" altLang="en-US" sz="900" dirty="0">
                <a:solidFill>
                  <a:srgbClr val="7893C2"/>
                </a:solidFill>
                <a:latin typeface="Square721 BT" panose="020B0504020202060204" pitchFamily="34" charset="0"/>
              </a:endParaRPr>
            </a:p>
          </p:txBody>
        </p:sp>
        <p:sp>
          <p:nvSpPr>
            <p:cNvPr id="94" name="テキスト ボックス 93"/>
            <p:cNvSpPr txBox="1"/>
            <p:nvPr/>
          </p:nvSpPr>
          <p:spPr>
            <a:xfrm>
              <a:off x="313599" y="1514297"/>
              <a:ext cx="925253" cy="230832"/>
            </a:xfrm>
            <a:prstGeom prst="rect">
              <a:avLst/>
            </a:prstGeom>
            <a:noFill/>
          </p:spPr>
          <p:txBody>
            <a:bodyPr wrap="none" rtlCol="0">
              <a:spAutoFit/>
            </a:bodyPr>
            <a:lstStyle/>
            <a:p>
              <a:r>
                <a:rPr lang="en-US" altLang="ja-JP" sz="900" dirty="0" smtClean="0">
                  <a:solidFill>
                    <a:srgbClr val="7F98C5"/>
                  </a:solidFill>
                  <a:latin typeface="Square721 BT" panose="020B0504020202060204" pitchFamily="34" charset="0"/>
                </a:rPr>
                <a:t>EVACUATIO</a:t>
              </a:r>
              <a:r>
                <a:rPr lang="en-US" altLang="ja-JP" sz="900" dirty="0">
                  <a:solidFill>
                    <a:srgbClr val="7F98C5"/>
                  </a:solidFill>
                  <a:latin typeface="Square721 BT" panose="020B0504020202060204" pitchFamily="34" charset="0"/>
                </a:rPr>
                <a:t>N</a:t>
              </a:r>
              <a:endParaRPr kumimoji="1" lang="ja-JP" altLang="en-US" sz="900" dirty="0">
                <a:solidFill>
                  <a:srgbClr val="7F98C5"/>
                </a:solidFill>
                <a:latin typeface="Square721 BT" panose="020B0504020202060204" pitchFamily="34" charset="0"/>
              </a:endParaRPr>
            </a:p>
          </p:txBody>
        </p:sp>
        <p:sp>
          <p:nvSpPr>
            <p:cNvPr id="95" name="テキスト ボックス 94"/>
            <p:cNvSpPr txBox="1"/>
            <p:nvPr/>
          </p:nvSpPr>
          <p:spPr>
            <a:xfrm>
              <a:off x="313599" y="1690403"/>
              <a:ext cx="481222" cy="230832"/>
            </a:xfrm>
            <a:prstGeom prst="rect">
              <a:avLst/>
            </a:prstGeom>
            <a:noFill/>
          </p:spPr>
          <p:txBody>
            <a:bodyPr wrap="none" rtlCol="0">
              <a:spAutoFit/>
            </a:bodyPr>
            <a:lstStyle/>
            <a:p>
              <a:r>
                <a:rPr kumimoji="1" lang="en-US" altLang="ja-JP" sz="900" dirty="0" smtClean="0">
                  <a:solidFill>
                    <a:srgbClr val="4166A9"/>
                  </a:solidFill>
                  <a:latin typeface="Square721 BT" panose="020B0504020202060204" pitchFamily="34" charset="0"/>
                </a:rPr>
                <a:t>CALL</a:t>
              </a:r>
              <a:endParaRPr kumimoji="1" lang="ja-JP" altLang="en-US" sz="900" dirty="0">
                <a:solidFill>
                  <a:srgbClr val="4166A9"/>
                </a:solidFill>
                <a:latin typeface="Square721 BT" panose="020B0504020202060204" pitchFamily="34" charset="0"/>
              </a:endParaRPr>
            </a:p>
          </p:txBody>
        </p:sp>
      </p:grpSp>
    </p:spTree>
    <p:extLst>
      <p:ext uri="{BB962C8B-B14F-4D97-AF65-F5344CB8AC3E}">
        <p14:creationId xmlns:p14="http://schemas.microsoft.com/office/powerpoint/2010/main" val="17122974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グループ化 26"/>
          <p:cNvGrpSpPr/>
          <p:nvPr/>
        </p:nvGrpSpPr>
        <p:grpSpPr>
          <a:xfrm>
            <a:off x="2537447" y="-11817"/>
            <a:ext cx="4852646" cy="830997"/>
            <a:chOff x="2537447" y="-11817"/>
            <a:chExt cx="4852646" cy="830997"/>
          </a:xfrm>
        </p:grpSpPr>
        <p:sp>
          <p:nvSpPr>
            <p:cNvPr id="2" name="ホームベース 1"/>
            <p:cNvSpPr/>
            <p:nvPr/>
          </p:nvSpPr>
          <p:spPr>
            <a:xfrm>
              <a:off x="2537447" y="68402"/>
              <a:ext cx="4852646" cy="648000"/>
            </a:xfrm>
            <a:prstGeom prst="homePlate">
              <a:avLst/>
            </a:prstGeom>
            <a:solidFill>
              <a:schemeClr val="accent5"/>
            </a:solidFill>
            <a:ln w="63500">
              <a:gradFill flip="none" rotWithShape="1">
                <a:gsLst>
                  <a:gs pos="70000">
                    <a:schemeClr val="bg1">
                      <a:lumMod val="75000"/>
                    </a:schemeClr>
                  </a:gs>
                  <a:gs pos="40000">
                    <a:schemeClr val="bg1"/>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2537447" y="-11817"/>
              <a:ext cx="1178968" cy="830997"/>
            </a:xfrm>
            <a:prstGeom prst="rect">
              <a:avLst/>
            </a:prstGeom>
            <a:noFill/>
          </p:spPr>
          <p:txBody>
            <a:bodyPr wrap="none" rtlCol="0">
              <a:spAutoFit/>
            </a:bodyPr>
            <a:lstStyle/>
            <a:p>
              <a:r>
                <a:rPr kumimoji="1" lang="en-US" altLang="ja-JP" sz="4800" b="1" dirty="0" smtClean="0">
                  <a:solidFill>
                    <a:schemeClr val="bg1"/>
                  </a:solidFill>
                  <a:latin typeface="Arial" panose="020B0604020202020204" pitchFamily="34" charset="0"/>
                  <a:cs typeface="Arial" panose="020B0604020202020204" pitchFamily="34" charset="0"/>
                </a:rPr>
                <a:t>BCP</a:t>
              </a:r>
              <a:endParaRPr kumimoji="1" lang="ja-JP" altLang="en-US" sz="4800" b="1" dirty="0">
                <a:solidFill>
                  <a:schemeClr val="bg1"/>
                </a:solidFill>
                <a:latin typeface="Arial" panose="020B0604020202020204" pitchFamily="34" charset="0"/>
                <a:cs typeface="Arial" panose="020B0604020202020204" pitchFamily="34" charset="0"/>
              </a:endParaRPr>
            </a:p>
          </p:txBody>
        </p:sp>
        <p:sp>
          <p:nvSpPr>
            <p:cNvPr id="5" name="テキスト ボックス 4"/>
            <p:cNvSpPr txBox="1"/>
            <p:nvPr/>
          </p:nvSpPr>
          <p:spPr>
            <a:xfrm>
              <a:off x="3889965" y="234404"/>
              <a:ext cx="2309610" cy="338554"/>
            </a:xfrm>
            <a:prstGeom prst="rect">
              <a:avLst/>
            </a:prstGeom>
            <a:noFill/>
          </p:spPr>
          <p:txBody>
            <a:bodyPr wrap="square" rtlCol="0">
              <a:spAutoFit/>
            </a:bodyPr>
            <a:lstStyle/>
            <a:p>
              <a:r>
                <a:rPr kumimoji="1" lang="ja-JP" altLang="en-US" sz="1600" dirty="0" smtClean="0">
                  <a:ln w="3175">
                    <a:solidFill>
                      <a:schemeClr val="bg1"/>
                    </a:solidFill>
                  </a:ln>
                  <a:solidFill>
                    <a:schemeClr val="bg1"/>
                  </a:solidFill>
                  <a:latin typeface="Meiryo UI" panose="020B0604030504040204" pitchFamily="50" charset="-128"/>
                  <a:ea typeface="Meiryo UI" panose="020B0604030504040204" pitchFamily="50" charset="-128"/>
                </a:rPr>
                <a:t>事業継続計画</a:t>
              </a:r>
              <a:endParaRPr kumimoji="1" lang="ja-JP" altLang="en-US" sz="1600" dirty="0">
                <a:ln w="3175">
                  <a:solidFill>
                    <a:schemeClr val="bg1"/>
                  </a:solidFill>
                </a:ln>
                <a:solidFill>
                  <a:schemeClr val="bg1"/>
                </a:solidFill>
                <a:latin typeface="Meiryo UI" panose="020B0604030504040204" pitchFamily="50" charset="-128"/>
                <a:ea typeface="Meiryo UI" panose="020B0604030504040204" pitchFamily="50" charset="-128"/>
              </a:endParaRPr>
            </a:p>
          </p:txBody>
        </p:sp>
      </p:grpSp>
      <p:sp>
        <p:nvSpPr>
          <p:cNvPr id="16" name="ホームベース 15"/>
          <p:cNvSpPr/>
          <p:nvPr/>
        </p:nvSpPr>
        <p:spPr>
          <a:xfrm flipH="1">
            <a:off x="7378543" y="68402"/>
            <a:ext cx="4852646" cy="648000"/>
          </a:xfrm>
          <a:prstGeom prst="homePlate">
            <a:avLst/>
          </a:prstGeom>
          <a:solidFill>
            <a:schemeClr val="tx1">
              <a:lumMod val="75000"/>
              <a:lumOff val="25000"/>
            </a:schemeClr>
          </a:solidFill>
          <a:ln w="63500">
            <a:gradFill flip="none" rotWithShape="1">
              <a:gsLst>
                <a:gs pos="40000">
                  <a:schemeClr val="accent1">
                    <a:lumMod val="5000"/>
                    <a:lumOff val="95000"/>
                  </a:schemeClr>
                </a:gs>
                <a:gs pos="70000">
                  <a:schemeClr val="bg1">
                    <a:lumMod val="75000"/>
                  </a:scheme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9766303" y="85672"/>
            <a:ext cx="1863426" cy="584775"/>
          </a:xfrm>
          <a:prstGeom prst="rect">
            <a:avLst/>
          </a:prstGeom>
          <a:noFill/>
        </p:spPr>
        <p:txBody>
          <a:bodyPr wrap="square" rtlCol="0">
            <a:spAutoFit/>
          </a:bodyPr>
          <a:lstStyle/>
          <a:p>
            <a:pPr algn="r"/>
            <a:r>
              <a:rPr kumimoji="1" lang="ja-JP" altLang="en-US" sz="3200" dirty="0" smtClean="0">
                <a:solidFill>
                  <a:schemeClr val="bg1"/>
                </a:solidFill>
                <a:latin typeface="HGP創英角ｺﾞｼｯｸUB" panose="020B0900000000000000" pitchFamily="50" charset="-128"/>
                <a:ea typeface="HGP創英角ｺﾞｼｯｸUB" panose="020B0900000000000000" pitchFamily="50" charset="-128"/>
              </a:rPr>
              <a:t>基本情報</a:t>
            </a:r>
            <a:endPar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66" name="テキスト ボックス 65"/>
          <p:cNvSpPr txBox="1"/>
          <p:nvPr/>
        </p:nvSpPr>
        <p:spPr>
          <a:xfrm>
            <a:off x="7872661" y="249792"/>
            <a:ext cx="2015831" cy="307777"/>
          </a:xfrm>
          <a:prstGeom prst="rect">
            <a:avLst/>
          </a:prstGeom>
          <a:noFill/>
        </p:spPr>
        <p:txBody>
          <a:bodyPr wrap="square" rtlCol="0">
            <a:spAutoFit/>
          </a:bodyPr>
          <a:lstStyle/>
          <a:p>
            <a:pPr algn="r"/>
            <a:r>
              <a:rPr lang="ja-JP" altLang="en-US" sz="1400" dirty="0" smtClean="0">
                <a:solidFill>
                  <a:schemeClr val="bg1"/>
                </a:solidFill>
                <a:latin typeface="HGP創英角ｺﾞｼｯｸUB" panose="020B0900000000000000" pitchFamily="50" charset="-128"/>
                <a:ea typeface="HGP創英角ｺﾞｼｯｸUB" panose="020B0900000000000000" pitchFamily="50" charset="-128"/>
              </a:rPr>
              <a:t>方針・策定・運用・発動</a:t>
            </a:r>
            <a:endParaRPr lang="en-US" altLang="ja-JP" sz="1400" dirty="0" smtClean="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67" name="テキスト ボックス 66"/>
          <p:cNvSpPr txBox="1"/>
          <p:nvPr/>
        </p:nvSpPr>
        <p:spPr>
          <a:xfrm>
            <a:off x="11546339" y="-57699"/>
            <a:ext cx="671363" cy="830997"/>
          </a:xfrm>
          <a:prstGeom prst="rect">
            <a:avLst/>
          </a:prstGeom>
          <a:noFill/>
        </p:spPr>
        <p:txBody>
          <a:bodyPr wrap="square" rtlCol="0">
            <a:spAutoFit/>
          </a:bodyPr>
          <a:lstStyle/>
          <a:p>
            <a:pPr algn="ctr"/>
            <a:r>
              <a:rPr lang="ja-JP" altLang="en-US" sz="4800" dirty="0">
                <a:solidFill>
                  <a:schemeClr val="bg1"/>
                </a:solidFill>
                <a:latin typeface="HGP創英角ｺﾞｼｯｸUB" panose="020B0900000000000000" pitchFamily="50" charset="-128"/>
                <a:ea typeface="HGP創英角ｺﾞｼｯｸUB" panose="020B0900000000000000" pitchFamily="50" charset="-128"/>
              </a:rPr>
              <a:t>１</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6" name="正方形/長方形 5"/>
          <p:cNvSpPr/>
          <p:nvPr/>
        </p:nvSpPr>
        <p:spPr>
          <a:xfrm>
            <a:off x="0" y="-21552"/>
            <a:ext cx="2551888" cy="6879552"/>
          </a:xfrm>
          <a:prstGeom prst="rect">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25620" y="3263150"/>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latin typeface="Square721 BT" panose="020B0504020202060204" pitchFamily="34" charset="0"/>
                <a:cs typeface="Arial" panose="020B0604020202020204" pitchFamily="34" charset="0"/>
              </a:rPr>
              <a:t>BCP </a:t>
            </a:r>
            <a:r>
              <a:rPr lang="en-US" altLang="ja-JP" sz="1200" dirty="0" smtClean="0">
                <a:latin typeface="Square721 BT" panose="020B0504020202060204" pitchFamily="34" charset="0"/>
                <a:cs typeface="Arial" panose="020B0604020202020204" pitchFamily="34" charset="0"/>
              </a:rPr>
              <a:t>C</a:t>
            </a:r>
            <a:r>
              <a:rPr lang="en-US" altLang="ja-JP" sz="1200" dirty="0">
                <a:latin typeface="Square721 BT" panose="020B0504020202060204" pitchFamily="34" charset="0"/>
                <a:cs typeface="Arial" panose="020B0604020202020204" pitchFamily="34" charset="0"/>
              </a:rPr>
              <a:t>ONTENTS</a:t>
            </a:r>
            <a:endParaRPr kumimoji="1" lang="ja-JP" altLang="en-US" sz="1200" dirty="0">
              <a:latin typeface="Square721 BT" panose="020B0504020202060204" pitchFamily="34" charset="0"/>
              <a:cs typeface="Arial" panose="020B0604020202020204" pitchFamily="34" charset="0"/>
            </a:endParaRPr>
          </a:p>
        </p:txBody>
      </p:sp>
      <p:sp>
        <p:nvSpPr>
          <p:cNvPr id="20" name="正方形/長方形 19"/>
          <p:cNvSpPr/>
          <p:nvPr/>
        </p:nvSpPr>
        <p:spPr>
          <a:xfrm>
            <a:off x="0" y="3495960"/>
            <a:ext cx="2251471" cy="41168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bg1"/>
                </a:solidFill>
                <a:latin typeface="HGP創英角ｺﾞｼｯｸUB" panose="020B0900000000000000" pitchFamily="50" charset="-128"/>
                <a:ea typeface="HGP創英角ｺﾞｼｯｸUB" panose="020B0900000000000000" pitchFamily="50" charset="-128"/>
              </a:rPr>
              <a:t>	</a:t>
            </a:r>
            <a:r>
              <a:rPr kumimoji="1" lang="ja-JP" altLang="en-US" sz="1200" dirty="0" smtClean="0">
                <a:solidFill>
                  <a:schemeClr val="bg1"/>
                </a:solidFill>
                <a:latin typeface="HGP創英角ｺﾞｼｯｸUB" panose="020B0900000000000000" pitchFamily="50" charset="-128"/>
                <a:ea typeface="HGP創英角ｺﾞｼｯｸUB" panose="020B0900000000000000" pitchFamily="50" charset="-128"/>
              </a:rPr>
              <a:t>基本情報</a:t>
            </a:r>
            <a:endParaRPr kumimoji="1" lang="ja-JP" altLang="en-US" sz="12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1" name="テキスト ボックス 20"/>
          <p:cNvSpPr txBox="1"/>
          <p:nvPr/>
        </p:nvSpPr>
        <p:spPr>
          <a:xfrm>
            <a:off x="56335" y="3427177"/>
            <a:ext cx="453970" cy="523220"/>
          </a:xfrm>
          <a:prstGeom prst="rect">
            <a:avLst/>
          </a:prstGeom>
          <a:noFill/>
        </p:spPr>
        <p:txBody>
          <a:bodyPr wrap="none" rtlCol="0">
            <a:spAutoFit/>
          </a:bodyPr>
          <a:lstStyle/>
          <a:p>
            <a:r>
              <a:rPr kumimoji="1" lang="ja-JP" altLang="en-US" sz="2800" dirty="0" smtClean="0">
                <a:solidFill>
                  <a:schemeClr val="bg1"/>
                </a:solidFill>
                <a:latin typeface="HGP創英角ｺﾞｼｯｸUB" panose="020B0900000000000000" pitchFamily="50" charset="-128"/>
                <a:ea typeface="HGP創英角ｺﾞｼｯｸUB" panose="020B0900000000000000" pitchFamily="50" charset="-128"/>
              </a:rPr>
              <a:t>１</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8" name="テキスト ボックス 27"/>
          <p:cNvSpPr txBox="1"/>
          <p:nvPr/>
        </p:nvSpPr>
        <p:spPr>
          <a:xfrm>
            <a:off x="114043" y="3859450"/>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33" name="正方形/長方形 32"/>
          <p:cNvSpPr/>
          <p:nvPr/>
        </p:nvSpPr>
        <p:spPr>
          <a:xfrm>
            <a:off x="0" y="4071960"/>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連絡先</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34" name="テキスト ボックス 33"/>
          <p:cNvSpPr txBox="1"/>
          <p:nvPr/>
        </p:nvSpPr>
        <p:spPr>
          <a:xfrm>
            <a:off x="56335" y="4003177"/>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２</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32" name="テキスト ボックス 31"/>
          <p:cNvSpPr txBox="1"/>
          <p:nvPr/>
        </p:nvSpPr>
        <p:spPr>
          <a:xfrm>
            <a:off x="114043" y="4435450"/>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39" name="正方形/長方形 38"/>
          <p:cNvSpPr/>
          <p:nvPr/>
        </p:nvSpPr>
        <p:spPr>
          <a:xfrm>
            <a:off x="0" y="4647960"/>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会社・従業員</a:t>
            </a:r>
            <a:endParaRPr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40" name="テキスト ボックス 39"/>
          <p:cNvSpPr txBox="1"/>
          <p:nvPr/>
        </p:nvSpPr>
        <p:spPr>
          <a:xfrm>
            <a:off x="56335" y="4579177"/>
            <a:ext cx="453970" cy="523220"/>
          </a:xfrm>
          <a:prstGeom prst="rect">
            <a:avLst/>
          </a:prstGeom>
          <a:noFill/>
        </p:spPr>
        <p:txBody>
          <a:bodyPr wrap="none" rtlCol="0">
            <a:spAutoFit/>
          </a:bodyPr>
          <a:lstStyle/>
          <a:p>
            <a:r>
              <a:rPr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３</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38" name="テキスト ボックス 37"/>
          <p:cNvSpPr txBox="1"/>
          <p:nvPr/>
        </p:nvSpPr>
        <p:spPr>
          <a:xfrm>
            <a:off x="114043" y="5011450"/>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45" name="正方形/長方形 44"/>
          <p:cNvSpPr/>
          <p:nvPr/>
        </p:nvSpPr>
        <p:spPr>
          <a:xfrm>
            <a:off x="0" y="5223960"/>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顧客・取引</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46" name="テキスト ボックス 45"/>
          <p:cNvSpPr txBox="1"/>
          <p:nvPr/>
        </p:nvSpPr>
        <p:spPr>
          <a:xfrm>
            <a:off x="56335" y="5155177"/>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４</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44" name="テキスト ボックス 43"/>
          <p:cNvSpPr txBox="1"/>
          <p:nvPr/>
        </p:nvSpPr>
        <p:spPr>
          <a:xfrm>
            <a:off x="114043" y="5587450"/>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51" name="正方形/長方形 50"/>
          <p:cNvSpPr/>
          <p:nvPr/>
        </p:nvSpPr>
        <p:spPr>
          <a:xfrm>
            <a:off x="0" y="5799960"/>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資源・供給</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52" name="テキスト ボックス 51"/>
          <p:cNvSpPr txBox="1"/>
          <p:nvPr/>
        </p:nvSpPr>
        <p:spPr>
          <a:xfrm>
            <a:off x="56335" y="5731177"/>
            <a:ext cx="453970" cy="523220"/>
          </a:xfrm>
          <a:prstGeom prst="rect">
            <a:avLst/>
          </a:prstGeom>
          <a:noFill/>
        </p:spPr>
        <p:txBody>
          <a:bodyPr wrap="none" rtlCol="0">
            <a:spAutoFit/>
          </a:bodyPr>
          <a:lstStyle/>
          <a:p>
            <a:r>
              <a:rPr kumimoji="1"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５</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50" name="テキスト ボックス 49"/>
          <p:cNvSpPr txBox="1"/>
          <p:nvPr/>
        </p:nvSpPr>
        <p:spPr>
          <a:xfrm>
            <a:off x="114043" y="6163450"/>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57" name="正方形/長方形 56"/>
          <p:cNvSpPr/>
          <p:nvPr/>
        </p:nvSpPr>
        <p:spPr>
          <a:xfrm>
            <a:off x="0" y="6375960"/>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避難・防災</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58" name="テキスト ボックス 57"/>
          <p:cNvSpPr txBox="1"/>
          <p:nvPr/>
        </p:nvSpPr>
        <p:spPr>
          <a:xfrm>
            <a:off x="56335" y="6307177"/>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６</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grpSp>
        <p:nvGrpSpPr>
          <p:cNvPr id="9" name="グループ化 8"/>
          <p:cNvGrpSpPr/>
          <p:nvPr/>
        </p:nvGrpSpPr>
        <p:grpSpPr>
          <a:xfrm>
            <a:off x="1569621" y="3558524"/>
            <a:ext cx="864001" cy="3154361"/>
            <a:chOff x="1569621" y="3558524"/>
            <a:chExt cx="864001" cy="3154361"/>
          </a:xfrm>
          <a:noFill/>
        </p:grpSpPr>
        <p:sp>
          <p:nvSpPr>
            <p:cNvPr id="22" name="角丸四角形 21"/>
            <p:cNvSpPr/>
            <p:nvPr/>
          </p:nvSpPr>
          <p:spPr>
            <a:xfrm>
              <a:off x="1569622" y="3558524"/>
              <a:ext cx="864000" cy="274361"/>
            </a:xfrm>
            <a:prstGeom prst="roundRect">
              <a:avLst>
                <a:gd name="adj" fmla="val 50000"/>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r"/>
                </a:tabLst>
              </a:pPr>
              <a:r>
                <a:rPr kumimoji="1" lang="en-US" altLang="ja-JP" dirty="0" smtClean="0">
                  <a:solidFill>
                    <a:schemeClr val="bg1">
                      <a:lumMod val="50000"/>
                    </a:schemeClr>
                  </a:solidFill>
                  <a:latin typeface="Square721 BT" panose="020B0504020202060204" pitchFamily="34" charset="0"/>
                </a:rPr>
                <a:t>	P</a:t>
              </a:r>
              <a:r>
                <a:rPr lang="en-US" altLang="ja-JP" dirty="0" smtClean="0">
                  <a:solidFill>
                    <a:schemeClr val="bg1">
                      <a:lumMod val="50000"/>
                    </a:schemeClr>
                  </a:solidFill>
                  <a:latin typeface="Square721 BT" panose="020B0504020202060204" pitchFamily="34" charset="0"/>
                </a:rPr>
                <a:t>0</a:t>
              </a:r>
              <a:r>
                <a:rPr lang="en-US" altLang="ja-JP" dirty="0">
                  <a:solidFill>
                    <a:schemeClr val="bg1">
                      <a:lumMod val="50000"/>
                    </a:schemeClr>
                  </a:solidFill>
                  <a:latin typeface="Square721 BT" panose="020B0504020202060204" pitchFamily="34" charset="0"/>
                </a:rPr>
                <a:t>0</a:t>
              </a:r>
              <a:endParaRPr kumimoji="1" lang="ja-JP" altLang="en-US" dirty="0">
                <a:solidFill>
                  <a:schemeClr val="bg1">
                    <a:lumMod val="50000"/>
                  </a:schemeClr>
                </a:solidFill>
                <a:latin typeface="Square721 BT" panose="020B0504020202060204" pitchFamily="34" charset="0"/>
              </a:endParaRPr>
            </a:p>
          </p:txBody>
        </p:sp>
        <p:sp>
          <p:nvSpPr>
            <p:cNvPr id="35" name="角丸四角形 34"/>
            <p:cNvSpPr/>
            <p:nvPr/>
          </p:nvSpPr>
          <p:spPr>
            <a:xfrm>
              <a:off x="1569622" y="4134524"/>
              <a:ext cx="864000" cy="274361"/>
            </a:xfrm>
            <a:prstGeom prst="roundRect">
              <a:avLst>
                <a:gd name="adj" fmla="val 50000"/>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r"/>
                </a:tabLst>
              </a:pPr>
              <a:r>
                <a:rPr kumimoji="1" lang="en-US" altLang="ja-JP" dirty="0" smtClean="0">
                  <a:solidFill>
                    <a:schemeClr val="bg1">
                      <a:lumMod val="50000"/>
                    </a:schemeClr>
                  </a:solidFill>
                  <a:latin typeface="Square721 BT" panose="020B0504020202060204" pitchFamily="34" charset="0"/>
                </a:rPr>
                <a:t>	P</a:t>
              </a:r>
              <a:r>
                <a:rPr lang="en-US" altLang="ja-JP" dirty="0" smtClean="0">
                  <a:solidFill>
                    <a:schemeClr val="bg1">
                      <a:lumMod val="50000"/>
                    </a:schemeClr>
                  </a:solidFill>
                  <a:latin typeface="Square721 BT" panose="020B0504020202060204" pitchFamily="34" charset="0"/>
                </a:rPr>
                <a:t>0</a:t>
              </a:r>
              <a:r>
                <a:rPr lang="en-US" altLang="ja-JP" dirty="0">
                  <a:solidFill>
                    <a:schemeClr val="bg1">
                      <a:lumMod val="50000"/>
                    </a:schemeClr>
                  </a:solidFill>
                  <a:latin typeface="Square721 BT" panose="020B0504020202060204" pitchFamily="34" charset="0"/>
                </a:rPr>
                <a:t>0</a:t>
              </a:r>
              <a:endParaRPr kumimoji="1" lang="ja-JP" altLang="en-US" dirty="0">
                <a:solidFill>
                  <a:schemeClr val="bg1">
                    <a:lumMod val="50000"/>
                  </a:schemeClr>
                </a:solidFill>
                <a:latin typeface="Square721 BT" panose="020B0504020202060204" pitchFamily="34" charset="0"/>
              </a:endParaRPr>
            </a:p>
          </p:txBody>
        </p:sp>
        <p:sp>
          <p:nvSpPr>
            <p:cNvPr id="41" name="角丸四角形 40"/>
            <p:cNvSpPr/>
            <p:nvPr/>
          </p:nvSpPr>
          <p:spPr>
            <a:xfrm>
              <a:off x="1569622" y="4710524"/>
              <a:ext cx="864000" cy="274361"/>
            </a:xfrm>
            <a:prstGeom prst="roundRect">
              <a:avLst>
                <a:gd name="adj" fmla="val 50000"/>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r"/>
                </a:tabLst>
              </a:pPr>
              <a:r>
                <a:rPr kumimoji="1" lang="en-US" altLang="ja-JP" dirty="0" smtClean="0">
                  <a:solidFill>
                    <a:schemeClr val="bg1">
                      <a:lumMod val="50000"/>
                    </a:schemeClr>
                  </a:solidFill>
                  <a:latin typeface="Square721 BT" panose="020B0504020202060204" pitchFamily="34" charset="0"/>
                </a:rPr>
                <a:t>	P</a:t>
              </a:r>
              <a:r>
                <a:rPr lang="en-US" altLang="ja-JP" dirty="0" smtClean="0">
                  <a:solidFill>
                    <a:schemeClr val="bg1">
                      <a:lumMod val="50000"/>
                    </a:schemeClr>
                  </a:solidFill>
                  <a:latin typeface="Square721 BT" panose="020B0504020202060204" pitchFamily="34" charset="0"/>
                </a:rPr>
                <a:t>0</a:t>
              </a:r>
              <a:r>
                <a:rPr lang="en-US" altLang="ja-JP" dirty="0">
                  <a:solidFill>
                    <a:schemeClr val="bg1">
                      <a:lumMod val="50000"/>
                    </a:schemeClr>
                  </a:solidFill>
                  <a:latin typeface="Square721 BT" panose="020B0504020202060204" pitchFamily="34" charset="0"/>
                </a:rPr>
                <a:t>0</a:t>
              </a:r>
              <a:endParaRPr kumimoji="1" lang="ja-JP" altLang="en-US" dirty="0">
                <a:solidFill>
                  <a:schemeClr val="bg1">
                    <a:lumMod val="50000"/>
                  </a:schemeClr>
                </a:solidFill>
                <a:latin typeface="Square721 BT" panose="020B0504020202060204" pitchFamily="34" charset="0"/>
              </a:endParaRPr>
            </a:p>
          </p:txBody>
        </p:sp>
        <p:sp>
          <p:nvSpPr>
            <p:cNvPr id="47" name="角丸四角形 46"/>
            <p:cNvSpPr/>
            <p:nvPr/>
          </p:nvSpPr>
          <p:spPr>
            <a:xfrm>
              <a:off x="1569622" y="5286524"/>
              <a:ext cx="864000" cy="274361"/>
            </a:xfrm>
            <a:prstGeom prst="roundRect">
              <a:avLst>
                <a:gd name="adj" fmla="val 50000"/>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r"/>
                </a:tabLst>
              </a:pPr>
              <a:r>
                <a:rPr kumimoji="1" lang="en-US" altLang="ja-JP" dirty="0" smtClean="0">
                  <a:solidFill>
                    <a:schemeClr val="bg1">
                      <a:lumMod val="50000"/>
                    </a:schemeClr>
                  </a:solidFill>
                  <a:latin typeface="Square721 BT" panose="020B0504020202060204" pitchFamily="34" charset="0"/>
                </a:rPr>
                <a:t>	P</a:t>
              </a:r>
              <a:r>
                <a:rPr lang="en-US" altLang="ja-JP" dirty="0" smtClean="0">
                  <a:solidFill>
                    <a:schemeClr val="bg1">
                      <a:lumMod val="50000"/>
                    </a:schemeClr>
                  </a:solidFill>
                  <a:latin typeface="Square721 BT" panose="020B0504020202060204" pitchFamily="34" charset="0"/>
                </a:rPr>
                <a:t>0</a:t>
              </a:r>
              <a:r>
                <a:rPr lang="en-US" altLang="ja-JP" dirty="0">
                  <a:solidFill>
                    <a:schemeClr val="bg1">
                      <a:lumMod val="50000"/>
                    </a:schemeClr>
                  </a:solidFill>
                  <a:latin typeface="Square721 BT" panose="020B0504020202060204" pitchFamily="34" charset="0"/>
                </a:rPr>
                <a:t>0</a:t>
              </a:r>
              <a:endParaRPr kumimoji="1" lang="ja-JP" altLang="en-US" dirty="0">
                <a:solidFill>
                  <a:schemeClr val="bg1">
                    <a:lumMod val="50000"/>
                  </a:schemeClr>
                </a:solidFill>
                <a:latin typeface="Square721 BT" panose="020B0504020202060204" pitchFamily="34" charset="0"/>
              </a:endParaRPr>
            </a:p>
          </p:txBody>
        </p:sp>
        <p:sp>
          <p:nvSpPr>
            <p:cNvPr id="53" name="角丸四角形 52"/>
            <p:cNvSpPr/>
            <p:nvPr/>
          </p:nvSpPr>
          <p:spPr>
            <a:xfrm>
              <a:off x="1569622" y="5862524"/>
              <a:ext cx="864000" cy="274361"/>
            </a:xfrm>
            <a:prstGeom prst="roundRect">
              <a:avLst>
                <a:gd name="adj" fmla="val 50000"/>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r"/>
                </a:tabLst>
              </a:pPr>
              <a:r>
                <a:rPr kumimoji="1" lang="en-US" altLang="ja-JP" dirty="0" smtClean="0">
                  <a:solidFill>
                    <a:schemeClr val="bg1">
                      <a:lumMod val="50000"/>
                    </a:schemeClr>
                  </a:solidFill>
                  <a:latin typeface="Square721 BT" panose="020B0504020202060204" pitchFamily="34" charset="0"/>
                </a:rPr>
                <a:t>	P</a:t>
              </a:r>
              <a:r>
                <a:rPr lang="en-US" altLang="ja-JP" dirty="0" smtClean="0">
                  <a:solidFill>
                    <a:schemeClr val="bg1">
                      <a:lumMod val="50000"/>
                    </a:schemeClr>
                  </a:solidFill>
                  <a:latin typeface="Square721 BT" panose="020B0504020202060204" pitchFamily="34" charset="0"/>
                </a:rPr>
                <a:t>0</a:t>
              </a:r>
              <a:r>
                <a:rPr lang="en-US" altLang="ja-JP" dirty="0">
                  <a:solidFill>
                    <a:schemeClr val="bg1">
                      <a:lumMod val="50000"/>
                    </a:schemeClr>
                  </a:solidFill>
                  <a:latin typeface="Square721 BT" panose="020B0504020202060204" pitchFamily="34" charset="0"/>
                </a:rPr>
                <a:t>0</a:t>
              </a:r>
              <a:endParaRPr kumimoji="1" lang="ja-JP" altLang="en-US" dirty="0">
                <a:solidFill>
                  <a:schemeClr val="bg1">
                    <a:lumMod val="50000"/>
                  </a:schemeClr>
                </a:solidFill>
                <a:latin typeface="Square721 BT" panose="020B0504020202060204" pitchFamily="34" charset="0"/>
              </a:endParaRPr>
            </a:p>
          </p:txBody>
        </p:sp>
        <p:sp>
          <p:nvSpPr>
            <p:cNvPr id="59" name="角丸四角形 58"/>
            <p:cNvSpPr/>
            <p:nvPr/>
          </p:nvSpPr>
          <p:spPr>
            <a:xfrm>
              <a:off x="1569621" y="6438524"/>
              <a:ext cx="864000" cy="274361"/>
            </a:xfrm>
            <a:prstGeom prst="roundRect">
              <a:avLst>
                <a:gd name="adj" fmla="val 50000"/>
              </a:avLst>
            </a:prstGeom>
            <a:gr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r"/>
                </a:tabLst>
              </a:pPr>
              <a:r>
                <a:rPr kumimoji="1" lang="en-US" altLang="ja-JP" dirty="0" smtClean="0">
                  <a:solidFill>
                    <a:schemeClr val="bg1">
                      <a:lumMod val="50000"/>
                    </a:schemeClr>
                  </a:solidFill>
                  <a:latin typeface="Square721 BT" panose="020B0504020202060204" pitchFamily="34" charset="0"/>
                </a:rPr>
                <a:t>	P</a:t>
              </a:r>
              <a:r>
                <a:rPr lang="en-US" altLang="ja-JP" dirty="0" smtClean="0">
                  <a:solidFill>
                    <a:schemeClr val="bg1">
                      <a:lumMod val="50000"/>
                    </a:schemeClr>
                  </a:solidFill>
                  <a:latin typeface="Square721 BT" panose="020B0504020202060204" pitchFamily="34" charset="0"/>
                </a:rPr>
                <a:t>0</a:t>
              </a:r>
              <a:r>
                <a:rPr lang="en-US" altLang="ja-JP" dirty="0">
                  <a:solidFill>
                    <a:schemeClr val="bg1">
                      <a:lumMod val="50000"/>
                    </a:schemeClr>
                  </a:solidFill>
                  <a:latin typeface="Square721 BT" panose="020B0504020202060204" pitchFamily="34" charset="0"/>
                </a:rPr>
                <a:t>0</a:t>
              </a:r>
              <a:endParaRPr kumimoji="1" lang="ja-JP" altLang="en-US" dirty="0">
                <a:solidFill>
                  <a:schemeClr val="bg1">
                    <a:lumMod val="50000"/>
                  </a:schemeClr>
                </a:solidFill>
                <a:latin typeface="Square721 BT" panose="020B0504020202060204" pitchFamily="34" charset="0"/>
              </a:endParaRPr>
            </a:p>
          </p:txBody>
        </p:sp>
      </p:grpSp>
      <p:sp>
        <p:nvSpPr>
          <p:cNvPr id="68" name="正方形/長方形 67"/>
          <p:cNvSpPr/>
          <p:nvPr/>
        </p:nvSpPr>
        <p:spPr>
          <a:xfrm>
            <a:off x="25620" y="28566"/>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latin typeface="Square721 BT" panose="020B0504020202060204" pitchFamily="34" charset="0"/>
                <a:cs typeface="Arial" panose="020B0604020202020204" pitchFamily="34" charset="0"/>
              </a:rPr>
              <a:t>BCP</a:t>
            </a:r>
            <a:r>
              <a:rPr lang="ja-JP" altLang="en-US" sz="1200" dirty="0">
                <a:latin typeface="Square721 BT" panose="020B0504020202060204" pitchFamily="34" charset="0"/>
                <a:cs typeface="Arial" panose="020B0604020202020204" pitchFamily="34" charset="0"/>
              </a:rPr>
              <a:t> </a:t>
            </a:r>
            <a:r>
              <a:rPr lang="en-US" altLang="ja-JP" sz="1200" dirty="0" smtClean="0">
                <a:latin typeface="Square721 BT" panose="020B0504020202060204" pitchFamily="34" charset="0"/>
                <a:cs typeface="Arial" panose="020B0604020202020204" pitchFamily="34" charset="0"/>
              </a:rPr>
              <a:t>DATA</a:t>
            </a:r>
            <a:endParaRPr kumimoji="1" lang="ja-JP" altLang="en-US" sz="1200" dirty="0">
              <a:latin typeface="Square721 BT" panose="020B0504020202060204" pitchFamily="34" charset="0"/>
              <a:cs typeface="Arial" panose="020B0604020202020204" pitchFamily="34" charset="0"/>
            </a:endParaRPr>
          </a:p>
        </p:txBody>
      </p:sp>
      <p:grpSp>
        <p:nvGrpSpPr>
          <p:cNvPr id="13" name="グループ化 12"/>
          <p:cNvGrpSpPr/>
          <p:nvPr/>
        </p:nvGrpSpPr>
        <p:grpSpPr>
          <a:xfrm>
            <a:off x="25620" y="256944"/>
            <a:ext cx="2448000" cy="288000"/>
            <a:chOff x="25620" y="297658"/>
            <a:chExt cx="2448000" cy="288000"/>
          </a:xfrm>
        </p:grpSpPr>
        <p:sp>
          <p:nvSpPr>
            <p:cNvPr id="69" name="角丸四角形 68"/>
            <p:cNvSpPr/>
            <p:nvPr/>
          </p:nvSpPr>
          <p:spPr>
            <a:xfrm>
              <a:off x="25620" y="297658"/>
              <a:ext cx="2448000" cy="288000"/>
            </a:xfrm>
            <a:prstGeom prst="roundRect">
              <a:avLst>
                <a:gd name="adj" fmla="val 0"/>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r>
                <a:rPr lang="ja-JP" altLang="en-US" sz="900" dirty="0" smtClean="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rPr>
                <a:t>年　　　　　月　　　　　日</a:t>
              </a:r>
              <a:endParaRPr kumimoji="1" lang="ja-JP" altLang="en-US" sz="900" dirty="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2" name="角丸四角形 11"/>
            <p:cNvSpPr/>
            <p:nvPr/>
          </p:nvSpPr>
          <p:spPr>
            <a:xfrm>
              <a:off x="58418" y="369658"/>
              <a:ext cx="576000" cy="144000"/>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kumimoji="1" lang="ja-JP" altLang="en-US" sz="900" dirty="0" smtClean="0">
                  <a:ln w="3175">
                    <a:solidFill>
                      <a:schemeClr val="bg1"/>
                    </a:solidFill>
                  </a:ln>
                  <a:latin typeface="Meiryo UI" panose="020B0604030504040204" pitchFamily="50" charset="-128"/>
                  <a:ea typeface="Meiryo UI" panose="020B0604030504040204" pitchFamily="50" charset="-128"/>
                </a:rPr>
                <a:t>改訂日</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cxnSp>
        <p:nvCxnSpPr>
          <p:cNvPr id="98" name="直線コネクタ 97"/>
          <p:cNvCxnSpPr/>
          <p:nvPr/>
        </p:nvCxnSpPr>
        <p:spPr>
          <a:xfrm>
            <a:off x="2551888" y="-44999"/>
            <a:ext cx="0" cy="6902999"/>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203" name="グループ化 202"/>
          <p:cNvGrpSpPr/>
          <p:nvPr/>
        </p:nvGrpSpPr>
        <p:grpSpPr>
          <a:xfrm>
            <a:off x="2698062" y="830250"/>
            <a:ext cx="2403580" cy="5899475"/>
            <a:chOff x="2657422" y="866100"/>
            <a:chExt cx="2403580" cy="5899475"/>
          </a:xfrm>
        </p:grpSpPr>
        <p:grpSp>
          <p:nvGrpSpPr>
            <p:cNvPr id="136" name="グループ化 135"/>
            <p:cNvGrpSpPr/>
            <p:nvPr/>
          </p:nvGrpSpPr>
          <p:grpSpPr>
            <a:xfrm>
              <a:off x="2657422" y="866100"/>
              <a:ext cx="2403580" cy="5899475"/>
              <a:chOff x="2646170" y="247374"/>
              <a:chExt cx="2403580" cy="5899475"/>
            </a:xfrm>
          </p:grpSpPr>
          <p:grpSp>
            <p:nvGrpSpPr>
              <p:cNvPr id="137" name="グループ化 136"/>
              <p:cNvGrpSpPr/>
              <p:nvPr/>
            </p:nvGrpSpPr>
            <p:grpSpPr>
              <a:xfrm>
                <a:off x="2646171" y="247374"/>
                <a:ext cx="2403579" cy="5899475"/>
                <a:chOff x="91590" y="674775"/>
                <a:chExt cx="2403579" cy="5899475"/>
              </a:xfrm>
            </p:grpSpPr>
            <p:sp>
              <p:nvSpPr>
                <p:cNvPr id="139" name="最終更新日"/>
                <p:cNvSpPr/>
                <p:nvPr/>
              </p:nvSpPr>
              <p:spPr>
                <a:xfrm>
                  <a:off x="94998" y="674775"/>
                  <a:ext cx="2400171" cy="5899475"/>
                </a:xfrm>
                <a:prstGeom prst="roundRect">
                  <a:avLst>
                    <a:gd name="adj" fmla="val 7160"/>
                  </a:avLst>
                </a:prstGeom>
                <a:solidFill>
                  <a:schemeClr val="tx1">
                    <a:lumMod val="65000"/>
                    <a:lumOff val="3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80000"/>
                    </a:lnSpc>
                    <a:tabLst>
                      <a:tab pos="2335213" algn="l"/>
                    </a:tabLst>
                  </a:pPr>
                  <a:r>
                    <a:rPr lang="ja-JP" altLang="en-US" sz="900" dirty="0" smtClean="0">
                      <a:solidFill>
                        <a:srgbClr val="0099FF"/>
                      </a:solidFill>
                      <a:latin typeface="Square721 BT" panose="020B0504020202060204" pitchFamily="34" charset="0"/>
                      <a:ea typeface="Meiryo UI" panose="020B0604030504040204" pitchFamily="50" charset="-128"/>
                      <a:cs typeface="Segoe UI Black" panose="020B0A02040204020203" pitchFamily="34" charset="0"/>
                    </a:rPr>
                    <a:t>　　</a:t>
                  </a:r>
                  <a:r>
                    <a:rPr lang="ja-JP" altLang="en-US" sz="900" dirty="0" smtClean="0">
                      <a:solidFill>
                        <a:schemeClr val="tx1">
                          <a:lumMod val="65000"/>
                          <a:lumOff val="35000"/>
                        </a:schemeClr>
                      </a:solidFill>
                      <a:latin typeface="Square721 BT" panose="020B0504020202060204" pitchFamily="34" charset="0"/>
                      <a:ea typeface="Meiryo UI" panose="020B0604030504040204" pitchFamily="50" charset="-128"/>
                      <a:cs typeface="Segoe UI Black" panose="020B0A02040204020203" pitchFamily="34" charset="0"/>
                    </a:rPr>
                    <a:t>　</a:t>
                  </a:r>
                  <a:endParaRPr lang="en-US" altLang="ja-JP" sz="900" dirty="0" smtClean="0">
                    <a:solidFill>
                      <a:schemeClr val="tx1">
                        <a:lumMod val="65000"/>
                        <a:lumOff val="35000"/>
                      </a:schemeClr>
                    </a:solidFill>
                    <a:latin typeface="Square721 BT" panose="020B0504020202060204" pitchFamily="34" charset="0"/>
                    <a:ea typeface="Meiryo UI" panose="020B0604030504040204" pitchFamily="50" charset="-128"/>
                    <a:cs typeface="Segoe UI Black" panose="020B0A02040204020203" pitchFamily="34" charset="0"/>
                  </a:endParaRPr>
                </a:p>
                <a:p>
                  <a:pPr algn="r">
                    <a:lnSpc>
                      <a:spcPct val="150000"/>
                    </a:lnSpc>
                    <a:tabLst>
                      <a:tab pos="2335213" algn="l"/>
                    </a:tabLst>
                  </a:pPr>
                  <a:endParaRPr lang="en-US" altLang="ja-JP" dirty="0" smtClean="0">
                    <a:solidFill>
                      <a:srgbClr val="FF6600"/>
                    </a:solidFill>
                    <a:latin typeface="Square721 BT" panose="020B0504020202060204" pitchFamily="34" charset="0"/>
                    <a:ea typeface="Meiryo UI" panose="020B0604030504040204" pitchFamily="50" charset="-128"/>
                    <a:cs typeface="Segoe UI Black" panose="020B0A02040204020203" pitchFamily="34" charset="0"/>
                  </a:endParaRPr>
                </a:p>
              </p:txBody>
            </p:sp>
            <p:sp>
              <p:nvSpPr>
                <p:cNvPr id="140" name="正方形/長方形 139"/>
                <p:cNvSpPr/>
                <p:nvPr/>
              </p:nvSpPr>
              <p:spPr>
                <a:xfrm>
                  <a:off x="124668" y="813403"/>
                  <a:ext cx="2338486" cy="12468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r>
                    <a:rPr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基本</a:t>
                  </a:r>
                  <a:r>
                    <a:rPr lang="ja-JP" altLang="en-US" sz="900" dirty="0">
                      <a:solidFill>
                        <a:schemeClr val="bg1"/>
                      </a:solidFill>
                      <a:latin typeface="HGP創英角ｺﾞｼｯｸUB" panose="020B0900000000000000" pitchFamily="50" charset="-128"/>
                      <a:ea typeface="HGP創英角ｺﾞｼｯｸUB" panose="020B0900000000000000" pitchFamily="50" charset="-128"/>
                    </a:rPr>
                    <a:t>方針</a:t>
                  </a:r>
                  <a:endParaRPr kumimoji="1" lang="ja-JP" altLang="en-US" sz="9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41" name="テキスト ボックス 140"/>
                <p:cNvSpPr txBox="1"/>
                <p:nvPr/>
              </p:nvSpPr>
              <p:spPr>
                <a:xfrm>
                  <a:off x="91590" y="892622"/>
                  <a:ext cx="2403579" cy="276999"/>
                </a:xfrm>
                <a:prstGeom prst="rect">
                  <a:avLst/>
                </a:prstGeom>
                <a:noFill/>
              </p:spPr>
              <p:txBody>
                <a:bodyPr wrap="square" rtlCol="0">
                  <a:spAutoFit/>
                </a:bodyPr>
                <a:lstStyle/>
                <a:p>
                  <a:pPr algn="ctr"/>
                  <a:r>
                    <a:rPr lang="en-US" altLang="ja-JP" sz="1200" dirty="0" smtClean="0">
                      <a:ln w="3175">
                        <a:solidFill>
                          <a:schemeClr val="bg1"/>
                        </a:solidFill>
                      </a:ln>
                      <a:solidFill>
                        <a:schemeClr val="bg1"/>
                      </a:solidFill>
                      <a:latin typeface="Square721 BT" panose="020B0504020202060204" pitchFamily="34" charset="0"/>
                      <a:ea typeface="Meiryo UI" panose="020B0604030504040204" pitchFamily="50" charset="-128"/>
                    </a:rPr>
                    <a:t>BCP</a:t>
                  </a:r>
                  <a:r>
                    <a:rPr lang="ja-JP" altLang="en-US" sz="1200" dirty="0" smtClean="0">
                      <a:ln w="3175">
                        <a:solidFill>
                          <a:schemeClr val="bg1"/>
                        </a:solidFill>
                      </a:ln>
                      <a:solidFill>
                        <a:schemeClr val="bg1"/>
                      </a:solidFill>
                      <a:latin typeface="Square721 BT" panose="020B0504020202060204" pitchFamily="34" charset="0"/>
                      <a:ea typeface="Meiryo UI" panose="020B0604030504040204" pitchFamily="50" charset="-128"/>
                    </a:rPr>
                    <a:t>の基本的な方針</a:t>
                  </a:r>
                  <a:endParaRPr kumimoji="1" lang="ja-JP" altLang="en-US" sz="1200" dirty="0">
                    <a:ln w="3175">
                      <a:solidFill>
                        <a:schemeClr val="bg1"/>
                      </a:solidFill>
                    </a:ln>
                    <a:solidFill>
                      <a:schemeClr val="bg1"/>
                    </a:solidFill>
                    <a:latin typeface="Square721 BT" panose="020B0504020202060204" pitchFamily="34" charset="0"/>
                    <a:ea typeface="Meiryo UI" panose="020B0604030504040204" pitchFamily="50" charset="-128"/>
                  </a:endParaRPr>
                </a:p>
              </p:txBody>
            </p:sp>
          </p:grpSp>
          <p:sp>
            <p:nvSpPr>
              <p:cNvPr id="138" name="テキスト ボックス 137"/>
              <p:cNvSpPr txBox="1"/>
              <p:nvPr/>
            </p:nvSpPr>
            <p:spPr>
              <a:xfrm>
                <a:off x="2646170" y="754983"/>
                <a:ext cx="2403580" cy="646331"/>
              </a:xfrm>
              <a:prstGeom prst="rect">
                <a:avLst/>
              </a:prstGeom>
              <a:noFill/>
            </p:spPr>
            <p:txBody>
              <a:bodyPr wrap="square" rtlCol="0">
                <a:spAutoFit/>
              </a:bodyPr>
              <a:lstStyle/>
              <a:p>
                <a:r>
                  <a:rPr lang="ja-JP" altLang="en-US" sz="900" b="1" dirty="0" smtClean="0">
                    <a:solidFill>
                      <a:schemeClr val="bg1"/>
                    </a:solidFill>
                    <a:latin typeface="Square721 BT" panose="020B0504020202060204" pitchFamily="34" charset="0"/>
                    <a:ea typeface="Meiryo UI" panose="020B0604030504040204" pitchFamily="50" charset="-128"/>
                  </a:rPr>
                  <a:t>●目的</a:t>
                </a:r>
                <a:endParaRPr lang="en-US" altLang="ja-JP" sz="900" b="1" dirty="0">
                  <a:solidFill>
                    <a:schemeClr val="bg1"/>
                  </a:solidFill>
                  <a:latin typeface="Square721 BT" panose="020B0504020202060204" pitchFamily="34" charset="0"/>
                  <a:ea typeface="Meiryo UI" panose="020B0604030504040204" pitchFamily="50" charset="-128"/>
                </a:endParaRPr>
              </a:p>
              <a:p>
                <a:r>
                  <a:rPr lang="ja-JP" altLang="en-US" sz="900" dirty="0" smtClean="0">
                    <a:solidFill>
                      <a:schemeClr val="bg1"/>
                    </a:solidFill>
                    <a:latin typeface="Square721 BT" panose="020B0504020202060204" pitchFamily="34" charset="0"/>
                    <a:ea typeface="Meiryo UI" panose="020B0604030504040204" pitchFamily="50" charset="-128"/>
                  </a:rPr>
                  <a:t>　</a:t>
                </a:r>
                <a:r>
                  <a:rPr lang="ja-JP" altLang="en-US" sz="900" dirty="0" smtClean="0">
                    <a:ln w="3175">
                      <a:noFill/>
                    </a:ln>
                    <a:solidFill>
                      <a:schemeClr val="bg1"/>
                    </a:solidFill>
                    <a:latin typeface="Square721 BT" panose="020B0504020202060204" pitchFamily="34" charset="0"/>
                    <a:ea typeface="Meiryo UI" panose="020B0604030504040204" pitchFamily="50" charset="-128"/>
                  </a:rPr>
                  <a:t>当社において、事業継続計画（以下、</a:t>
                </a:r>
                <a:r>
                  <a:rPr lang="en-US" altLang="ja-JP" sz="900" dirty="0" smtClean="0">
                    <a:ln w="3175">
                      <a:noFill/>
                    </a:ln>
                    <a:solidFill>
                      <a:schemeClr val="bg1"/>
                    </a:solidFill>
                    <a:latin typeface="Square721 BT" panose="020B0504020202060204" pitchFamily="34" charset="0"/>
                    <a:ea typeface="Meiryo UI" panose="020B0604030504040204" pitchFamily="50" charset="-128"/>
                  </a:rPr>
                  <a:t>BCP</a:t>
                </a:r>
                <a:r>
                  <a:rPr lang="ja-JP" altLang="en-US" sz="900" dirty="0" smtClean="0">
                    <a:ln w="3175">
                      <a:noFill/>
                    </a:ln>
                    <a:solidFill>
                      <a:schemeClr val="bg1"/>
                    </a:solidFill>
                    <a:latin typeface="Square721 BT" panose="020B0504020202060204" pitchFamily="34" charset="0"/>
                    <a:ea typeface="Meiryo UI" panose="020B0604030504040204" pitchFamily="50" charset="-128"/>
                  </a:rPr>
                  <a:t>という）を策定・運用する目的は以下の通りである。</a:t>
                </a:r>
                <a:endParaRPr lang="en-US" altLang="ja-JP" sz="900" dirty="0">
                  <a:ln w="3175">
                    <a:noFill/>
                  </a:ln>
                  <a:solidFill>
                    <a:schemeClr val="bg1"/>
                  </a:solidFill>
                  <a:latin typeface="Square721 BT" panose="020B0504020202060204" pitchFamily="34" charset="0"/>
                  <a:ea typeface="Meiryo UI" panose="020B0604030504040204" pitchFamily="50" charset="-128"/>
                </a:endParaRPr>
              </a:p>
              <a:p>
                <a:endParaRPr lang="en-US" altLang="ja-JP" sz="900" dirty="0" smtClean="0">
                  <a:ln w="3175">
                    <a:noFill/>
                  </a:ln>
                  <a:solidFill>
                    <a:schemeClr val="bg1"/>
                  </a:solidFill>
                  <a:latin typeface="Square721 BT" panose="020B0504020202060204" pitchFamily="34" charset="0"/>
                  <a:ea typeface="Meiryo UI" panose="020B0604030504040204" pitchFamily="50" charset="-128"/>
                </a:endParaRPr>
              </a:p>
            </p:txBody>
          </p:sp>
        </p:grpSp>
        <p:grpSp>
          <p:nvGrpSpPr>
            <p:cNvPr id="144" name="グループ化 143"/>
            <p:cNvGrpSpPr/>
            <p:nvPr/>
          </p:nvGrpSpPr>
          <p:grpSpPr>
            <a:xfrm>
              <a:off x="2728295" y="1944277"/>
              <a:ext cx="2244961" cy="1085747"/>
              <a:chOff x="2728295" y="1944277"/>
              <a:chExt cx="2244961" cy="1085747"/>
            </a:xfrm>
            <a:solidFill>
              <a:schemeClr val="accent5">
                <a:lumMod val="20000"/>
                <a:lumOff val="80000"/>
              </a:schemeClr>
            </a:solidFill>
          </p:grpSpPr>
          <p:sp>
            <p:nvSpPr>
              <p:cNvPr id="142" name="正方形/長方形 141"/>
              <p:cNvSpPr/>
              <p:nvPr/>
            </p:nvSpPr>
            <p:spPr>
              <a:xfrm>
                <a:off x="2728295" y="2130024"/>
                <a:ext cx="2244961" cy="90000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n w="3175">
                    <a:solidFill>
                      <a:schemeClr val="accent5"/>
                    </a:solidFill>
                  </a:ln>
                  <a:solidFill>
                    <a:schemeClr val="accent5"/>
                  </a:solidFill>
                  <a:latin typeface="Meiryo UI" panose="020B0604030504040204" pitchFamily="50" charset="-128"/>
                  <a:ea typeface="Meiryo UI" panose="020B0604030504040204" pitchFamily="50" charset="-128"/>
                </a:endParaRPr>
              </a:p>
            </p:txBody>
          </p:sp>
          <p:sp>
            <p:nvSpPr>
              <p:cNvPr id="143" name="正方形/長方形 142"/>
              <p:cNvSpPr/>
              <p:nvPr/>
            </p:nvSpPr>
            <p:spPr>
              <a:xfrm>
                <a:off x="2729477" y="1944277"/>
                <a:ext cx="858185" cy="172985"/>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200" dirty="0">
                    <a:ln w="3175">
                      <a:solidFill>
                        <a:schemeClr val="tx1">
                          <a:lumMod val="65000"/>
                          <a:lumOff val="35000"/>
                        </a:schemeClr>
                      </a:solidFill>
                    </a:ln>
                    <a:solidFill>
                      <a:schemeClr val="tx1">
                        <a:lumMod val="65000"/>
                        <a:lumOff val="35000"/>
                      </a:schemeClr>
                    </a:solidFill>
                    <a:latin typeface="Meiryo UI" panose="020B0604030504040204" pitchFamily="50" charset="-128"/>
                    <a:ea typeface="Meiryo UI" panose="020B0604030504040204" pitchFamily="50" charset="-128"/>
                  </a:rPr>
                  <a:t>従業員</a:t>
                </a:r>
                <a:endParaRPr kumimoji="1" lang="ja-JP" altLang="en-US" sz="1050" dirty="0">
                  <a:ln w="3175">
                    <a:solidFill>
                      <a:schemeClr val="tx1">
                        <a:lumMod val="65000"/>
                        <a:lumOff val="35000"/>
                      </a:schemeClr>
                    </a:solidFill>
                  </a:ln>
                  <a:solidFill>
                    <a:schemeClr val="tx1">
                      <a:lumMod val="65000"/>
                      <a:lumOff val="35000"/>
                    </a:schemeClr>
                  </a:solidFill>
                  <a:latin typeface="Meiryo UI" panose="020B0604030504040204" pitchFamily="50" charset="-128"/>
                  <a:ea typeface="Meiryo UI" panose="020B0604030504040204" pitchFamily="50" charset="-128"/>
                </a:endParaRPr>
              </a:p>
            </p:txBody>
          </p:sp>
        </p:grpSp>
        <p:grpSp>
          <p:nvGrpSpPr>
            <p:cNvPr id="145" name="グループ化 144"/>
            <p:cNvGrpSpPr/>
            <p:nvPr/>
          </p:nvGrpSpPr>
          <p:grpSpPr>
            <a:xfrm>
              <a:off x="2728295" y="3132000"/>
              <a:ext cx="2244961" cy="1085747"/>
              <a:chOff x="2728295" y="1944277"/>
              <a:chExt cx="2244961" cy="1085747"/>
            </a:xfrm>
            <a:solidFill>
              <a:schemeClr val="accent5">
                <a:lumMod val="20000"/>
                <a:lumOff val="80000"/>
              </a:schemeClr>
            </a:solidFill>
          </p:grpSpPr>
          <p:sp>
            <p:nvSpPr>
              <p:cNvPr id="146" name="正方形/長方形 145"/>
              <p:cNvSpPr/>
              <p:nvPr/>
            </p:nvSpPr>
            <p:spPr>
              <a:xfrm>
                <a:off x="2728295" y="2130024"/>
                <a:ext cx="2244961" cy="90000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n w="3175">
                    <a:solidFill>
                      <a:schemeClr val="accent5"/>
                    </a:solidFill>
                  </a:ln>
                  <a:solidFill>
                    <a:schemeClr val="accent5"/>
                  </a:solidFill>
                  <a:latin typeface="Meiryo UI" panose="020B0604030504040204" pitchFamily="50" charset="-128"/>
                  <a:ea typeface="Meiryo UI" panose="020B0604030504040204" pitchFamily="50" charset="-128"/>
                </a:endParaRPr>
              </a:p>
            </p:txBody>
          </p:sp>
          <p:sp>
            <p:nvSpPr>
              <p:cNvPr id="147" name="正方形/長方形 146"/>
              <p:cNvSpPr/>
              <p:nvPr/>
            </p:nvSpPr>
            <p:spPr>
              <a:xfrm>
                <a:off x="2729477" y="1944277"/>
                <a:ext cx="858185" cy="172985"/>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200" dirty="0">
                    <a:ln w="3175">
                      <a:solidFill>
                        <a:schemeClr val="tx1">
                          <a:lumMod val="65000"/>
                          <a:lumOff val="35000"/>
                        </a:schemeClr>
                      </a:solidFill>
                    </a:ln>
                    <a:solidFill>
                      <a:schemeClr val="tx1">
                        <a:lumMod val="65000"/>
                        <a:lumOff val="35000"/>
                      </a:schemeClr>
                    </a:solidFill>
                    <a:latin typeface="Meiryo UI" panose="020B0604030504040204" pitchFamily="50" charset="-128"/>
                    <a:ea typeface="Meiryo UI" panose="020B0604030504040204" pitchFamily="50" charset="-128"/>
                  </a:rPr>
                  <a:t>顧客</a:t>
                </a:r>
                <a:endParaRPr kumimoji="1" lang="ja-JP" altLang="en-US" sz="1050" dirty="0">
                  <a:ln w="3175">
                    <a:solidFill>
                      <a:schemeClr val="tx1">
                        <a:lumMod val="65000"/>
                        <a:lumOff val="35000"/>
                      </a:schemeClr>
                    </a:solidFill>
                  </a:ln>
                  <a:solidFill>
                    <a:schemeClr val="tx1">
                      <a:lumMod val="65000"/>
                      <a:lumOff val="35000"/>
                    </a:schemeClr>
                  </a:solidFill>
                  <a:latin typeface="Meiryo UI" panose="020B0604030504040204" pitchFamily="50" charset="-128"/>
                  <a:ea typeface="Meiryo UI" panose="020B0604030504040204" pitchFamily="50" charset="-128"/>
                </a:endParaRPr>
              </a:p>
            </p:txBody>
          </p:sp>
        </p:grpSp>
        <p:grpSp>
          <p:nvGrpSpPr>
            <p:cNvPr id="148" name="グループ化 147"/>
            <p:cNvGrpSpPr/>
            <p:nvPr/>
          </p:nvGrpSpPr>
          <p:grpSpPr>
            <a:xfrm>
              <a:off x="2728295" y="4320000"/>
              <a:ext cx="2244961" cy="1085747"/>
              <a:chOff x="2728295" y="1944277"/>
              <a:chExt cx="2244961" cy="1085747"/>
            </a:xfrm>
            <a:solidFill>
              <a:schemeClr val="accent5">
                <a:lumMod val="20000"/>
                <a:lumOff val="80000"/>
              </a:schemeClr>
            </a:solidFill>
          </p:grpSpPr>
          <p:sp>
            <p:nvSpPr>
              <p:cNvPr id="149" name="正方形/長方形 148"/>
              <p:cNvSpPr/>
              <p:nvPr/>
            </p:nvSpPr>
            <p:spPr>
              <a:xfrm>
                <a:off x="2728295" y="2130024"/>
                <a:ext cx="2244961" cy="90000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n w="3175">
                    <a:solidFill>
                      <a:schemeClr val="accent5"/>
                    </a:solidFill>
                  </a:ln>
                  <a:solidFill>
                    <a:schemeClr val="accent5"/>
                  </a:solidFill>
                  <a:latin typeface="Meiryo UI" panose="020B0604030504040204" pitchFamily="50" charset="-128"/>
                  <a:ea typeface="Meiryo UI" panose="020B0604030504040204" pitchFamily="50" charset="-128"/>
                </a:endParaRPr>
              </a:p>
            </p:txBody>
          </p:sp>
          <p:sp>
            <p:nvSpPr>
              <p:cNvPr id="150" name="正方形/長方形 149"/>
              <p:cNvSpPr/>
              <p:nvPr/>
            </p:nvSpPr>
            <p:spPr>
              <a:xfrm>
                <a:off x="2729477" y="1944277"/>
                <a:ext cx="858185" cy="172985"/>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200" dirty="0">
                    <a:ln w="3175">
                      <a:solidFill>
                        <a:schemeClr val="tx1">
                          <a:lumMod val="65000"/>
                          <a:lumOff val="35000"/>
                        </a:schemeClr>
                      </a:solidFill>
                    </a:ln>
                    <a:solidFill>
                      <a:schemeClr val="tx1">
                        <a:lumMod val="65000"/>
                        <a:lumOff val="35000"/>
                      </a:schemeClr>
                    </a:solidFill>
                    <a:latin typeface="Meiryo UI" panose="020B0604030504040204" pitchFamily="50" charset="-128"/>
                    <a:ea typeface="Meiryo UI" panose="020B0604030504040204" pitchFamily="50" charset="-128"/>
                  </a:rPr>
                  <a:t>地域</a:t>
                </a:r>
                <a:endParaRPr kumimoji="1" lang="ja-JP" altLang="en-US" sz="1050" dirty="0">
                  <a:ln w="3175">
                    <a:solidFill>
                      <a:schemeClr val="tx1">
                        <a:lumMod val="65000"/>
                        <a:lumOff val="35000"/>
                      </a:schemeClr>
                    </a:solidFill>
                  </a:ln>
                  <a:solidFill>
                    <a:schemeClr val="tx1">
                      <a:lumMod val="65000"/>
                      <a:lumOff val="35000"/>
                    </a:schemeClr>
                  </a:solidFill>
                  <a:latin typeface="Meiryo UI" panose="020B0604030504040204" pitchFamily="50" charset="-128"/>
                  <a:ea typeface="Meiryo UI" panose="020B0604030504040204" pitchFamily="50" charset="-128"/>
                </a:endParaRPr>
              </a:p>
            </p:txBody>
          </p:sp>
        </p:grpSp>
        <p:grpSp>
          <p:nvGrpSpPr>
            <p:cNvPr id="151" name="グループ化 150"/>
            <p:cNvGrpSpPr/>
            <p:nvPr/>
          </p:nvGrpSpPr>
          <p:grpSpPr>
            <a:xfrm>
              <a:off x="2728800" y="5508000"/>
              <a:ext cx="2244961" cy="1085747"/>
              <a:chOff x="2728295" y="1944277"/>
              <a:chExt cx="2244961" cy="1085747"/>
            </a:xfrm>
            <a:solidFill>
              <a:schemeClr val="accent5">
                <a:lumMod val="20000"/>
                <a:lumOff val="80000"/>
              </a:schemeClr>
            </a:solidFill>
          </p:grpSpPr>
          <p:sp>
            <p:nvSpPr>
              <p:cNvPr id="152" name="正方形/長方形 151"/>
              <p:cNvSpPr/>
              <p:nvPr/>
            </p:nvSpPr>
            <p:spPr>
              <a:xfrm>
                <a:off x="2728295" y="2130024"/>
                <a:ext cx="2244961" cy="90000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n w="3175">
                    <a:solidFill>
                      <a:schemeClr val="accent5"/>
                    </a:solidFill>
                  </a:ln>
                  <a:solidFill>
                    <a:schemeClr val="accent5"/>
                  </a:solidFill>
                  <a:latin typeface="Meiryo UI" panose="020B0604030504040204" pitchFamily="50" charset="-128"/>
                  <a:ea typeface="Meiryo UI" panose="020B0604030504040204" pitchFamily="50" charset="-128"/>
                </a:endParaRPr>
              </a:p>
            </p:txBody>
          </p:sp>
          <p:sp>
            <p:nvSpPr>
              <p:cNvPr id="153" name="正方形/長方形 152"/>
              <p:cNvSpPr/>
              <p:nvPr/>
            </p:nvSpPr>
            <p:spPr>
              <a:xfrm>
                <a:off x="2729477" y="1944277"/>
                <a:ext cx="858185" cy="172985"/>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200" dirty="0" smtClean="0">
                    <a:ln w="3175">
                      <a:solidFill>
                        <a:schemeClr val="tx1">
                          <a:lumMod val="65000"/>
                          <a:lumOff val="35000"/>
                        </a:schemeClr>
                      </a:solidFill>
                    </a:ln>
                    <a:solidFill>
                      <a:schemeClr val="tx1">
                        <a:lumMod val="65000"/>
                        <a:lumOff val="35000"/>
                      </a:schemeClr>
                    </a:solidFill>
                    <a:latin typeface="Meiryo UI" panose="020B0604030504040204" pitchFamily="50" charset="-128"/>
                    <a:ea typeface="Meiryo UI" panose="020B0604030504040204" pitchFamily="50" charset="-128"/>
                  </a:rPr>
                  <a:t>その</a:t>
                </a:r>
                <a:r>
                  <a:rPr lang="ja-JP" altLang="en-US" sz="1200" dirty="0">
                    <a:ln w="3175">
                      <a:solidFill>
                        <a:schemeClr val="tx1">
                          <a:lumMod val="65000"/>
                          <a:lumOff val="35000"/>
                        </a:schemeClr>
                      </a:solidFill>
                    </a:ln>
                    <a:solidFill>
                      <a:schemeClr val="tx1">
                        <a:lumMod val="65000"/>
                        <a:lumOff val="35000"/>
                      </a:schemeClr>
                    </a:solidFill>
                    <a:latin typeface="Meiryo UI" panose="020B0604030504040204" pitchFamily="50" charset="-128"/>
                    <a:ea typeface="Meiryo UI" panose="020B0604030504040204" pitchFamily="50" charset="-128"/>
                  </a:rPr>
                  <a:t>他</a:t>
                </a:r>
                <a:endParaRPr kumimoji="1" lang="ja-JP" altLang="en-US" sz="1050" dirty="0">
                  <a:ln w="3175">
                    <a:solidFill>
                      <a:schemeClr val="tx1">
                        <a:lumMod val="65000"/>
                        <a:lumOff val="35000"/>
                      </a:schemeClr>
                    </a:solidFill>
                  </a:ln>
                  <a:solidFill>
                    <a:schemeClr val="tx1">
                      <a:lumMod val="65000"/>
                      <a:lumOff val="35000"/>
                    </a:schemeClr>
                  </a:solidFill>
                  <a:latin typeface="Meiryo UI" panose="020B0604030504040204" pitchFamily="50" charset="-128"/>
                  <a:ea typeface="Meiryo UI" panose="020B0604030504040204" pitchFamily="50" charset="-128"/>
                </a:endParaRPr>
              </a:p>
            </p:txBody>
          </p:sp>
        </p:grpSp>
      </p:grpSp>
      <p:grpSp>
        <p:nvGrpSpPr>
          <p:cNvPr id="223" name="グループ化 222"/>
          <p:cNvGrpSpPr/>
          <p:nvPr/>
        </p:nvGrpSpPr>
        <p:grpSpPr>
          <a:xfrm>
            <a:off x="5229218" y="830250"/>
            <a:ext cx="2412017" cy="5899475"/>
            <a:chOff x="5188578" y="866100"/>
            <a:chExt cx="2412017" cy="5899475"/>
          </a:xfrm>
        </p:grpSpPr>
        <p:grpSp>
          <p:nvGrpSpPr>
            <p:cNvPr id="175" name="グループ化 174"/>
            <p:cNvGrpSpPr/>
            <p:nvPr/>
          </p:nvGrpSpPr>
          <p:grpSpPr>
            <a:xfrm>
              <a:off x="5188578" y="866100"/>
              <a:ext cx="2412017" cy="5899475"/>
              <a:chOff x="2637733" y="247374"/>
              <a:chExt cx="2412017" cy="5899475"/>
            </a:xfrm>
          </p:grpSpPr>
          <p:sp>
            <p:nvSpPr>
              <p:cNvPr id="190" name="最終更新日"/>
              <p:cNvSpPr/>
              <p:nvPr/>
            </p:nvSpPr>
            <p:spPr>
              <a:xfrm>
                <a:off x="2649579" y="247374"/>
                <a:ext cx="2400171" cy="5899475"/>
              </a:xfrm>
              <a:prstGeom prst="roundRect">
                <a:avLst>
                  <a:gd name="adj" fmla="val 7160"/>
                </a:avLst>
              </a:prstGeom>
              <a:solidFill>
                <a:schemeClr val="tx1">
                  <a:lumMod val="65000"/>
                  <a:lumOff val="3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80000"/>
                  </a:lnSpc>
                  <a:tabLst>
                    <a:tab pos="2335213" algn="l"/>
                  </a:tabLst>
                </a:pPr>
                <a:r>
                  <a:rPr lang="ja-JP" altLang="en-US" sz="900" dirty="0" smtClean="0">
                    <a:solidFill>
                      <a:srgbClr val="0099FF"/>
                    </a:solidFill>
                    <a:latin typeface="Square721 BT" panose="020B0504020202060204" pitchFamily="34" charset="0"/>
                    <a:ea typeface="Meiryo UI" panose="020B0604030504040204" pitchFamily="50" charset="-128"/>
                    <a:cs typeface="Segoe UI Black" panose="020B0A02040204020203" pitchFamily="34" charset="0"/>
                  </a:rPr>
                  <a:t>　　</a:t>
                </a:r>
                <a:r>
                  <a:rPr lang="ja-JP" altLang="en-US" sz="900" dirty="0" smtClean="0">
                    <a:solidFill>
                      <a:schemeClr val="tx1">
                        <a:lumMod val="65000"/>
                        <a:lumOff val="35000"/>
                      </a:schemeClr>
                    </a:solidFill>
                    <a:latin typeface="Square721 BT" panose="020B0504020202060204" pitchFamily="34" charset="0"/>
                    <a:ea typeface="Meiryo UI" panose="020B0604030504040204" pitchFamily="50" charset="-128"/>
                    <a:cs typeface="Segoe UI Black" panose="020B0A02040204020203" pitchFamily="34" charset="0"/>
                  </a:rPr>
                  <a:t>　</a:t>
                </a:r>
                <a:endParaRPr lang="en-US" altLang="ja-JP" sz="900" dirty="0" smtClean="0">
                  <a:solidFill>
                    <a:schemeClr val="tx1">
                      <a:lumMod val="65000"/>
                      <a:lumOff val="35000"/>
                    </a:schemeClr>
                  </a:solidFill>
                  <a:latin typeface="Square721 BT" panose="020B0504020202060204" pitchFamily="34" charset="0"/>
                  <a:ea typeface="Meiryo UI" panose="020B0604030504040204" pitchFamily="50" charset="-128"/>
                  <a:cs typeface="Segoe UI Black" panose="020B0A02040204020203" pitchFamily="34" charset="0"/>
                </a:endParaRPr>
              </a:p>
              <a:p>
                <a:pPr algn="r">
                  <a:lnSpc>
                    <a:spcPct val="150000"/>
                  </a:lnSpc>
                  <a:tabLst>
                    <a:tab pos="2335213" algn="l"/>
                  </a:tabLst>
                </a:pPr>
                <a:endParaRPr lang="en-US" altLang="ja-JP" dirty="0" smtClean="0">
                  <a:solidFill>
                    <a:srgbClr val="FF6600"/>
                  </a:solidFill>
                  <a:latin typeface="Square721 BT" panose="020B0504020202060204" pitchFamily="34" charset="0"/>
                  <a:ea typeface="Meiryo UI" panose="020B0604030504040204" pitchFamily="50" charset="-128"/>
                  <a:cs typeface="Segoe UI Black" panose="020B0A02040204020203" pitchFamily="34" charset="0"/>
                </a:endParaRPr>
              </a:p>
            </p:txBody>
          </p:sp>
          <p:sp>
            <p:nvSpPr>
              <p:cNvPr id="189" name="テキスト ボックス 188"/>
              <p:cNvSpPr txBox="1"/>
              <p:nvPr/>
            </p:nvSpPr>
            <p:spPr>
              <a:xfrm>
                <a:off x="2637733" y="283138"/>
                <a:ext cx="2403580" cy="507831"/>
              </a:xfrm>
              <a:prstGeom prst="rect">
                <a:avLst/>
              </a:prstGeom>
              <a:noFill/>
            </p:spPr>
            <p:txBody>
              <a:bodyPr wrap="square" rtlCol="0">
                <a:spAutoFit/>
              </a:bodyPr>
              <a:lstStyle/>
              <a:p>
                <a:r>
                  <a:rPr lang="ja-JP" altLang="en-US" sz="900" b="1" dirty="0" smtClean="0">
                    <a:solidFill>
                      <a:schemeClr val="bg1"/>
                    </a:solidFill>
                    <a:latin typeface="Square721 BT" panose="020B0504020202060204" pitchFamily="34" charset="0"/>
                    <a:ea typeface="Meiryo UI" panose="020B0604030504040204" pitchFamily="50" charset="-128"/>
                  </a:rPr>
                  <a:t>●要点</a:t>
                </a:r>
                <a:endParaRPr lang="en-US" altLang="ja-JP" sz="900" b="1" dirty="0">
                  <a:solidFill>
                    <a:schemeClr val="bg1"/>
                  </a:solidFill>
                  <a:latin typeface="Square721 BT" panose="020B0504020202060204" pitchFamily="34" charset="0"/>
                  <a:ea typeface="Meiryo UI" panose="020B0604030504040204" pitchFamily="50" charset="-128"/>
                </a:endParaRPr>
              </a:p>
              <a:p>
                <a:r>
                  <a:rPr lang="ja-JP" altLang="en-US" sz="900" dirty="0" smtClean="0">
                    <a:solidFill>
                      <a:schemeClr val="bg1"/>
                    </a:solidFill>
                    <a:latin typeface="Square721 BT" panose="020B0504020202060204" pitchFamily="34" charset="0"/>
                    <a:ea typeface="Meiryo UI" panose="020B0604030504040204" pitchFamily="50" charset="-128"/>
                  </a:rPr>
                  <a:t>　</a:t>
                </a:r>
                <a:r>
                  <a:rPr lang="ja-JP" altLang="en-US" sz="900" dirty="0" smtClean="0">
                    <a:ln w="3175">
                      <a:noFill/>
                    </a:ln>
                    <a:solidFill>
                      <a:schemeClr val="bg1"/>
                    </a:solidFill>
                    <a:latin typeface="Square721 BT" panose="020B0504020202060204" pitchFamily="34" charset="0"/>
                    <a:ea typeface="Meiryo UI" panose="020B0604030504040204" pitchFamily="50" charset="-128"/>
                  </a:rPr>
                  <a:t>当社の特性を踏まえ、緊急時に事業計画を図るうえで要点となり得る事項は以下の通りである。</a:t>
                </a:r>
                <a:endParaRPr lang="en-US" altLang="ja-JP" sz="900" dirty="0" smtClean="0">
                  <a:ln w="3175">
                    <a:noFill/>
                  </a:ln>
                  <a:solidFill>
                    <a:schemeClr val="bg1"/>
                  </a:solidFill>
                  <a:latin typeface="Square721 BT" panose="020B0504020202060204" pitchFamily="34" charset="0"/>
                  <a:ea typeface="Meiryo UI" panose="020B0604030504040204" pitchFamily="50" charset="-128"/>
                </a:endParaRPr>
              </a:p>
            </p:txBody>
          </p:sp>
        </p:grpSp>
        <p:grpSp>
          <p:nvGrpSpPr>
            <p:cNvPr id="176" name="グループ化 175"/>
            <p:cNvGrpSpPr/>
            <p:nvPr/>
          </p:nvGrpSpPr>
          <p:grpSpPr>
            <a:xfrm>
              <a:off x="5267888" y="1487575"/>
              <a:ext cx="2244961" cy="941747"/>
              <a:chOff x="2728295" y="1944277"/>
              <a:chExt cx="2244961" cy="941747"/>
            </a:xfrm>
            <a:solidFill>
              <a:schemeClr val="accent2">
                <a:lumMod val="20000"/>
                <a:lumOff val="80000"/>
              </a:schemeClr>
            </a:solidFill>
          </p:grpSpPr>
          <p:sp>
            <p:nvSpPr>
              <p:cNvPr id="186" name="正方形/長方形 185"/>
              <p:cNvSpPr/>
              <p:nvPr/>
            </p:nvSpPr>
            <p:spPr>
              <a:xfrm>
                <a:off x="2728295" y="2130024"/>
                <a:ext cx="2244961" cy="75600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n w="3175">
                    <a:solidFill>
                      <a:srgbClr val="FF6600"/>
                    </a:solidFill>
                  </a:ln>
                  <a:solidFill>
                    <a:srgbClr val="FF6600"/>
                  </a:solidFill>
                  <a:latin typeface="Meiryo UI" panose="020B0604030504040204" pitchFamily="50" charset="-128"/>
                  <a:ea typeface="Meiryo UI" panose="020B0604030504040204" pitchFamily="50" charset="-128"/>
                </a:endParaRPr>
              </a:p>
            </p:txBody>
          </p:sp>
          <p:sp>
            <p:nvSpPr>
              <p:cNvPr id="187" name="正方形/長方形 186"/>
              <p:cNvSpPr/>
              <p:nvPr/>
            </p:nvSpPr>
            <p:spPr>
              <a:xfrm>
                <a:off x="2729476" y="1944277"/>
                <a:ext cx="1620000" cy="172985"/>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200" dirty="0" smtClean="0">
                    <a:ln w="3175">
                      <a:solidFill>
                        <a:schemeClr val="tx1">
                          <a:lumMod val="65000"/>
                          <a:lumOff val="35000"/>
                        </a:schemeClr>
                      </a:solidFill>
                    </a:ln>
                    <a:solidFill>
                      <a:schemeClr val="tx1">
                        <a:lumMod val="65000"/>
                        <a:lumOff val="35000"/>
                      </a:schemeClr>
                    </a:solidFill>
                    <a:latin typeface="Meiryo UI" panose="020B0604030504040204" pitchFamily="50" charset="-128"/>
                    <a:ea typeface="Meiryo UI" panose="020B0604030504040204" pitchFamily="50" charset="-128"/>
                  </a:rPr>
                  <a:t>企業</a:t>
                </a:r>
                <a:r>
                  <a:rPr lang="ja-JP" altLang="en-US" sz="1200" dirty="0">
                    <a:ln w="3175">
                      <a:solidFill>
                        <a:schemeClr val="tx1">
                          <a:lumMod val="65000"/>
                          <a:lumOff val="35000"/>
                        </a:schemeClr>
                      </a:solidFill>
                    </a:ln>
                    <a:solidFill>
                      <a:schemeClr val="tx1">
                        <a:lumMod val="65000"/>
                        <a:lumOff val="35000"/>
                      </a:schemeClr>
                    </a:solidFill>
                    <a:latin typeface="Meiryo UI" panose="020B0604030504040204" pitchFamily="50" charset="-128"/>
                    <a:ea typeface="Meiryo UI" panose="020B0604030504040204" pitchFamily="50" charset="-128"/>
                  </a:rPr>
                  <a:t>同士</a:t>
                </a:r>
                <a:r>
                  <a:rPr lang="ja-JP" altLang="en-US" sz="1200" dirty="0" smtClean="0">
                    <a:ln w="3175">
                      <a:solidFill>
                        <a:schemeClr val="tx1">
                          <a:lumMod val="65000"/>
                          <a:lumOff val="35000"/>
                        </a:schemeClr>
                      </a:solidFill>
                    </a:ln>
                    <a:solidFill>
                      <a:schemeClr val="tx1">
                        <a:lumMod val="65000"/>
                        <a:lumOff val="35000"/>
                      </a:schemeClr>
                    </a:solidFill>
                    <a:latin typeface="Meiryo UI" panose="020B0604030504040204" pitchFamily="50" charset="-128"/>
                    <a:ea typeface="Meiryo UI" panose="020B0604030504040204" pitchFamily="50" charset="-128"/>
                  </a:rPr>
                  <a:t>の助け合い</a:t>
                </a:r>
                <a:endParaRPr kumimoji="1" lang="ja-JP" altLang="en-US" sz="1050" dirty="0">
                  <a:ln w="3175">
                    <a:solidFill>
                      <a:schemeClr val="tx1">
                        <a:lumMod val="65000"/>
                        <a:lumOff val="35000"/>
                      </a:schemeClr>
                    </a:solidFill>
                  </a:ln>
                  <a:solidFill>
                    <a:schemeClr val="tx1">
                      <a:lumMod val="65000"/>
                      <a:lumOff val="35000"/>
                    </a:schemeClr>
                  </a:solidFill>
                  <a:latin typeface="Meiryo UI" panose="020B0604030504040204" pitchFamily="50" charset="-128"/>
                  <a:ea typeface="Meiryo UI" panose="020B0604030504040204" pitchFamily="50" charset="-128"/>
                </a:endParaRPr>
              </a:p>
            </p:txBody>
          </p:sp>
        </p:grpSp>
        <p:grpSp>
          <p:nvGrpSpPr>
            <p:cNvPr id="177" name="グループ化 176"/>
            <p:cNvGrpSpPr/>
            <p:nvPr/>
          </p:nvGrpSpPr>
          <p:grpSpPr>
            <a:xfrm>
              <a:off x="5267888" y="2531575"/>
              <a:ext cx="2244961" cy="941747"/>
              <a:chOff x="2728295" y="1944277"/>
              <a:chExt cx="2244961" cy="941747"/>
            </a:xfrm>
            <a:solidFill>
              <a:schemeClr val="accent2">
                <a:lumMod val="20000"/>
                <a:lumOff val="80000"/>
              </a:schemeClr>
            </a:solidFill>
          </p:grpSpPr>
          <p:sp>
            <p:nvSpPr>
              <p:cNvPr id="184" name="正方形/長方形 183"/>
              <p:cNvSpPr/>
              <p:nvPr/>
            </p:nvSpPr>
            <p:spPr>
              <a:xfrm>
                <a:off x="2728295" y="2130024"/>
                <a:ext cx="2244961" cy="75600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n w="3175">
                    <a:solidFill>
                      <a:srgbClr val="FF6600"/>
                    </a:solidFill>
                  </a:ln>
                  <a:solidFill>
                    <a:srgbClr val="FF6600"/>
                  </a:solidFill>
                  <a:latin typeface="Meiryo UI" panose="020B0604030504040204" pitchFamily="50" charset="-128"/>
                  <a:ea typeface="Meiryo UI" panose="020B0604030504040204" pitchFamily="50" charset="-128"/>
                </a:endParaRPr>
              </a:p>
            </p:txBody>
          </p:sp>
          <p:sp>
            <p:nvSpPr>
              <p:cNvPr id="185" name="正方形/長方形 184"/>
              <p:cNvSpPr/>
              <p:nvPr/>
            </p:nvSpPr>
            <p:spPr>
              <a:xfrm>
                <a:off x="2729476" y="1944277"/>
                <a:ext cx="1620000" cy="172985"/>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200" dirty="0" smtClean="0">
                    <a:ln w="3175">
                      <a:solidFill>
                        <a:schemeClr val="tx1">
                          <a:lumMod val="65000"/>
                          <a:lumOff val="35000"/>
                        </a:schemeClr>
                      </a:solidFill>
                    </a:ln>
                    <a:solidFill>
                      <a:schemeClr val="tx1">
                        <a:lumMod val="65000"/>
                        <a:lumOff val="35000"/>
                      </a:schemeClr>
                    </a:solidFill>
                    <a:latin typeface="Meiryo UI" panose="020B0604030504040204" pitchFamily="50" charset="-128"/>
                    <a:ea typeface="Meiryo UI" panose="020B0604030504040204" pitchFamily="50" charset="-128"/>
                  </a:rPr>
                  <a:t>商取引上のモラル</a:t>
                </a:r>
                <a:endParaRPr kumimoji="1" lang="ja-JP" altLang="en-US" sz="1050" dirty="0">
                  <a:ln w="3175">
                    <a:solidFill>
                      <a:schemeClr val="tx1">
                        <a:lumMod val="65000"/>
                        <a:lumOff val="35000"/>
                      </a:schemeClr>
                    </a:solidFill>
                  </a:ln>
                  <a:solidFill>
                    <a:schemeClr val="tx1">
                      <a:lumMod val="65000"/>
                      <a:lumOff val="35000"/>
                    </a:schemeClr>
                  </a:solidFill>
                  <a:latin typeface="Meiryo UI" panose="020B0604030504040204" pitchFamily="50" charset="-128"/>
                  <a:ea typeface="Meiryo UI" panose="020B0604030504040204" pitchFamily="50" charset="-128"/>
                </a:endParaRPr>
              </a:p>
            </p:txBody>
          </p:sp>
        </p:grpSp>
        <p:grpSp>
          <p:nvGrpSpPr>
            <p:cNvPr id="178" name="グループ化 177"/>
            <p:cNvGrpSpPr/>
            <p:nvPr/>
          </p:nvGrpSpPr>
          <p:grpSpPr>
            <a:xfrm>
              <a:off x="5267888" y="3575575"/>
              <a:ext cx="2244961" cy="941747"/>
              <a:chOff x="2728295" y="1944277"/>
              <a:chExt cx="2244961" cy="941747"/>
            </a:xfrm>
            <a:solidFill>
              <a:schemeClr val="accent2">
                <a:lumMod val="20000"/>
                <a:lumOff val="80000"/>
              </a:schemeClr>
            </a:solidFill>
          </p:grpSpPr>
          <p:sp>
            <p:nvSpPr>
              <p:cNvPr id="182" name="正方形/長方形 181"/>
              <p:cNvSpPr/>
              <p:nvPr/>
            </p:nvSpPr>
            <p:spPr>
              <a:xfrm>
                <a:off x="2728295" y="2130024"/>
                <a:ext cx="2244961" cy="75600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n w="3175">
                    <a:solidFill>
                      <a:srgbClr val="FF6600"/>
                    </a:solidFill>
                  </a:ln>
                  <a:solidFill>
                    <a:srgbClr val="FF6600"/>
                  </a:solidFill>
                  <a:latin typeface="Meiryo UI" panose="020B0604030504040204" pitchFamily="50" charset="-128"/>
                  <a:ea typeface="Meiryo UI" panose="020B0604030504040204" pitchFamily="50" charset="-128"/>
                </a:endParaRPr>
              </a:p>
            </p:txBody>
          </p:sp>
          <p:sp>
            <p:nvSpPr>
              <p:cNvPr id="183" name="正方形/長方形 182"/>
              <p:cNvSpPr/>
              <p:nvPr/>
            </p:nvSpPr>
            <p:spPr>
              <a:xfrm>
                <a:off x="2729476" y="1944277"/>
                <a:ext cx="1620000" cy="172985"/>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200" dirty="0">
                    <a:ln w="3175">
                      <a:solidFill>
                        <a:schemeClr val="tx1">
                          <a:lumMod val="65000"/>
                          <a:lumOff val="35000"/>
                        </a:schemeClr>
                      </a:solidFill>
                    </a:ln>
                    <a:solidFill>
                      <a:schemeClr val="tx1">
                        <a:lumMod val="65000"/>
                        <a:lumOff val="35000"/>
                      </a:schemeClr>
                    </a:solidFill>
                    <a:latin typeface="Meiryo UI" panose="020B0604030504040204" pitchFamily="50" charset="-128"/>
                    <a:ea typeface="Meiryo UI" panose="020B0604030504040204" pitchFamily="50" charset="-128"/>
                  </a:rPr>
                  <a:t>地域</a:t>
                </a:r>
                <a:r>
                  <a:rPr lang="ja-JP" altLang="en-US" sz="1200" dirty="0" smtClean="0">
                    <a:ln w="3175">
                      <a:solidFill>
                        <a:schemeClr val="tx1">
                          <a:lumMod val="65000"/>
                          <a:lumOff val="35000"/>
                        </a:schemeClr>
                      </a:solidFill>
                    </a:ln>
                    <a:solidFill>
                      <a:schemeClr val="tx1">
                        <a:lumMod val="65000"/>
                        <a:lumOff val="35000"/>
                      </a:schemeClr>
                    </a:solidFill>
                    <a:latin typeface="Meiryo UI" panose="020B0604030504040204" pitchFamily="50" charset="-128"/>
                    <a:ea typeface="Meiryo UI" panose="020B0604030504040204" pitchFamily="50" charset="-128"/>
                  </a:rPr>
                  <a:t>への貢献</a:t>
                </a:r>
                <a:endParaRPr kumimoji="1" lang="ja-JP" altLang="en-US" sz="1050" dirty="0">
                  <a:ln w="3175">
                    <a:solidFill>
                      <a:schemeClr val="tx1">
                        <a:lumMod val="65000"/>
                        <a:lumOff val="35000"/>
                      </a:schemeClr>
                    </a:solidFill>
                  </a:ln>
                  <a:solidFill>
                    <a:schemeClr val="tx1">
                      <a:lumMod val="65000"/>
                      <a:lumOff val="35000"/>
                    </a:schemeClr>
                  </a:solidFill>
                  <a:latin typeface="Meiryo UI" panose="020B0604030504040204" pitchFamily="50" charset="-128"/>
                  <a:ea typeface="Meiryo UI" panose="020B0604030504040204" pitchFamily="50" charset="-128"/>
                </a:endParaRPr>
              </a:p>
            </p:txBody>
          </p:sp>
        </p:grpSp>
        <p:grpSp>
          <p:nvGrpSpPr>
            <p:cNvPr id="179" name="グループ化 178"/>
            <p:cNvGrpSpPr/>
            <p:nvPr/>
          </p:nvGrpSpPr>
          <p:grpSpPr>
            <a:xfrm>
              <a:off x="5268393" y="4619575"/>
              <a:ext cx="2244961" cy="941747"/>
              <a:chOff x="2728295" y="1944277"/>
              <a:chExt cx="2244961" cy="941747"/>
            </a:xfrm>
            <a:solidFill>
              <a:schemeClr val="accent2">
                <a:lumMod val="20000"/>
                <a:lumOff val="80000"/>
              </a:schemeClr>
            </a:solidFill>
          </p:grpSpPr>
          <p:sp>
            <p:nvSpPr>
              <p:cNvPr id="180" name="正方形/長方形 179"/>
              <p:cNvSpPr/>
              <p:nvPr/>
            </p:nvSpPr>
            <p:spPr>
              <a:xfrm>
                <a:off x="2728295" y="2130024"/>
                <a:ext cx="2244961" cy="75600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n w="3175">
                    <a:solidFill>
                      <a:srgbClr val="FF6600"/>
                    </a:solidFill>
                  </a:ln>
                  <a:solidFill>
                    <a:srgbClr val="FF6600"/>
                  </a:solidFill>
                  <a:latin typeface="Meiryo UI" panose="020B0604030504040204" pitchFamily="50" charset="-128"/>
                  <a:ea typeface="Meiryo UI" panose="020B0604030504040204" pitchFamily="50" charset="-128"/>
                </a:endParaRPr>
              </a:p>
            </p:txBody>
          </p:sp>
          <p:sp>
            <p:nvSpPr>
              <p:cNvPr id="181" name="正方形/長方形 180"/>
              <p:cNvSpPr/>
              <p:nvPr/>
            </p:nvSpPr>
            <p:spPr>
              <a:xfrm>
                <a:off x="2729476" y="1944277"/>
                <a:ext cx="1620000" cy="172985"/>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200" dirty="0" smtClean="0">
                    <a:ln w="3175">
                      <a:solidFill>
                        <a:schemeClr val="tx1">
                          <a:lumMod val="65000"/>
                          <a:lumOff val="35000"/>
                        </a:schemeClr>
                      </a:solidFill>
                    </a:ln>
                    <a:solidFill>
                      <a:schemeClr val="tx1">
                        <a:lumMod val="65000"/>
                        <a:lumOff val="35000"/>
                      </a:schemeClr>
                    </a:solidFill>
                    <a:latin typeface="Meiryo UI" panose="020B0604030504040204" pitchFamily="50" charset="-128"/>
                    <a:ea typeface="Meiryo UI" panose="020B0604030504040204" pitchFamily="50" charset="-128"/>
                  </a:rPr>
                  <a:t>公的支援制度の活用</a:t>
                </a:r>
                <a:endParaRPr kumimoji="1" lang="ja-JP" altLang="en-US" sz="1050" dirty="0">
                  <a:ln w="3175">
                    <a:solidFill>
                      <a:schemeClr val="tx1">
                        <a:lumMod val="65000"/>
                        <a:lumOff val="35000"/>
                      </a:schemeClr>
                    </a:solidFill>
                  </a:ln>
                  <a:solidFill>
                    <a:schemeClr val="tx1">
                      <a:lumMod val="65000"/>
                      <a:lumOff val="35000"/>
                    </a:schemeClr>
                  </a:solidFill>
                  <a:latin typeface="Meiryo UI" panose="020B0604030504040204" pitchFamily="50" charset="-128"/>
                  <a:ea typeface="Meiryo UI" panose="020B0604030504040204" pitchFamily="50" charset="-128"/>
                </a:endParaRPr>
              </a:p>
            </p:txBody>
          </p:sp>
        </p:grpSp>
        <p:grpSp>
          <p:nvGrpSpPr>
            <p:cNvPr id="194" name="グループ化 193"/>
            <p:cNvGrpSpPr/>
            <p:nvPr/>
          </p:nvGrpSpPr>
          <p:grpSpPr>
            <a:xfrm>
              <a:off x="5267887" y="5663575"/>
              <a:ext cx="2244961" cy="941747"/>
              <a:chOff x="2728295" y="1944277"/>
              <a:chExt cx="2244961" cy="941747"/>
            </a:xfrm>
            <a:solidFill>
              <a:schemeClr val="accent2">
                <a:lumMod val="20000"/>
                <a:lumOff val="80000"/>
              </a:schemeClr>
            </a:solidFill>
          </p:grpSpPr>
          <p:sp>
            <p:nvSpPr>
              <p:cNvPr id="195" name="正方形/長方形 194"/>
              <p:cNvSpPr/>
              <p:nvPr/>
            </p:nvSpPr>
            <p:spPr>
              <a:xfrm>
                <a:off x="2728295" y="2130024"/>
                <a:ext cx="2244961" cy="75600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n w="3175">
                    <a:solidFill>
                      <a:srgbClr val="FF6600"/>
                    </a:solidFill>
                  </a:ln>
                  <a:solidFill>
                    <a:srgbClr val="FF6600"/>
                  </a:solidFill>
                  <a:latin typeface="Meiryo UI" panose="020B0604030504040204" pitchFamily="50" charset="-128"/>
                  <a:ea typeface="Meiryo UI" panose="020B0604030504040204" pitchFamily="50" charset="-128"/>
                </a:endParaRPr>
              </a:p>
            </p:txBody>
          </p:sp>
          <p:sp>
            <p:nvSpPr>
              <p:cNvPr id="196" name="正方形/長方形 195"/>
              <p:cNvSpPr/>
              <p:nvPr/>
            </p:nvSpPr>
            <p:spPr>
              <a:xfrm>
                <a:off x="2729476" y="1944277"/>
                <a:ext cx="1620000" cy="172985"/>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1200" dirty="0" smtClean="0">
                    <a:ln w="3175">
                      <a:solidFill>
                        <a:schemeClr val="tx1">
                          <a:lumMod val="65000"/>
                          <a:lumOff val="35000"/>
                        </a:schemeClr>
                      </a:solidFill>
                    </a:ln>
                    <a:solidFill>
                      <a:schemeClr val="tx1">
                        <a:lumMod val="65000"/>
                        <a:lumOff val="35000"/>
                      </a:schemeClr>
                    </a:solidFill>
                    <a:latin typeface="Meiryo UI" panose="020B0604030504040204" pitchFamily="50" charset="-128"/>
                    <a:ea typeface="Meiryo UI" panose="020B0604030504040204" pitchFamily="50" charset="-128"/>
                  </a:rPr>
                  <a:t>その</a:t>
                </a:r>
                <a:r>
                  <a:rPr lang="ja-JP" altLang="en-US" sz="1200" dirty="0">
                    <a:ln w="3175">
                      <a:solidFill>
                        <a:schemeClr val="tx1">
                          <a:lumMod val="65000"/>
                          <a:lumOff val="35000"/>
                        </a:schemeClr>
                      </a:solidFill>
                    </a:ln>
                    <a:solidFill>
                      <a:schemeClr val="tx1">
                        <a:lumMod val="65000"/>
                        <a:lumOff val="35000"/>
                      </a:schemeClr>
                    </a:solidFill>
                    <a:latin typeface="Meiryo UI" panose="020B0604030504040204" pitchFamily="50" charset="-128"/>
                    <a:ea typeface="Meiryo UI" panose="020B0604030504040204" pitchFamily="50" charset="-128"/>
                  </a:rPr>
                  <a:t>他</a:t>
                </a:r>
                <a:endParaRPr kumimoji="1" lang="ja-JP" altLang="en-US" sz="1050" dirty="0">
                  <a:ln w="3175">
                    <a:solidFill>
                      <a:schemeClr val="tx1">
                        <a:lumMod val="65000"/>
                        <a:lumOff val="35000"/>
                      </a:schemeClr>
                    </a:solidFill>
                  </a:ln>
                  <a:solidFill>
                    <a:schemeClr val="tx1">
                      <a:lumMod val="65000"/>
                      <a:lumOff val="35000"/>
                    </a:schemeClr>
                  </a:solidFill>
                  <a:latin typeface="Meiryo UI" panose="020B0604030504040204" pitchFamily="50" charset="-128"/>
                  <a:ea typeface="Meiryo UI" panose="020B0604030504040204" pitchFamily="50" charset="-128"/>
                </a:endParaRPr>
              </a:p>
            </p:txBody>
          </p:sp>
        </p:grpSp>
      </p:grpSp>
      <p:grpSp>
        <p:nvGrpSpPr>
          <p:cNvPr id="205" name="グループ化 204"/>
          <p:cNvGrpSpPr/>
          <p:nvPr/>
        </p:nvGrpSpPr>
        <p:grpSpPr>
          <a:xfrm>
            <a:off x="7759040" y="831750"/>
            <a:ext cx="2403580" cy="5899475"/>
            <a:chOff x="2646170" y="247374"/>
            <a:chExt cx="2403580" cy="5899475"/>
          </a:xfrm>
        </p:grpSpPr>
        <p:grpSp>
          <p:nvGrpSpPr>
            <p:cNvPr id="218" name="グループ化 217"/>
            <p:cNvGrpSpPr/>
            <p:nvPr/>
          </p:nvGrpSpPr>
          <p:grpSpPr>
            <a:xfrm>
              <a:off x="2646171" y="247374"/>
              <a:ext cx="2403579" cy="5899475"/>
              <a:chOff x="91590" y="674775"/>
              <a:chExt cx="2403579" cy="5899475"/>
            </a:xfrm>
          </p:grpSpPr>
          <p:sp>
            <p:nvSpPr>
              <p:cNvPr id="220" name="最終更新日"/>
              <p:cNvSpPr/>
              <p:nvPr/>
            </p:nvSpPr>
            <p:spPr>
              <a:xfrm>
                <a:off x="94998" y="674775"/>
                <a:ext cx="2400171" cy="5899475"/>
              </a:xfrm>
              <a:prstGeom prst="roundRect">
                <a:avLst>
                  <a:gd name="adj" fmla="val 7160"/>
                </a:avLst>
              </a:prstGeom>
              <a:solidFill>
                <a:schemeClr val="tx1">
                  <a:lumMod val="65000"/>
                  <a:lumOff val="3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80000"/>
                  </a:lnSpc>
                  <a:tabLst>
                    <a:tab pos="2335213" algn="l"/>
                  </a:tabLst>
                </a:pPr>
                <a:r>
                  <a:rPr lang="ja-JP" altLang="en-US" sz="900" dirty="0" smtClean="0">
                    <a:solidFill>
                      <a:srgbClr val="0099FF"/>
                    </a:solidFill>
                    <a:latin typeface="Square721 BT" panose="020B0504020202060204" pitchFamily="34" charset="0"/>
                    <a:ea typeface="Meiryo UI" panose="020B0604030504040204" pitchFamily="50" charset="-128"/>
                    <a:cs typeface="Segoe UI Black" panose="020B0A02040204020203" pitchFamily="34" charset="0"/>
                  </a:rPr>
                  <a:t>　　</a:t>
                </a:r>
                <a:r>
                  <a:rPr lang="ja-JP" altLang="en-US" sz="900" dirty="0" smtClean="0">
                    <a:solidFill>
                      <a:schemeClr val="tx1">
                        <a:lumMod val="65000"/>
                        <a:lumOff val="35000"/>
                      </a:schemeClr>
                    </a:solidFill>
                    <a:latin typeface="Square721 BT" panose="020B0504020202060204" pitchFamily="34" charset="0"/>
                    <a:ea typeface="Meiryo UI" panose="020B0604030504040204" pitchFamily="50" charset="-128"/>
                    <a:cs typeface="Segoe UI Black" panose="020B0A02040204020203" pitchFamily="34" charset="0"/>
                  </a:rPr>
                  <a:t>　</a:t>
                </a:r>
                <a:endParaRPr lang="en-US" altLang="ja-JP" sz="900" dirty="0" smtClean="0">
                  <a:solidFill>
                    <a:schemeClr val="tx1">
                      <a:lumMod val="65000"/>
                      <a:lumOff val="35000"/>
                    </a:schemeClr>
                  </a:solidFill>
                  <a:latin typeface="Square721 BT" panose="020B0504020202060204" pitchFamily="34" charset="0"/>
                  <a:ea typeface="Meiryo UI" panose="020B0604030504040204" pitchFamily="50" charset="-128"/>
                  <a:cs typeface="Segoe UI Black" panose="020B0A02040204020203" pitchFamily="34" charset="0"/>
                </a:endParaRPr>
              </a:p>
              <a:p>
                <a:pPr algn="r">
                  <a:lnSpc>
                    <a:spcPct val="150000"/>
                  </a:lnSpc>
                  <a:tabLst>
                    <a:tab pos="2335213" algn="l"/>
                  </a:tabLst>
                </a:pPr>
                <a:endParaRPr lang="en-US" altLang="ja-JP" dirty="0" smtClean="0">
                  <a:solidFill>
                    <a:srgbClr val="FF6600"/>
                  </a:solidFill>
                  <a:latin typeface="Square721 BT" panose="020B0504020202060204" pitchFamily="34" charset="0"/>
                  <a:ea typeface="Meiryo UI" panose="020B0604030504040204" pitchFamily="50" charset="-128"/>
                  <a:cs typeface="Segoe UI Black" panose="020B0A02040204020203" pitchFamily="34" charset="0"/>
                </a:endParaRPr>
              </a:p>
            </p:txBody>
          </p:sp>
          <p:sp>
            <p:nvSpPr>
              <p:cNvPr id="221" name="正方形/長方形 220"/>
              <p:cNvSpPr/>
              <p:nvPr/>
            </p:nvSpPr>
            <p:spPr>
              <a:xfrm>
                <a:off x="124668" y="813403"/>
                <a:ext cx="2338486" cy="12468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5000"/>
                  </a:lnSpc>
                </a:pPr>
                <a:r>
                  <a:rPr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策定・運用・発動</a:t>
                </a:r>
                <a:endParaRPr kumimoji="1" lang="ja-JP" altLang="en-US" sz="9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22" name="テキスト ボックス 221"/>
              <p:cNvSpPr txBox="1"/>
              <p:nvPr/>
            </p:nvSpPr>
            <p:spPr>
              <a:xfrm>
                <a:off x="91590" y="892622"/>
                <a:ext cx="2403579" cy="276999"/>
              </a:xfrm>
              <a:prstGeom prst="rect">
                <a:avLst/>
              </a:prstGeom>
              <a:noFill/>
            </p:spPr>
            <p:txBody>
              <a:bodyPr wrap="square" rtlCol="0">
                <a:spAutoFit/>
              </a:bodyPr>
              <a:lstStyle/>
              <a:p>
                <a:pPr algn="ctr"/>
                <a:r>
                  <a:rPr lang="en-US" altLang="ja-JP" sz="1200" dirty="0" smtClean="0">
                    <a:ln w="3175">
                      <a:solidFill>
                        <a:schemeClr val="bg1"/>
                      </a:solidFill>
                    </a:ln>
                    <a:solidFill>
                      <a:schemeClr val="bg1"/>
                    </a:solidFill>
                    <a:latin typeface="Square721 BT" panose="020B0504020202060204" pitchFamily="34" charset="0"/>
                    <a:ea typeface="Meiryo UI" panose="020B0604030504040204" pitchFamily="50" charset="-128"/>
                  </a:rPr>
                  <a:t>BCP</a:t>
                </a:r>
                <a:r>
                  <a:rPr lang="ja-JP" altLang="en-US" sz="1200" dirty="0" smtClean="0">
                    <a:ln w="3175">
                      <a:solidFill>
                        <a:schemeClr val="bg1"/>
                      </a:solidFill>
                    </a:ln>
                    <a:solidFill>
                      <a:schemeClr val="bg1"/>
                    </a:solidFill>
                    <a:latin typeface="Square721 BT" panose="020B0504020202060204" pitchFamily="34" charset="0"/>
                    <a:ea typeface="Meiryo UI" panose="020B0604030504040204" pitchFamily="50" charset="-128"/>
                  </a:rPr>
                  <a:t>の策定から発動まで</a:t>
                </a:r>
                <a:endParaRPr kumimoji="1" lang="ja-JP" altLang="en-US" sz="1200" dirty="0">
                  <a:ln w="3175">
                    <a:solidFill>
                      <a:schemeClr val="bg1"/>
                    </a:solidFill>
                  </a:ln>
                  <a:solidFill>
                    <a:schemeClr val="bg1"/>
                  </a:solidFill>
                  <a:latin typeface="Square721 BT" panose="020B0504020202060204" pitchFamily="34" charset="0"/>
                  <a:ea typeface="Meiryo UI" panose="020B0604030504040204" pitchFamily="50" charset="-128"/>
                </a:endParaRPr>
              </a:p>
            </p:txBody>
          </p:sp>
        </p:grpSp>
        <p:sp>
          <p:nvSpPr>
            <p:cNvPr id="219" name="テキスト ボックス 218"/>
            <p:cNvSpPr txBox="1"/>
            <p:nvPr/>
          </p:nvSpPr>
          <p:spPr>
            <a:xfrm>
              <a:off x="2646170" y="754983"/>
              <a:ext cx="2403580" cy="3693319"/>
            </a:xfrm>
            <a:prstGeom prst="rect">
              <a:avLst/>
            </a:prstGeom>
            <a:noFill/>
          </p:spPr>
          <p:txBody>
            <a:bodyPr wrap="square" rtlCol="0">
              <a:spAutoFit/>
            </a:bodyPr>
            <a:lstStyle/>
            <a:p>
              <a:r>
                <a:rPr lang="ja-JP" altLang="en-US" sz="900" b="1" dirty="0" smtClean="0">
                  <a:solidFill>
                    <a:srgbClr val="00CCFF"/>
                  </a:solidFill>
                  <a:latin typeface="Square721 BT" panose="020B0504020202060204" pitchFamily="34" charset="0"/>
                  <a:ea typeface="Meiryo UI" panose="020B0604030504040204" pitchFamily="50" charset="-128"/>
                </a:rPr>
                <a:t>●策定</a:t>
              </a:r>
              <a:endParaRPr lang="en-US" altLang="ja-JP" sz="900" b="1" dirty="0">
                <a:solidFill>
                  <a:srgbClr val="00CCFF"/>
                </a:solidFill>
                <a:latin typeface="Square721 BT" panose="020B0504020202060204" pitchFamily="34" charset="0"/>
                <a:ea typeface="Meiryo UI" panose="020B0604030504040204" pitchFamily="50" charset="-128"/>
              </a:endParaRPr>
            </a:p>
            <a:p>
              <a:r>
                <a:rPr lang="ja-JP" altLang="en-US" sz="900" dirty="0" smtClean="0">
                  <a:solidFill>
                    <a:srgbClr val="00CCFF"/>
                  </a:solidFill>
                  <a:latin typeface="Square721 BT" panose="020B0504020202060204" pitchFamily="34" charset="0"/>
                  <a:ea typeface="Meiryo UI" panose="020B0604030504040204" pitchFamily="50" charset="-128"/>
                </a:rPr>
                <a:t>　</a:t>
              </a:r>
              <a:r>
                <a:rPr lang="ja-JP" altLang="en-US" sz="900" dirty="0" smtClean="0">
                  <a:ln w="3175">
                    <a:noFill/>
                  </a:ln>
                  <a:solidFill>
                    <a:srgbClr val="00CCFF"/>
                  </a:solidFill>
                  <a:latin typeface="Square721 BT" panose="020B0504020202060204" pitchFamily="34" charset="0"/>
                  <a:ea typeface="Meiryo UI" panose="020B0604030504040204" pitchFamily="50" charset="-128"/>
                </a:rPr>
                <a:t>当社において、</a:t>
              </a:r>
              <a:r>
                <a:rPr lang="en-US" altLang="ja-JP" sz="900" dirty="0" smtClean="0">
                  <a:ln w="3175">
                    <a:noFill/>
                  </a:ln>
                  <a:solidFill>
                    <a:srgbClr val="00CCFF"/>
                  </a:solidFill>
                  <a:latin typeface="Square721 BT" panose="020B0504020202060204" pitchFamily="34" charset="0"/>
                  <a:ea typeface="Meiryo UI" panose="020B0604030504040204" pitchFamily="50" charset="-128"/>
                </a:rPr>
                <a:t>BCP</a:t>
              </a:r>
              <a:r>
                <a:rPr lang="ja-JP" altLang="en-US" sz="900" dirty="0" smtClean="0">
                  <a:ln w="3175">
                    <a:noFill/>
                  </a:ln>
                  <a:solidFill>
                    <a:srgbClr val="00CCFF"/>
                  </a:solidFill>
                  <a:latin typeface="Square721 BT" panose="020B0504020202060204" pitchFamily="34" charset="0"/>
                  <a:ea typeface="Meiryo UI" panose="020B0604030504040204" pitchFamily="50" charset="-128"/>
                </a:rPr>
                <a:t>を策定する体制は以下の通りである。</a:t>
              </a:r>
              <a:endParaRPr lang="en-US" altLang="ja-JP" sz="900" dirty="0" smtClean="0">
                <a:ln w="3175">
                  <a:noFill/>
                </a:ln>
                <a:solidFill>
                  <a:srgbClr val="00CCFF"/>
                </a:solidFill>
                <a:latin typeface="Square721 BT" panose="020B0504020202060204" pitchFamily="34" charset="0"/>
                <a:ea typeface="Meiryo UI" panose="020B0604030504040204" pitchFamily="50" charset="-128"/>
              </a:endParaRPr>
            </a:p>
            <a:p>
              <a:endParaRPr lang="en-US" altLang="ja-JP" sz="900" dirty="0" smtClean="0">
                <a:ln w="3175">
                  <a:noFill/>
                </a:ln>
                <a:solidFill>
                  <a:schemeClr val="tx1">
                    <a:lumMod val="75000"/>
                    <a:lumOff val="25000"/>
                  </a:schemeClr>
                </a:solidFill>
                <a:latin typeface="Square721 BT" panose="020B0504020202060204" pitchFamily="34" charset="0"/>
                <a:ea typeface="Meiryo UI" panose="020B0604030504040204" pitchFamily="50" charset="-128"/>
              </a:endParaRPr>
            </a:p>
            <a:p>
              <a:endParaRPr lang="en-US" altLang="ja-JP" sz="900" dirty="0" smtClean="0">
                <a:ln w="3175">
                  <a:noFill/>
                </a:ln>
                <a:solidFill>
                  <a:schemeClr val="tx1">
                    <a:lumMod val="75000"/>
                    <a:lumOff val="25000"/>
                  </a:schemeClr>
                </a:solidFill>
                <a:latin typeface="Square721 BT" panose="020B0504020202060204" pitchFamily="34" charset="0"/>
                <a:ea typeface="Meiryo UI" panose="020B0604030504040204" pitchFamily="50" charset="-128"/>
              </a:endParaRPr>
            </a:p>
            <a:p>
              <a:endParaRPr lang="en-US" altLang="ja-JP" sz="900" dirty="0" smtClean="0">
                <a:ln w="3175">
                  <a:noFill/>
                </a:ln>
                <a:solidFill>
                  <a:schemeClr val="tx1">
                    <a:lumMod val="75000"/>
                    <a:lumOff val="25000"/>
                  </a:schemeClr>
                </a:solidFill>
                <a:latin typeface="Square721 BT" panose="020B0504020202060204" pitchFamily="34" charset="0"/>
                <a:ea typeface="Meiryo UI" panose="020B0604030504040204" pitchFamily="50" charset="-128"/>
              </a:endParaRPr>
            </a:p>
            <a:p>
              <a:endParaRPr lang="en-US" altLang="ja-JP" sz="900" b="1" dirty="0">
                <a:ln w="3175">
                  <a:noFill/>
                </a:ln>
                <a:solidFill>
                  <a:srgbClr val="33CCCC"/>
                </a:solidFill>
                <a:latin typeface="Square721 BT" panose="020B0504020202060204" pitchFamily="34" charset="0"/>
                <a:ea typeface="Meiryo UI" panose="020B0604030504040204" pitchFamily="50" charset="-128"/>
              </a:endParaRPr>
            </a:p>
            <a:p>
              <a:r>
                <a:rPr lang="ja-JP" altLang="en-US" sz="900" b="1" dirty="0" smtClean="0">
                  <a:ln w="3175">
                    <a:noFill/>
                  </a:ln>
                  <a:solidFill>
                    <a:srgbClr val="33CCCC"/>
                  </a:solidFill>
                  <a:latin typeface="Square721 BT" panose="020B0504020202060204" pitchFamily="34" charset="0"/>
                  <a:ea typeface="Meiryo UI" panose="020B0604030504040204" pitchFamily="50" charset="-128"/>
                </a:rPr>
                <a:t>●運用</a:t>
              </a:r>
              <a:endParaRPr lang="en-US" altLang="ja-JP" sz="900" b="1" dirty="0">
                <a:ln w="3175">
                  <a:noFill/>
                </a:ln>
                <a:solidFill>
                  <a:srgbClr val="33CCCC"/>
                </a:solidFill>
                <a:latin typeface="Square721 BT" panose="020B0504020202060204" pitchFamily="34" charset="0"/>
                <a:ea typeface="Meiryo UI" panose="020B0604030504040204" pitchFamily="50" charset="-128"/>
              </a:endParaRPr>
            </a:p>
            <a:p>
              <a:r>
                <a:rPr lang="ja-JP" altLang="en-US" sz="900" dirty="0" smtClean="0">
                  <a:ln w="3175">
                    <a:noFill/>
                  </a:ln>
                  <a:solidFill>
                    <a:srgbClr val="33CCCC"/>
                  </a:solidFill>
                  <a:latin typeface="Square721 BT" panose="020B0504020202060204" pitchFamily="34" charset="0"/>
                  <a:ea typeface="Meiryo UI" panose="020B0604030504040204" pitchFamily="50" charset="-128"/>
                </a:rPr>
                <a:t>　当社において、平常</a:t>
              </a:r>
              <a:r>
                <a:rPr lang="ja-JP" altLang="en-US" sz="900" dirty="0">
                  <a:ln w="3175">
                    <a:noFill/>
                  </a:ln>
                  <a:solidFill>
                    <a:srgbClr val="33CCCC"/>
                  </a:solidFill>
                  <a:latin typeface="Square721 BT" panose="020B0504020202060204" pitchFamily="34" charset="0"/>
                  <a:ea typeface="Meiryo UI" panose="020B0604030504040204" pitchFamily="50" charset="-128"/>
                </a:rPr>
                <a:t>時に</a:t>
              </a:r>
              <a:r>
                <a:rPr lang="en-US" altLang="ja-JP" sz="900" dirty="0">
                  <a:ln w="3175">
                    <a:noFill/>
                  </a:ln>
                  <a:solidFill>
                    <a:srgbClr val="33CCCC"/>
                  </a:solidFill>
                  <a:latin typeface="Square721 BT" panose="020B0504020202060204" pitchFamily="34" charset="0"/>
                  <a:ea typeface="Meiryo UI" panose="020B0604030504040204" pitchFamily="50" charset="-128"/>
                </a:rPr>
                <a:t>BCP</a:t>
              </a:r>
              <a:r>
                <a:rPr lang="ja-JP" altLang="en-US" sz="900" dirty="0">
                  <a:ln w="3175">
                    <a:noFill/>
                  </a:ln>
                  <a:solidFill>
                    <a:srgbClr val="33CCCC"/>
                  </a:solidFill>
                  <a:latin typeface="Square721 BT" panose="020B0504020202060204" pitchFamily="34" charset="0"/>
                  <a:ea typeface="Meiryo UI" panose="020B0604030504040204" pitchFamily="50" charset="-128"/>
                </a:rPr>
                <a:t>の運用を推進する</a:t>
              </a:r>
              <a:r>
                <a:rPr lang="ja-JP" altLang="en-US" sz="900" dirty="0" smtClean="0">
                  <a:ln w="3175">
                    <a:noFill/>
                  </a:ln>
                  <a:solidFill>
                    <a:srgbClr val="33CCCC"/>
                  </a:solidFill>
                  <a:latin typeface="Square721 BT" panose="020B0504020202060204" pitchFamily="34" charset="0"/>
                  <a:ea typeface="Meiryo UI" panose="020B0604030504040204" pitchFamily="50" charset="-128"/>
                </a:rPr>
                <a:t>体制は以下の通りである。</a:t>
              </a:r>
              <a:endParaRPr lang="en-US" altLang="ja-JP" sz="900" dirty="0" smtClean="0">
                <a:ln w="3175">
                  <a:noFill/>
                </a:ln>
                <a:solidFill>
                  <a:srgbClr val="33CCCC"/>
                </a:solidFill>
                <a:latin typeface="Square721 BT" panose="020B0504020202060204" pitchFamily="34" charset="0"/>
                <a:ea typeface="Meiryo UI" panose="020B0604030504040204" pitchFamily="50" charset="-128"/>
              </a:endParaRPr>
            </a:p>
            <a:p>
              <a:endParaRPr lang="en-US" altLang="ja-JP" sz="900" dirty="0" smtClean="0">
                <a:ln w="3175">
                  <a:noFill/>
                </a:ln>
                <a:solidFill>
                  <a:schemeClr val="tx1">
                    <a:lumMod val="75000"/>
                    <a:lumOff val="25000"/>
                  </a:schemeClr>
                </a:solidFill>
                <a:latin typeface="Square721 BT" panose="020B0504020202060204" pitchFamily="34" charset="0"/>
                <a:ea typeface="Meiryo UI" panose="020B0604030504040204" pitchFamily="50" charset="-128"/>
              </a:endParaRPr>
            </a:p>
            <a:p>
              <a:endParaRPr lang="en-US" altLang="ja-JP" sz="900" dirty="0" smtClean="0">
                <a:ln w="3175">
                  <a:noFill/>
                </a:ln>
                <a:solidFill>
                  <a:schemeClr val="tx1">
                    <a:lumMod val="75000"/>
                    <a:lumOff val="25000"/>
                  </a:schemeClr>
                </a:solidFill>
                <a:latin typeface="Square721 BT" panose="020B0504020202060204" pitchFamily="34" charset="0"/>
                <a:ea typeface="Meiryo UI" panose="020B0604030504040204" pitchFamily="50" charset="-128"/>
              </a:endParaRPr>
            </a:p>
            <a:p>
              <a:endParaRPr lang="en-US" altLang="ja-JP" sz="900" dirty="0" smtClean="0">
                <a:ln w="3175">
                  <a:noFill/>
                </a:ln>
                <a:solidFill>
                  <a:schemeClr val="tx1">
                    <a:lumMod val="75000"/>
                    <a:lumOff val="25000"/>
                  </a:schemeClr>
                </a:solidFill>
                <a:latin typeface="Square721 BT" panose="020B0504020202060204" pitchFamily="34" charset="0"/>
                <a:ea typeface="Meiryo UI" panose="020B0604030504040204" pitchFamily="50" charset="-128"/>
              </a:endParaRPr>
            </a:p>
            <a:p>
              <a:endParaRPr lang="en-US" altLang="ja-JP" sz="900" dirty="0">
                <a:ln w="3175">
                  <a:noFill/>
                </a:ln>
                <a:solidFill>
                  <a:schemeClr val="tx1">
                    <a:lumMod val="75000"/>
                    <a:lumOff val="25000"/>
                  </a:schemeClr>
                </a:solidFill>
                <a:latin typeface="Square721 BT" panose="020B0504020202060204" pitchFamily="34" charset="0"/>
                <a:ea typeface="Meiryo UI" panose="020B0604030504040204" pitchFamily="50" charset="-128"/>
              </a:endParaRPr>
            </a:p>
            <a:p>
              <a:r>
                <a:rPr lang="ja-JP" altLang="en-US" sz="900" b="1" dirty="0" smtClean="0">
                  <a:ln w="3175">
                    <a:noFill/>
                  </a:ln>
                  <a:solidFill>
                    <a:srgbClr val="99CC00"/>
                  </a:solidFill>
                  <a:latin typeface="Square721 BT" panose="020B0504020202060204" pitchFamily="34" charset="0"/>
                  <a:ea typeface="Meiryo UI" panose="020B0604030504040204" pitchFamily="50" charset="-128"/>
                </a:rPr>
                <a:t>●発動</a:t>
              </a:r>
              <a:endParaRPr lang="en-US" altLang="ja-JP" sz="900" b="1" dirty="0" smtClean="0">
                <a:ln w="3175">
                  <a:noFill/>
                </a:ln>
                <a:solidFill>
                  <a:srgbClr val="99CC00"/>
                </a:solidFill>
                <a:latin typeface="Square721 BT" panose="020B0504020202060204" pitchFamily="34" charset="0"/>
                <a:ea typeface="Meiryo UI" panose="020B0604030504040204" pitchFamily="50" charset="-128"/>
              </a:endParaRPr>
            </a:p>
            <a:p>
              <a:r>
                <a:rPr lang="ja-JP" altLang="en-US" sz="900" dirty="0" smtClean="0">
                  <a:ln w="3175">
                    <a:noFill/>
                  </a:ln>
                  <a:solidFill>
                    <a:srgbClr val="99CC00"/>
                  </a:solidFill>
                  <a:latin typeface="Square721 BT" panose="020B0504020202060204" pitchFamily="34" charset="0"/>
                  <a:ea typeface="Meiryo UI" panose="020B0604030504040204" pitchFamily="50" charset="-128"/>
                </a:rPr>
                <a:t>　当社において、緊急</a:t>
              </a:r>
              <a:r>
                <a:rPr lang="ja-JP" altLang="en-US" sz="900" dirty="0">
                  <a:ln w="3175">
                    <a:noFill/>
                  </a:ln>
                  <a:solidFill>
                    <a:srgbClr val="99CC00"/>
                  </a:solidFill>
                  <a:latin typeface="Square721 BT" panose="020B0504020202060204" pitchFamily="34" charset="0"/>
                  <a:ea typeface="Meiryo UI" panose="020B0604030504040204" pitchFamily="50" charset="-128"/>
                </a:rPr>
                <a:t>時に</a:t>
              </a:r>
              <a:r>
                <a:rPr lang="en-US" altLang="ja-JP" sz="900" dirty="0">
                  <a:ln w="3175">
                    <a:noFill/>
                  </a:ln>
                  <a:solidFill>
                    <a:srgbClr val="99CC00"/>
                  </a:solidFill>
                  <a:latin typeface="Square721 BT" panose="020B0504020202060204" pitchFamily="34" charset="0"/>
                  <a:ea typeface="Meiryo UI" panose="020B0604030504040204" pitchFamily="50" charset="-128"/>
                </a:rPr>
                <a:t>BCP</a:t>
              </a:r>
              <a:r>
                <a:rPr lang="ja-JP" altLang="en-US" sz="900" dirty="0">
                  <a:ln w="3175">
                    <a:noFill/>
                  </a:ln>
                  <a:solidFill>
                    <a:srgbClr val="99CC00"/>
                  </a:solidFill>
                  <a:latin typeface="Square721 BT" panose="020B0504020202060204" pitchFamily="34" charset="0"/>
                  <a:ea typeface="Meiryo UI" panose="020B0604030504040204" pitchFamily="50" charset="-128"/>
                </a:rPr>
                <a:t>を発動し継続対策を推進する体制は以下の通りである</a:t>
              </a:r>
              <a:r>
                <a:rPr lang="ja-JP" altLang="en-US" sz="900" dirty="0" smtClean="0">
                  <a:ln w="3175">
                    <a:noFill/>
                  </a:ln>
                  <a:solidFill>
                    <a:srgbClr val="99CC00"/>
                  </a:solidFill>
                  <a:latin typeface="Square721 BT" panose="020B0504020202060204" pitchFamily="34" charset="0"/>
                  <a:ea typeface="Meiryo UI" panose="020B0604030504040204" pitchFamily="50" charset="-128"/>
                </a:rPr>
                <a:t>。</a:t>
              </a:r>
              <a:endParaRPr lang="en-US" altLang="ja-JP" sz="900" dirty="0" smtClean="0">
                <a:ln w="3175">
                  <a:noFill/>
                </a:ln>
                <a:solidFill>
                  <a:srgbClr val="99CC00"/>
                </a:solidFill>
                <a:latin typeface="Square721 BT" panose="020B0504020202060204" pitchFamily="34" charset="0"/>
                <a:ea typeface="Meiryo UI" panose="020B0604030504040204" pitchFamily="50" charset="-128"/>
              </a:endParaRPr>
            </a:p>
            <a:p>
              <a:endParaRPr lang="en-US" altLang="ja-JP" sz="900" dirty="0" smtClean="0">
                <a:ln w="3175">
                  <a:noFill/>
                </a:ln>
                <a:solidFill>
                  <a:schemeClr val="tx1">
                    <a:lumMod val="75000"/>
                    <a:lumOff val="25000"/>
                  </a:schemeClr>
                </a:solidFill>
                <a:latin typeface="Square721 BT" panose="020B0504020202060204" pitchFamily="34" charset="0"/>
                <a:ea typeface="Meiryo UI" panose="020B0604030504040204" pitchFamily="50" charset="-128"/>
              </a:endParaRPr>
            </a:p>
            <a:p>
              <a:endParaRPr lang="en-US" altLang="ja-JP" sz="900" dirty="0">
                <a:ln w="3175">
                  <a:noFill/>
                </a:ln>
                <a:solidFill>
                  <a:schemeClr val="tx1">
                    <a:lumMod val="75000"/>
                    <a:lumOff val="25000"/>
                  </a:schemeClr>
                </a:solidFill>
                <a:latin typeface="Square721 BT" panose="020B0504020202060204" pitchFamily="34" charset="0"/>
                <a:ea typeface="Meiryo UI" panose="020B0604030504040204" pitchFamily="50" charset="-128"/>
              </a:endParaRPr>
            </a:p>
            <a:p>
              <a:endParaRPr lang="en-US" altLang="ja-JP" sz="900" dirty="0" smtClean="0">
                <a:ln w="3175">
                  <a:noFill/>
                </a:ln>
                <a:solidFill>
                  <a:schemeClr val="tx1">
                    <a:lumMod val="75000"/>
                    <a:lumOff val="25000"/>
                  </a:schemeClr>
                </a:solidFill>
                <a:latin typeface="Square721 BT" panose="020B0504020202060204" pitchFamily="34" charset="0"/>
                <a:ea typeface="Meiryo UI" panose="020B0604030504040204" pitchFamily="50" charset="-128"/>
              </a:endParaRPr>
            </a:p>
            <a:p>
              <a:endParaRPr lang="en-US" altLang="ja-JP" sz="900" dirty="0" smtClean="0">
                <a:ln w="3175">
                  <a:noFill/>
                </a:ln>
                <a:solidFill>
                  <a:schemeClr val="tx1">
                    <a:lumMod val="75000"/>
                    <a:lumOff val="25000"/>
                  </a:schemeClr>
                </a:solidFill>
                <a:latin typeface="Square721 BT" panose="020B0504020202060204" pitchFamily="34" charset="0"/>
                <a:ea typeface="Meiryo UI" panose="020B0604030504040204" pitchFamily="50" charset="-128"/>
              </a:endParaRPr>
            </a:p>
            <a:p>
              <a:endParaRPr lang="en-US" altLang="ja-JP" sz="900" dirty="0" smtClean="0">
                <a:ln w="3175">
                  <a:noFill/>
                </a:ln>
                <a:solidFill>
                  <a:schemeClr val="tx1">
                    <a:lumMod val="75000"/>
                    <a:lumOff val="25000"/>
                  </a:schemeClr>
                </a:solidFill>
                <a:latin typeface="Square721 BT" panose="020B0504020202060204" pitchFamily="34" charset="0"/>
                <a:ea typeface="Meiryo UI" panose="020B0604030504040204" pitchFamily="50" charset="-128"/>
              </a:endParaRPr>
            </a:p>
            <a:p>
              <a:r>
                <a:rPr lang="ja-JP" altLang="en-US" sz="900" b="1" dirty="0" smtClean="0">
                  <a:ln w="3175">
                    <a:noFill/>
                  </a:ln>
                  <a:solidFill>
                    <a:srgbClr val="FF6600"/>
                  </a:solidFill>
                  <a:latin typeface="Square721 BT" panose="020B0504020202060204" pitchFamily="34" charset="0"/>
                  <a:ea typeface="Meiryo UI" panose="020B0604030504040204" pitchFamily="50" charset="-128"/>
                </a:rPr>
                <a:t>●</a:t>
              </a:r>
              <a:r>
                <a:rPr lang="en-US" altLang="ja-JP" sz="900" b="1" dirty="0" smtClean="0">
                  <a:ln w="3175">
                    <a:noFill/>
                  </a:ln>
                  <a:solidFill>
                    <a:srgbClr val="FF6600"/>
                  </a:solidFill>
                  <a:latin typeface="Square721 BT" panose="020B0504020202060204" pitchFamily="34" charset="0"/>
                  <a:ea typeface="Meiryo UI" panose="020B0604030504040204" pitchFamily="50" charset="-128"/>
                </a:rPr>
                <a:t>BCP</a:t>
              </a:r>
              <a:r>
                <a:rPr lang="ja-JP" altLang="en-US" sz="900" b="1" dirty="0" smtClean="0">
                  <a:ln w="3175">
                    <a:noFill/>
                  </a:ln>
                  <a:solidFill>
                    <a:srgbClr val="FF6600"/>
                  </a:solidFill>
                  <a:latin typeface="Square721 BT" panose="020B0504020202060204" pitchFamily="34" charset="0"/>
                  <a:ea typeface="Meiryo UI" panose="020B0604030504040204" pitchFamily="50" charset="-128"/>
                </a:rPr>
                <a:t>代表</a:t>
              </a:r>
              <a:endParaRPr lang="en-US" altLang="ja-JP" sz="900" b="1" dirty="0" smtClean="0">
                <a:ln w="3175">
                  <a:noFill/>
                </a:ln>
                <a:solidFill>
                  <a:srgbClr val="FF6600"/>
                </a:solidFill>
                <a:latin typeface="Square721 BT" panose="020B0504020202060204" pitchFamily="34" charset="0"/>
                <a:ea typeface="Meiryo UI" panose="020B0604030504040204" pitchFamily="50" charset="-128"/>
              </a:endParaRPr>
            </a:p>
            <a:p>
              <a:r>
                <a:rPr lang="ja-JP" altLang="en-US" sz="900" dirty="0">
                  <a:ln w="3175">
                    <a:noFill/>
                  </a:ln>
                  <a:solidFill>
                    <a:srgbClr val="FF6600"/>
                  </a:solidFill>
                  <a:latin typeface="Square721 BT" panose="020B0504020202060204" pitchFamily="34" charset="0"/>
                  <a:ea typeface="Meiryo UI" panose="020B0604030504040204" pitchFamily="50" charset="-128"/>
                </a:rPr>
                <a:t>　</a:t>
              </a:r>
              <a:r>
                <a:rPr lang="ja-JP" altLang="en-US" sz="900" dirty="0" smtClean="0">
                  <a:ln w="3175">
                    <a:noFill/>
                  </a:ln>
                  <a:solidFill>
                    <a:srgbClr val="FF6600"/>
                  </a:solidFill>
                  <a:latin typeface="Square721 BT" panose="020B0504020202060204" pitchFamily="34" charset="0"/>
                  <a:ea typeface="Meiryo UI" panose="020B0604030504040204" pitchFamily="50" charset="-128"/>
                </a:rPr>
                <a:t>上記で定めた</a:t>
              </a:r>
              <a:r>
                <a:rPr lang="en-US" altLang="ja-JP" sz="900" dirty="0" smtClean="0">
                  <a:ln w="3175">
                    <a:noFill/>
                  </a:ln>
                  <a:solidFill>
                    <a:srgbClr val="FF6600"/>
                  </a:solidFill>
                  <a:latin typeface="Square721 BT" panose="020B0504020202060204" pitchFamily="34" charset="0"/>
                  <a:ea typeface="Meiryo UI" panose="020B0604030504040204" pitchFamily="50" charset="-128"/>
                </a:rPr>
                <a:t>BCP</a:t>
              </a:r>
              <a:r>
                <a:rPr lang="ja-JP" altLang="en-US" sz="900" dirty="0" smtClean="0">
                  <a:ln w="3175">
                    <a:noFill/>
                  </a:ln>
                  <a:solidFill>
                    <a:srgbClr val="FF6600"/>
                  </a:solidFill>
                  <a:latin typeface="Square721 BT" panose="020B0504020202060204" pitchFamily="34" charset="0"/>
                  <a:ea typeface="Meiryo UI" panose="020B0604030504040204" pitchFamily="50" charset="-128"/>
                </a:rPr>
                <a:t>の策定・運用・発動の各代表（　　　　　　　　　　　　）より、</a:t>
              </a:r>
              <a:r>
                <a:rPr lang="en-US" altLang="ja-JP" sz="900" dirty="0" smtClean="0">
                  <a:ln w="3175">
                    <a:noFill/>
                  </a:ln>
                  <a:solidFill>
                    <a:srgbClr val="FF6600"/>
                  </a:solidFill>
                  <a:latin typeface="Square721 BT" panose="020B0504020202060204" pitchFamily="34" charset="0"/>
                  <a:ea typeface="Meiryo UI" panose="020B0604030504040204" pitchFamily="50" charset="-128"/>
                </a:rPr>
                <a:t>BCP</a:t>
              </a:r>
              <a:r>
                <a:rPr lang="ja-JP" altLang="en-US" sz="900" dirty="0" smtClean="0">
                  <a:ln w="3175">
                    <a:noFill/>
                  </a:ln>
                  <a:solidFill>
                    <a:srgbClr val="FF6600"/>
                  </a:solidFill>
                  <a:latin typeface="Square721 BT" panose="020B0504020202060204" pitchFamily="34" charset="0"/>
                  <a:ea typeface="Meiryo UI" panose="020B0604030504040204" pitchFamily="50" charset="-128"/>
                </a:rPr>
                <a:t>の総合代表を定める。</a:t>
              </a:r>
              <a:endParaRPr lang="en-US" altLang="ja-JP" sz="900" dirty="0">
                <a:ln w="3175">
                  <a:noFill/>
                </a:ln>
                <a:solidFill>
                  <a:srgbClr val="FF6600"/>
                </a:solidFill>
                <a:latin typeface="Square721 BT" panose="020B0504020202060204" pitchFamily="34" charset="0"/>
                <a:ea typeface="Meiryo UI" panose="020B0604030504040204" pitchFamily="50" charset="-128"/>
              </a:endParaRPr>
            </a:p>
          </p:txBody>
        </p:sp>
      </p:grpSp>
      <p:grpSp>
        <p:nvGrpSpPr>
          <p:cNvPr id="235" name="グループ化 234"/>
          <p:cNvGrpSpPr/>
          <p:nvPr/>
        </p:nvGrpSpPr>
        <p:grpSpPr>
          <a:xfrm>
            <a:off x="8721343" y="1623914"/>
            <a:ext cx="1441277" cy="2584259"/>
            <a:chOff x="8680703" y="1925989"/>
            <a:chExt cx="1441277" cy="2584259"/>
          </a:xfrm>
        </p:grpSpPr>
        <p:grpSp>
          <p:nvGrpSpPr>
            <p:cNvPr id="228" name="グループ化 227"/>
            <p:cNvGrpSpPr/>
            <p:nvPr/>
          </p:nvGrpSpPr>
          <p:grpSpPr>
            <a:xfrm>
              <a:off x="8680703" y="1925989"/>
              <a:ext cx="1441277" cy="523220"/>
              <a:chOff x="8720316" y="1805963"/>
              <a:chExt cx="1441277" cy="523220"/>
            </a:xfrm>
          </p:grpSpPr>
          <p:sp>
            <p:nvSpPr>
              <p:cNvPr id="224" name="角丸四角形 223"/>
              <p:cNvSpPr/>
              <p:nvPr/>
            </p:nvSpPr>
            <p:spPr>
              <a:xfrm>
                <a:off x="8720316" y="1885722"/>
                <a:ext cx="1371161" cy="351510"/>
              </a:xfrm>
              <a:prstGeom prst="roundRect">
                <a:avLst>
                  <a:gd name="adj" fmla="val 50000"/>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kumimoji="1" lang="ja-JP" altLang="en-US" sz="1600" dirty="0" smtClean="0">
                    <a:latin typeface="HGP創英角ｺﾞｼｯｸUB" panose="020B0900000000000000" pitchFamily="50" charset="-128"/>
                    <a:ea typeface="HGP創英角ｺﾞｼｯｸUB" panose="020B0900000000000000" pitchFamily="50" charset="-128"/>
                  </a:rPr>
                  <a:t>策定</a:t>
                </a:r>
                <a:r>
                  <a:rPr lang="ja-JP" altLang="en-US" sz="1050" dirty="0" smtClean="0">
                    <a:latin typeface="HGP創英角ｺﾞｼｯｸUB" panose="020B0900000000000000" pitchFamily="50" charset="-128"/>
                    <a:ea typeface="HGP創英角ｺﾞｼｯｸUB" panose="020B0900000000000000" pitchFamily="50" charset="-128"/>
                  </a:rPr>
                  <a:t>を記入</a:t>
                </a:r>
                <a:endParaRPr kumimoji="1" lang="ja-JP" altLang="en-US" sz="1050" dirty="0">
                  <a:latin typeface="HGP創英角ｺﾞｼｯｸUB" panose="020B0900000000000000" pitchFamily="50" charset="-128"/>
                  <a:ea typeface="HGP創英角ｺﾞｼｯｸUB" panose="020B0900000000000000" pitchFamily="50" charset="-128"/>
                </a:endParaRPr>
              </a:p>
            </p:txBody>
          </p:sp>
          <p:sp>
            <p:nvSpPr>
              <p:cNvPr id="225" name="テキスト ボックス 224"/>
              <p:cNvSpPr txBox="1"/>
              <p:nvPr/>
            </p:nvSpPr>
            <p:spPr>
              <a:xfrm>
                <a:off x="9609839" y="1805963"/>
                <a:ext cx="551754" cy="523220"/>
              </a:xfrm>
              <a:prstGeom prst="rect">
                <a:avLst/>
              </a:prstGeom>
              <a:noFill/>
            </p:spPr>
            <p:txBody>
              <a:bodyPr wrap="none" rtlCol="0">
                <a:spAutoFit/>
              </a:bodyPr>
              <a:lstStyle/>
              <a:p>
                <a:r>
                  <a:rPr kumimoji="1" lang="ja-JP" altLang="en-US" sz="2800" dirty="0" smtClean="0">
                    <a:solidFill>
                      <a:schemeClr val="bg1"/>
                    </a:solidFill>
                    <a:sym typeface="Wingdings 3" panose="05040102010807070707" pitchFamily="18" charset="2"/>
                  </a:rPr>
                  <a:t></a:t>
                </a:r>
                <a:endParaRPr kumimoji="1" lang="ja-JP" altLang="en-US" sz="2800" dirty="0">
                  <a:solidFill>
                    <a:schemeClr val="bg1"/>
                  </a:solidFill>
                </a:endParaRPr>
              </a:p>
            </p:txBody>
          </p:sp>
        </p:grpSp>
        <p:grpSp>
          <p:nvGrpSpPr>
            <p:cNvPr id="229" name="グループ化 228"/>
            <p:cNvGrpSpPr/>
            <p:nvPr/>
          </p:nvGrpSpPr>
          <p:grpSpPr>
            <a:xfrm>
              <a:off x="8680703" y="3024373"/>
              <a:ext cx="1441277" cy="523220"/>
              <a:chOff x="8720316" y="1805963"/>
              <a:chExt cx="1441277" cy="523220"/>
            </a:xfrm>
          </p:grpSpPr>
          <p:sp>
            <p:nvSpPr>
              <p:cNvPr id="230" name="角丸四角形 229"/>
              <p:cNvSpPr/>
              <p:nvPr/>
            </p:nvSpPr>
            <p:spPr>
              <a:xfrm>
                <a:off x="8720316" y="1885722"/>
                <a:ext cx="1371161" cy="351510"/>
              </a:xfrm>
              <a:prstGeom prst="roundRect">
                <a:avLst>
                  <a:gd name="adj" fmla="val 50000"/>
                </a:avLst>
              </a:prstGeom>
              <a:solidFill>
                <a:srgbClr val="33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lang="ja-JP" altLang="en-US" sz="1600" dirty="0" smtClean="0">
                    <a:latin typeface="HGP創英角ｺﾞｼｯｸUB" panose="020B0900000000000000" pitchFamily="50" charset="-128"/>
                    <a:ea typeface="HGP創英角ｺﾞｼｯｸUB" panose="020B0900000000000000" pitchFamily="50" charset="-128"/>
                  </a:rPr>
                  <a:t>運用</a:t>
                </a:r>
                <a:r>
                  <a:rPr lang="ja-JP" altLang="en-US" sz="1050" dirty="0" smtClean="0">
                    <a:latin typeface="HGP創英角ｺﾞｼｯｸUB" panose="020B0900000000000000" pitchFamily="50" charset="-128"/>
                    <a:ea typeface="HGP創英角ｺﾞｼｯｸUB" panose="020B0900000000000000" pitchFamily="50" charset="-128"/>
                  </a:rPr>
                  <a:t>を記入</a:t>
                </a:r>
                <a:endParaRPr kumimoji="1" lang="ja-JP" altLang="en-US" sz="1050" dirty="0">
                  <a:latin typeface="HGP創英角ｺﾞｼｯｸUB" panose="020B0900000000000000" pitchFamily="50" charset="-128"/>
                  <a:ea typeface="HGP創英角ｺﾞｼｯｸUB" panose="020B0900000000000000" pitchFamily="50" charset="-128"/>
                </a:endParaRPr>
              </a:p>
            </p:txBody>
          </p:sp>
          <p:sp>
            <p:nvSpPr>
              <p:cNvPr id="231" name="テキスト ボックス 230"/>
              <p:cNvSpPr txBox="1"/>
              <p:nvPr/>
            </p:nvSpPr>
            <p:spPr>
              <a:xfrm>
                <a:off x="9609839" y="1805963"/>
                <a:ext cx="551754" cy="523220"/>
              </a:xfrm>
              <a:prstGeom prst="rect">
                <a:avLst/>
              </a:prstGeom>
              <a:noFill/>
            </p:spPr>
            <p:txBody>
              <a:bodyPr wrap="none" rtlCol="0">
                <a:spAutoFit/>
              </a:bodyPr>
              <a:lstStyle/>
              <a:p>
                <a:r>
                  <a:rPr kumimoji="1" lang="ja-JP" altLang="en-US" sz="2800" dirty="0" smtClean="0">
                    <a:solidFill>
                      <a:schemeClr val="bg1"/>
                    </a:solidFill>
                    <a:sym typeface="Wingdings 3" panose="05040102010807070707" pitchFamily="18" charset="2"/>
                  </a:rPr>
                  <a:t></a:t>
                </a:r>
                <a:endParaRPr kumimoji="1" lang="ja-JP" altLang="en-US" sz="2800" dirty="0">
                  <a:solidFill>
                    <a:schemeClr val="bg1"/>
                  </a:solidFill>
                </a:endParaRPr>
              </a:p>
            </p:txBody>
          </p:sp>
        </p:grpSp>
        <p:grpSp>
          <p:nvGrpSpPr>
            <p:cNvPr id="232" name="グループ化 231"/>
            <p:cNvGrpSpPr/>
            <p:nvPr/>
          </p:nvGrpSpPr>
          <p:grpSpPr>
            <a:xfrm>
              <a:off x="8680703" y="3987028"/>
              <a:ext cx="1441277" cy="523220"/>
              <a:chOff x="8720316" y="1805963"/>
              <a:chExt cx="1441277" cy="523220"/>
            </a:xfrm>
          </p:grpSpPr>
          <p:sp>
            <p:nvSpPr>
              <p:cNvPr id="233" name="角丸四角形 232"/>
              <p:cNvSpPr/>
              <p:nvPr/>
            </p:nvSpPr>
            <p:spPr>
              <a:xfrm>
                <a:off x="8720316" y="1885722"/>
                <a:ext cx="1371161" cy="351510"/>
              </a:xfrm>
              <a:prstGeom prst="roundRect">
                <a:avLst>
                  <a:gd name="adj" fmla="val 50000"/>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lang="ja-JP" altLang="en-US" sz="1600" dirty="0" smtClean="0">
                    <a:latin typeface="HGP創英角ｺﾞｼｯｸUB" panose="020B0900000000000000" pitchFamily="50" charset="-128"/>
                    <a:ea typeface="HGP創英角ｺﾞｼｯｸUB" panose="020B0900000000000000" pitchFamily="50" charset="-128"/>
                  </a:rPr>
                  <a:t>発動</a:t>
                </a:r>
                <a:r>
                  <a:rPr lang="ja-JP" altLang="en-US" sz="1050" dirty="0" smtClean="0">
                    <a:latin typeface="HGP創英角ｺﾞｼｯｸUB" panose="020B0900000000000000" pitchFamily="50" charset="-128"/>
                    <a:ea typeface="HGP創英角ｺﾞｼｯｸUB" panose="020B0900000000000000" pitchFamily="50" charset="-128"/>
                  </a:rPr>
                  <a:t>を記入</a:t>
                </a:r>
                <a:endParaRPr kumimoji="1" lang="ja-JP" altLang="en-US" sz="1050" dirty="0">
                  <a:latin typeface="HGP創英角ｺﾞｼｯｸUB" panose="020B0900000000000000" pitchFamily="50" charset="-128"/>
                  <a:ea typeface="HGP創英角ｺﾞｼｯｸUB" panose="020B0900000000000000" pitchFamily="50" charset="-128"/>
                </a:endParaRPr>
              </a:p>
            </p:txBody>
          </p:sp>
          <p:sp>
            <p:nvSpPr>
              <p:cNvPr id="234" name="テキスト ボックス 233"/>
              <p:cNvSpPr txBox="1"/>
              <p:nvPr/>
            </p:nvSpPr>
            <p:spPr>
              <a:xfrm>
                <a:off x="9609839" y="1805963"/>
                <a:ext cx="551754" cy="523220"/>
              </a:xfrm>
              <a:prstGeom prst="rect">
                <a:avLst/>
              </a:prstGeom>
              <a:noFill/>
            </p:spPr>
            <p:txBody>
              <a:bodyPr wrap="none" rtlCol="0">
                <a:spAutoFit/>
              </a:bodyPr>
              <a:lstStyle/>
              <a:p>
                <a:r>
                  <a:rPr kumimoji="1" lang="ja-JP" altLang="en-US" sz="2800" dirty="0" smtClean="0">
                    <a:solidFill>
                      <a:schemeClr val="bg1"/>
                    </a:solidFill>
                    <a:sym typeface="Wingdings 3" panose="05040102010807070707" pitchFamily="18" charset="2"/>
                  </a:rPr>
                  <a:t></a:t>
                </a:r>
                <a:endParaRPr kumimoji="1" lang="ja-JP" altLang="en-US" sz="2800" dirty="0">
                  <a:solidFill>
                    <a:schemeClr val="bg1"/>
                  </a:solidFill>
                </a:endParaRPr>
              </a:p>
            </p:txBody>
          </p:sp>
        </p:grpSp>
      </p:grpSp>
      <p:sp>
        <p:nvSpPr>
          <p:cNvPr id="236" name="正方形/長方形 235"/>
          <p:cNvSpPr/>
          <p:nvPr/>
        </p:nvSpPr>
        <p:spPr>
          <a:xfrm>
            <a:off x="10280186" y="830252"/>
            <a:ext cx="1911813" cy="1296000"/>
          </a:xfrm>
          <a:prstGeom prst="rect">
            <a:avLst/>
          </a:prstGeom>
          <a:gradFill flip="none" rotWithShape="1">
            <a:gsLst>
              <a:gs pos="0">
                <a:srgbClr val="00CCFF">
                  <a:shade val="30000"/>
                  <a:satMod val="115000"/>
                </a:srgbClr>
              </a:gs>
              <a:gs pos="50000">
                <a:srgbClr val="00CCFF">
                  <a:shade val="67500"/>
                  <a:satMod val="115000"/>
                </a:srgbClr>
              </a:gs>
              <a:gs pos="100000">
                <a:srgbClr val="00CCFF">
                  <a:shade val="100000"/>
                  <a:satMod val="115000"/>
                </a:srgb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latin typeface="HGP創英角ｺﾞｼｯｸUB" panose="020B0900000000000000" pitchFamily="50" charset="-128"/>
                <a:ea typeface="HGP創英角ｺﾞｼｯｸUB" panose="020B0900000000000000" pitchFamily="50" charset="-128"/>
              </a:rPr>
              <a:t>策定</a:t>
            </a:r>
            <a:r>
              <a:rPr kumimoji="1" lang="ja-JP" altLang="en-US" sz="1050" dirty="0" smtClean="0">
                <a:latin typeface="HGP創英角ｺﾞｼｯｸUB" panose="020B0900000000000000" pitchFamily="50" charset="-128"/>
                <a:ea typeface="HGP創英角ｺﾞｼｯｸUB" panose="020B0900000000000000" pitchFamily="50" charset="-128"/>
              </a:rPr>
              <a:t>の体制</a:t>
            </a:r>
            <a:endParaRPr kumimoji="1" lang="en-US" altLang="ja-JP" sz="1050" dirty="0" smtClean="0">
              <a:latin typeface="HGP創英角ｺﾞｼｯｸUB" panose="020B0900000000000000" pitchFamily="50" charset="-128"/>
              <a:ea typeface="HGP創英角ｺﾞｼｯｸUB" panose="020B0900000000000000" pitchFamily="50" charset="-128"/>
            </a:endParaRPr>
          </a:p>
          <a:p>
            <a:endParaRPr lang="en-US" altLang="ja-JP" sz="1600" dirty="0">
              <a:latin typeface="HGP創英角ｺﾞｼｯｸUB" panose="020B0900000000000000" pitchFamily="50" charset="-128"/>
              <a:ea typeface="HGP創英角ｺﾞｼｯｸUB" panose="020B0900000000000000" pitchFamily="50" charset="-128"/>
            </a:endParaRPr>
          </a:p>
          <a:p>
            <a:endParaRPr kumimoji="1" lang="en-US" altLang="ja-JP" sz="1050" dirty="0" smtClean="0">
              <a:latin typeface="HGP創英角ｺﾞｼｯｸUB" panose="020B0900000000000000" pitchFamily="50" charset="-128"/>
              <a:ea typeface="HGP創英角ｺﾞｼｯｸUB" panose="020B0900000000000000" pitchFamily="50" charset="-128"/>
            </a:endParaRPr>
          </a:p>
          <a:p>
            <a:endParaRPr lang="en-US" altLang="ja-JP" sz="1050" dirty="0">
              <a:latin typeface="HGP創英角ｺﾞｼｯｸUB" panose="020B0900000000000000" pitchFamily="50" charset="-128"/>
              <a:ea typeface="HGP創英角ｺﾞｼｯｸUB" panose="020B0900000000000000" pitchFamily="50" charset="-128"/>
            </a:endParaRPr>
          </a:p>
          <a:p>
            <a:endParaRPr kumimoji="1" lang="en-US" altLang="ja-JP" sz="1050" dirty="0" smtClean="0">
              <a:latin typeface="HGP創英角ｺﾞｼｯｸUB" panose="020B0900000000000000" pitchFamily="50" charset="-128"/>
              <a:ea typeface="HGP創英角ｺﾞｼｯｸUB" panose="020B0900000000000000" pitchFamily="50" charset="-128"/>
            </a:endParaRPr>
          </a:p>
          <a:p>
            <a:endParaRPr lang="en-US" altLang="ja-JP" sz="1050" dirty="0">
              <a:latin typeface="HGP創英角ｺﾞｼｯｸUB" panose="020B0900000000000000" pitchFamily="50" charset="-128"/>
              <a:ea typeface="HGP創英角ｺﾞｼｯｸUB" panose="020B0900000000000000" pitchFamily="50" charset="-128"/>
            </a:endParaRPr>
          </a:p>
          <a:p>
            <a:endParaRPr kumimoji="1" lang="ja-JP" altLang="en-US" sz="1050" dirty="0">
              <a:latin typeface="HGP創英角ｺﾞｼｯｸUB" panose="020B0900000000000000" pitchFamily="50" charset="-128"/>
              <a:ea typeface="HGP創英角ｺﾞｼｯｸUB" panose="020B0900000000000000" pitchFamily="50" charset="-128"/>
            </a:endParaRPr>
          </a:p>
        </p:txBody>
      </p:sp>
      <p:grpSp>
        <p:nvGrpSpPr>
          <p:cNvPr id="7" name="グループ化 6"/>
          <p:cNvGrpSpPr/>
          <p:nvPr/>
        </p:nvGrpSpPr>
        <p:grpSpPr>
          <a:xfrm>
            <a:off x="10369297" y="1050151"/>
            <a:ext cx="1620000" cy="432000"/>
            <a:chOff x="10369297" y="1014881"/>
            <a:chExt cx="1620000" cy="432000"/>
          </a:xfrm>
        </p:grpSpPr>
        <p:sp>
          <p:nvSpPr>
            <p:cNvPr id="4" name="正方形/長方形 3"/>
            <p:cNvSpPr/>
            <p:nvPr/>
          </p:nvSpPr>
          <p:spPr>
            <a:xfrm>
              <a:off x="10369297" y="1158881"/>
              <a:ext cx="1620000" cy="28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28" name="角丸四角形 127"/>
            <p:cNvSpPr/>
            <p:nvPr/>
          </p:nvSpPr>
          <p:spPr>
            <a:xfrm>
              <a:off x="11449297" y="1014881"/>
              <a:ext cx="540000" cy="144000"/>
            </a:xfrm>
            <a:prstGeom prst="roundRect">
              <a:avLst>
                <a:gd name="adj" fmla="val 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900" dirty="0">
                  <a:ln w="3175">
                    <a:solidFill>
                      <a:schemeClr val="bg1"/>
                    </a:solidFill>
                  </a:ln>
                  <a:latin typeface="Meiryo UI" panose="020B0604030504040204" pitchFamily="50" charset="-128"/>
                  <a:ea typeface="Meiryo UI" panose="020B0604030504040204" pitchFamily="50" charset="-128"/>
                </a:rPr>
                <a:t>代表</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grpSp>
        <p:nvGrpSpPr>
          <p:cNvPr id="130" name="グループ化 129"/>
          <p:cNvGrpSpPr/>
          <p:nvPr/>
        </p:nvGrpSpPr>
        <p:grpSpPr>
          <a:xfrm>
            <a:off x="10368000" y="1560901"/>
            <a:ext cx="1621297" cy="432914"/>
            <a:chOff x="10361027" y="1013967"/>
            <a:chExt cx="1621297" cy="432914"/>
          </a:xfrm>
        </p:grpSpPr>
        <p:sp>
          <p:nvSpPr>
            <p:cNvPr id="131" name="正方形/長方形 130"/>
            <p:cNvSpPr/>
            <p:nvPr/>
          </p:nvSpPr>
          <p:spPr>
            <a:xfrm>
              <a:off x="10361027" y="1158881"/>
              <a:ext cx="1621297"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角丸四角形 131"/>
            <p:cNvSpPr/>
            <p:nvPr/>
          </p:nvSpPr>
          <p:spPr>
            <a:xfrm>
              <a:off x="11442324" y="1013967"/>
              <a:ext cx="540000" cy="144000"/>
            </a:xfrm>
            <a:prstGeom prst="roundRect">
              <a:avLst>
                <a:gd name="adj" fmla="val 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900" dirty="0">
                  <a:ln w="3175">
                    <a:solidFill>
                      <a:schemeClr val="bg1"/>
                    </a:solidFill>
                  </a:ln>
                  <a:latin typeface="Meiryo UI" panose="020B0604030504040204" pitchFamily="50" charset="-128"/>
                  <a:ea typeface="Meiryo UI" panose="020B0604030504040204" pitchFamily="50" charset="-128"/>
                </a:rPr>
                <a:t>代行</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grpSp>
        <p:nvGrpSpPr>
          <p:cNvPr id="15" name="グループ化 14"/>
          <p:cNvGrpSpPr/>
          <p:nvPr/>
        </p:nvGrpSpPr>
        <p:grpSpPr>
          <a:xfrm>
            <a:off x="10280184" y="2177489"/>
            <a:ext cx="1911813" cy="2160000"/>
            <a:chOff x="10280184" y="2159999"/>
            <a:chExt cx="1911813" cy="2160000"/>
          </a:xfrm>
        </p:grpSpPr>
        <p:sp>
          <p:nvSpPr>
            <p:cNvPr id="237" name="正方形/長方形 236"/>
            <p:cNvSpPr/>
            <p:nvPr/>
          </p:nvSpPr>
          <p:spPr>
            <a:xfrm>
              <a:off x="10280184" y="2159999"/>
              <a:ext cx="1911813" cy="2160000"/>
            </a:xfrm>
            <a:prstGeom prst="rect">
              <a:avLst/>
            </a:prstGeom>
            <a:gradFill flip="none" rotWithShape="1">
              <a:gsLst>
                <a:gs pos="0">
                  <a:srgbClr val="33CCCC">
                    <a:shade val="30000"/>
                    <a:satMod val="115000"/>
                  </a:srgbClr>
                </a:gs>
                <a:gs pos="50000">
                  <a:srgbClr val="33CCCC">
                    <a:shade val="67500"/>
                    <a:satMod val="115000"/>
                  </a:srgbClr>
                </a:gs>
                <a:gs pos="100000">
                  <a:srgbClr val="33CCCC">
                    <a:shade val="100000"/>
                    <a:satMod val="115000"/>
                  </a:srgb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latin typeface="HGP創英角ｺﾞｼｯｸUB" panose="020B0900000000000000" pitchFamily="50" charset="-128"/>
                  <a:ea typeface="HGP創英角ｺﾞｼｯｸUB" panose="020B0900000000000000" pitchFamily="50" charset="-128"/>
                </a:rPr>
                <a:t>運用</a:t>
              </a:r>
              <a:r>
                <a:rPr kumimoji="1" lang="ja-JP" altLang="en-US" sz="1050" dirty="0" smtClean="0">
                  <a:latin typeface="HGP創英角ｺﾞｼｯｸUB" panose="020B0900000000000000" pitchFamily="50" charset="-128"/>
                  <a:ea typeface="HGP創英角ｺﾞｼｯｸUB" panose="020B0900000000000000" pitchFamily="50" charset="-128"/>
                </a:rPr>
                <a:t>の体制</a:t>
              </a:r>
              <a:endParaRPr lang="en-US" altLang="ja-JP" sz="1050" dirty="0">
                <a:latin typeface="HGP創英角ｺﾞｼｯｸUB" panose="020B0900000000000000" pitchFamily="50" charset="-128"/>
                <a:ea typeface="HGP創英角ｺﾞｼｯｸUB" panose="020B0900000000000000" pitchFamily="50" charset="-128"/>
              </a:endParaRPr>
            </a:p>
            <a:p>
              <a:endParaRPr kumimoji="1" lang="en-US" altLang="ja-JP" sz="1050" dirty="0" smtClean="0">
                <a:latin typeface="HGP創英角ｺﾞｼｯｸUB" panose="020B0900000000000000" pitchFamily="50" charset="-128"/>
                <a:ea typeface="HGP創英角ｺﾞｼｯｸUB" panose="020B0900000000000000" pitchFamily="50" charset="-128"/>
              </a:endParaRPr>
            </a:p>
            <a:p>
              <a:endParaRPr lang="en-US" altLang="ja-JP" sz="1050" dirty="0">
                <a:latin typeface="HGP創英角ｺﾞｼｯｸUB" panose="020B0900000000000000" pitchFamily="50" charset="-128"/>
                <a:ea typeface="HGP創英角ｺﾞｼｯｸUB" panose="020B0900000000000000" pitchFamily="50" charset="-128"/>
              </a:endParaRPr>
            </a:p>
            <a:p>
              <a:endParaRPr kumimoji="1" lang="en-US" altLang="ja-JP" sz="1050" dirty="0" smtClean="0">
                <a:latin typeface="HGP創英角ｺﾞｼｯｸUB" panose="020B0900000000000000" pitchFamily="50" charset="-128"/>
                <a:ea typeface="HGP創英角ｺﾞｼｯｸUB" panose="020B0900000000000000" pitchFamily="50" charset="-128"/>
              </a:endParaRPr>
            </a:p>
            <a:p>
              <a:endParaRPr lang="en-US" altLang="ja-JP" sz="1050" dirty="0">
                <a:latin typeface="HGP創英角ｺﾞｼｯｸUB" panose="020B0900000000000000" pitchFamily="50" charset="-128"/>
                <a:ea typeface="HGP創英角ｺﾞｼｯｸUB" panose="020B0900000000000000" pitchFamily="50" charset="-128"/>
              </a:endParaRPr>
            </a:p>
            <a:p>
              <a:endParaRPr kumimoji="1" lang="en-US" altLang="ja-JP" sz="1050" dirty="0" smtClean="0">
                <a:latin typeface="HGP創英角ｺﾞｼｯｸUB" panose="020B0900000000000000" pitchFamily="50" charset="-128"/>
                <a:ea typeface="HGP創英角ｺﾞｼｯｸUB" panose="020B0900000000000000" pitchFamily="50" charset="-128"/>
              </a:endParaRPr>
            </a:p>
            <a:p>
              <a:endParaRPr lang="en-US" altLang="ja-JP" sz="1050" dirty="0">
                <a:latin typeface="HGP創英角ｺﾞｼｯｸUB" panose="020B0900000000000000" pitchFamily="50" charset="-128"/>
                <a:ea typeface="HGP創英角ｺﾞｼｯｸUB" panose="020B0900000000000000" pitchFamily="50" charset="-128"/>
              </a:endParaRPr>
            </a:p>
            <a:p>
              <a:endParaRPr lang="en-US" altLang="ja-JP" sz="1050" dirty="0">
                <a:latin typeface="HGP創英角ｺﾞｼｯｸUB" panose="020B0900000000000000" pitchFamily="50" charset="-128"/>
                <a:ea typeface="HGP創英角ｺﾞｼｯｸUB" panose="020B0900000000000000" pitchFamily="50" charset="-128"/>
              </a:endParaRPr>
            </a:p>
            <a:p>
              <a:endParaRPr kumimoji="1" lang="en-US" altLang="ja-JP" sz="1050" dirty="0" smtClean="0">
                <a:latin typeface="HGP創英角ｺﾞｼｯｸUB" panose="020B0900000000000000" pitchFamily="50" charset="-128"/>
                <a:ea typeface="HGP創英角ｺﾞｼｯｸUB" panose="020B0900000000000000" pitchFamily="50" charset="-128"/>
              </a:endParaRPr>
            </a:p>
            <a:p>
              <a:endParaRPr lang="en-US" altLang="ja-JP" sz="1050" dirty="0">
                <a:latin typeface="HGP創英角ｺﾞｼｯｸUB" panose="020B0900000000000000" pitchFamily="50" charset="-128"/>
                <a:ea typeface="HGP創英角ｺﾞｼｯｸUB" panose="020B0900000000000000" pitchFamily="50" charset="-128"/>
              </a:endParaRPr>
            </a:p>
            <a:p>
              <a:endParaRPr kumimoji="1" lang="en-US" altLang="ja-JP" sz="1050" dirty="0" smtClean="0">
                <a:latin typeface="HGP創英角ｺﾞｼｯｸUB" panose="020B0900000000000000" pitchFamily="50" charset="-128"/>
                <a:ea typeface="HGP創英角ｺﾞｼｯｸUB" panose="020B0900000000000000" pitchFamily="50" charset="-128"/>
              </a:endParaRPr>
            </a:p>
            <a:p>
              <a:endParaRPr lang="en-US" altLang="ja-JP" sz="1050" dirty="0">
                <a:latin typeface="HGP創英角ｺﾞｼｯｸUB" panose="020B0900000000000000" pitchFamily="50" charset="-128"/>
                <a:ea typeface="HGP創英角ｺﾞｼｯｸUB" panose="020B0900000000000000" pitchFamily="50" charset="-128"/>
              </a:endParaRPr>
            </a:p>
            <a:p>
              <a:endParaRPr kumimoji="1" lang="ja-JP" altLang="en-US" sz="1050" dirty="0">
                <a:latin typeface="HGP創英角ｺﾞｼｯｸUB" panose="020B0900000000000000" pitchFamily="50" charset="-128"/>
                <a:ea typeface="HGP創英角ｺﾞｼｯｸUB" panose="020B0900000000000000" pitchFamily="50" charset="-128"/>
              </a:endParaRPr>
            </a:p>
          </p:txBody>
        </p:sp>
        <p:grpSp>
          <p:nvGrpSpPr>
            <p:cNvPr id="166" name="グループ化 165"/>
            <p:cNvGrpSpPr/>
            <p:nvPr/>
          </p:nvGrpSpPr>
          <p:grpSpPr>
            <a:xfrm>
              <a:off x="10369296" y="2411460"/>
              <a:ext cx="1620000" cy="432000"/>
              <a:chOff x="10369297" y="1014881"/>
              <a:chExt cx="1620000" cy="432000"/>
            </a:xfrm>
          </p:grpSpPr>
          <p:sp>
            <p:nvSpPr>
              <p:cNvPr id="172" name="正方形/長方形 171"/>
              <p:cNvSpPr/>
              <p:nvPr/>
            </p:nvSpPr>
            <p:spPr>
              <a:xfrm>
                <a:off x="10369297" y="1158881"/>
                <a:ext cx="1620000" cy="28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73" name="角丸四角形 172"/>
              <p:cNvSpPr/>
              <p:nvPr/>
            </p:nvSpPr>
            <p:spPr>
              <a:xfrm>
                <a:off x="11449297" y="1014881"/>
                <a:ext cx="540000" cy="144000"/>
              </a:xfrm>
              <a:prstGeom prst="roundRect">
                <a:avLst>
                  <a:gd name="adj" fmla="val 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900" dirty="0">
                    <a:ln w="3175">
                      <a:solidFill>
                        <a:schemeClr val="bg1"/>
                      </a:solidFill>
                    </a:ln>
                    <a:latin typeface="Meiryo UI" panose="020B0604030504040204" pitchFamily="50" charset="-128"/>
                    <a:ea typeface="Meiryo UI" panose="020B0604030504040204" pitchFamily="50" charset="-128"/>
                  </a:rPr>
                  <a:t>代表</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grpSp>
          <p:nvGrpSpPr>
            <p:cNvPr id="167" name="グループ化 166"/>
            <p:cNvGrpSpPr/>
            <p:nvPr/>
          </p:nvGrpSpPr>
          <p:grpSpPr>
            <a:xfrm>
              <a:off x="10367999" y="2922210"/>
              <a:ext cx="1621297" cy="432914"/>
              <a:chOff x="10361027" y="1013967"/>
              <a:chExt cx="1621297" cy="432914"/>
            </a:xfrm>
          </p:grpSpPr>
          <p:sp>
            <p:nvSpPr>
              <p:cNvPr id="170" name="正方形/長方形 169"/>
              <p:cNvSpPr/>
              <p:nvPr/>
            </p:nvSpPr>
            <p:spPr>
              <a:xfrm>
                <a:off x="10361027" y="1158881"/>
                <a:ext cx="1621297"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1" name="角丸四角形 170"/>
              <p:cNvSpPr/>
              <p:nvPr/>
            </p:nvSpPr>
            <p:spPr>
              <a:xfrm>
                <a:off x="11442324" y="1013967"/>
                <a:ext cx="540000" cy="144000"/>
              </a:xfrm>
              <a:prstGeom prst="roundRect">
                <a:avLst>
                  <a:gd name="adj" fmla="val 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900" dirty="0">
                    <a:ln w="3175">
                      <a:solidFill>
                        <a:schemeClr val="bg1"/>
                      </a:solidFill>
                    </a:ln>
                    <a:latin typeface="Meiryo UI" panose="020B0604030504040204" pitchFamily="50" charset="-128"/>
                    <a:ea typeface="Meiryo UI" panose="020B0604030504040204" pitchFamily="50" charset="-128"/>
                  </a:rPr>
                  <a:t>代行</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grpSp>
          <p:nvGrpSpPr>
            <p:cNvPr id="202" name="グループ化 201"/>
            <p:cNvGrpSpPr/>
            <p:nvPr/>
          </p:nvGrpSpPr>
          <p:grpSpPr>
            <a:xfrm>
              <a:off x="10367998" y="3433874"/>
              <a:ext cx="1621297" cy="432914"/>
              <a:chOff x="10361027" y="1013967"/>
              <a:chExt cx="1621297" cy="432914"/>
            </a:xfrm>
          </p:grpSpPr>
          <p:sp>
            <p:nvSpPr>
              <p:cNvPr id="204" name="正方形/長方形 203"/>
              <p:cNvSpPr/>
              <p:nvPr/>
            </p:nvSpPr>
            <p:spPr>
              <a:xfrm>
                <a:off x="10361027" y="1158881"/>
                <a:ext cx="1621297"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6" name="角丸四角形 205"/>
              <p:cNvSpPr/>
              <p:nvPr/>
            </p:nvSpPr>
            <p:spPr>
              <a:xfrm>
                <a:off x="11259199" y="1013967"/>
                <a:ext cx="723125" cy="144000"/>
              </a:xfrm>
              <a:prstGeom prst="roundRect">
                <a:avLst>
                  <a:gd name="adj" fmla="val 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900" dirty="0" smtClean="0">
                    <a:ln w="3175">
                      <a:solidFill>
                        <a:schemeClr val="bg1"/>
                      </a:solidFill>
                    </a:ln>
                    <a:latin typeface="Meiryo UI" panose="020B0604030504040204" pitchFamily="50" charset="-128"/>
                    <a:ea typeface="Meiryo UI" panose="020B0604030504040204" pitchFamily="50" charset="-128"/>
                  </a:rPr>
                  <a:t>連携・協力</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sp>
          <p:nvSpPr>
            <p:cNvPr id="207" name="正方形/長方形 206"/>
            <p:cNvSpPr/>
            <p:nvPr/>
          </p:nvSpPr>
          <p:spPr>
            <a:xfrm>
              <a:off x="10367998" y="3893349"/>
              <a:ext cx="1621297"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 name="グループ化 13"/>
          <p:cNvGrpSpPr/>
          <p:nvPr/>
        </p:nvGrpSpPr>
        <p:grpSpPr>
          <a:xfrm>
            <a:off x="10280187" y="4388804"/>
            <a:ext cx="1911813" cy="2340000"/>
            <a:chOff x="10280184" y="4317895"/>
            <a:chExt cx="1911813" cy="2340000"/>
          </a:xfrm>
        </p:grpSpPr>
        <p:sp>
          <p:nvSpPr>
            <p:cNvPr id="238" name="正方形/長方形 237"/>
            <p:cNvSpPr/>
            <p:nvPr/>
          </p:nvSpPr>
          <p:spPr>
            <a:xfrm>
              <a:off x="10280184" y="4317895"/>
              <a:ext cx="1911813" cy="2340000"/>
            </a:xfrm>
            <a:prstGeom prst="rect">
              <a:avLst/>
            </a:prstGeom>
            <a:gradFill flip="none" rotWithShape="1">
              <a:gsLst>
                <a:gs pos="0">
                  <a:srgbClr val="99CC00">
                    <a:shade val="30000"/>
                    <a:satMod val="115000"/>
                  </a:srgbClr>
                </a:gs>
                <a:gs pos="50000">
                  <a:srgbClr val="99CC00">
                    <a:shade val="67500"/>
                    <a:satMod val="115000"/>
                  </a:srgbClr>
                </a:gs>
                <a:gs pos="100000">
                  <a:srgbClr val="99CC00">
                    <a:shade val="100000"/>
                    <a:satMod val="115000"/>
                  </a:srgbClr>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latin typeface="HGP創英角ｺﾞｼｯｸUB" panose="020B0900000000000000" pitchFamily="50" charset="-128"/>
                  <a:ea typeface="HGP創英角ｺﾞｼｯｸUB" panose="020B0900000000000000" pitchFamily="50" charset="-128"/>
                </a:rPr>
                <a:t>発動</a:t>
              </a:r>
              <a:r>
                <a:rPr kumimoji="1" lang="ja-JP" altLang="en-US" sz="1050" dirty="0" smtClean="0">
                  <a:latin typeface="HGP創英角ｺﾞｼｯｸUB" panose="020B0900000000000000" pitchFamily="50" charset="-128"/>
                  <a:ea typeface="HGP創英角ｺﾞｼｯｸUB" panose="020B0900000000000000" pitchFamily="50" charset="-128"/>
                </a:rPr>
                <a:t>の体制</a:t>
              </a:r>
              <a:endParaRPr kumimoji="1" lang="en-US" altLang="ja-JP" sz="1000" dirty="0" smtClean="0">
                <a:latin typeface="HGP創英角ｺﾞｼｯｸUB" panose="020B0900000000000000" pitchFamily="50" charset="-128"/>
                <a:ea typeface="HGP創英角ｺﾞｼｯｸUB" panose="020B0900000000000000" pitchFamily="50" charset="-128"/>
              </a:endParaRPr>
            </a:p>
            <a:p>
              <a:endParaRPr lang="en-US" altLang="ja-JP" sz="800" dirty="0" smtClean="0">
                <a:latin typeface="HGP創英角ｺﾞｼｯｸUB" panose="020B0900000000000000" pitchFamily="50" charset="-128"/>
                <a:ea typeface="HGP創英角ｺﾞｼｯｸUB" panose="020B0900000000000000" pitchFamily="50" charset="-128"/>
              </a:endParaRPr>
            </a:p>
            <a:p>
              <a:endParaRPr lang="en-US" altLang="ja-JP" sz="1050" dirty="0">
                <a:latin typeface="HGP創英角ｺﾞｼｯｸUB" panose="020B0900000000000000" pitchFamily="50" charset="-128"/>
                <a:ea typeface="HGP創英角ｺﾞｼｯｸUB" panose="020B0900000000000000" pitchFamily="50" charset="-128"/>
              </a:endParaRPr>
            </a:p>
            <a:p>
              <a:endParaRPr lang="en-US" altLang="ja-JP" sz="1050" dirty="0" smtClean="0">
                <a:latin typeface="HGP創英角ｺﾞｼｯｸUB" panose="020B0900000000000000" pitchFamily="50" charset="-128"/>
                <a:ea typeface="HGP創英角ｺﾞｼｯｸUB" panose="020B0900000000000000" pitchFamily="50" charset="-128"/>
              </a:endParaRPr>
            </a:p>
            <a:p>
              <a:pPr algn="r"/>
              <a:endParaRPr lang="en-US" altLang="ja-JP" sz="800" dirty="0">
                <a:latin typeface="HGP創英角ｺﾞｼｯｸUB" panose="020B0900000000000000" pitchFamily="50" charset="-128"/>
                <a:ea typeface="HGP創英角ｺﾞｼｯｸUB" panose="020B0900000000000000" pitchFamily="50" charset="-128"/>
              </a:endParaRPr>
            </a:p>
            <a:p>
              <a:pPr algn="r"/>
              <a:endParaRPr kumimoji="1" lang="en-US" altLang="ja-JP" sz="1050" dirty="0" smtClean="0">
                <a:latin typeface="HGP創英角ｺﾞｼｯｸUB" panose="020B0900000000000000" pitchFamily="50" charset="-128"/>
                <a:ea typeface="HGP創英角ｺﾞｼｯｸUB" panose="020B0900000000000000" pitchFamily="50" charset="-128"/>
              </a:endParaRPr>
            </a:p>
            <a:p>
              <a:pPr algn="r"/>
              <a:endParaRPr lang="en-US" altLang="ja-JP" sz="700" dirty="0">
                <a:latin typeface="HGP創英角ｺﾞｼｯｸUB" panose="020B0900000000000000" pitchFamily="50" charset="-128"/>
                <a:ea typeface="HGP創英角ｺﾞｼｯｸUB" panose="020B0900000000000000" pitchFamily="50" charset="-128"/>
              </a:endParaRPr>
            </a:p>
            <a:p>
              <a:pPr algn="r"/>
              <a:endParaRPr kumimoji="1" lang="en-US" altLang="ja-JP" sz="1050" dirty="0" smtClean="0">
                <a:latin typeface="HGP創英角ｺﾞｼｯｸUB" panose="020B0900000000000000" pitchFamily="50" charset="-128"/>
                <a:ea typeface="HGP創英角ｺﾞｼｯｸUB" panose="020B0900000000000000" pitchFamily="50" charset="-128"/>
              </a:endParaRPr>
            </a:p>
            <a:p>
              <a:pPr algn="r"/>
              <a:endParaRPr lang="en-US" altLang="ja-JP" sz="1050" dirty="0">
                <a:latin typeface="HGP創英角ｺﾞｼｯｸUB" panose="020B0900000000000000" pitchFamily="50" charset="-128"/>
                <a:ea typeface="HGP創英角ｺﾞｼｯｸUB" panose="020B0900000000000000" pitchFamily="50" charset="-128"/>
              </a:endParaRPr>
            </a:p>
            <a:p>
              <a:pPr algn="r"/>
              <a:endParaRPr lang="en-US" altLang="ja-JP" sz="1050" dirty="0">
                <a:latin typeface="HGP創英角ｺﾞｼｯｸUB" panose="020B0900000000000000" pitchFamily="50" charset="-128"/>
                <a:ea typeface="HGP創英角ｺﾞｼｯｸUB" panose="020B0900000000000000" pitchFamily="50" charset="-128"/>
              </a:endParaRPr>
            </a:p>
            <a:p>
              <a:pPr algn="r"/>
              <a:endParaRPr kumimoji="1" lang="en-US" altLang="ja-JP" sz="1050" dirty="0" smtClean="0">
                <a:latin typeface="HGP創英角ｺﾞｼｯｸUB" panose="020B0900000000000000" pitchFamily="50" charset="-128"/>
                <a:ea typeface="HGP創英角ｺﾞｼｯｸUB" panose="020B0900000000000000" pitchFamily="50" charset="-128"/>
              </a:endParaRPr>
            </a:p>
            <a:p>
              <a:pPr algn="r"/>
              <a:endParaRPr lang="en-US" altLang="ja-JP" sz="1050" dirty="0">
                <a:latin typeface="HGP創英角ｺﾞｼｯｸUB" panose="020B0900000000000000" pitchFamily="50" charset="-128"/>
                <a:ea typeface="HGP創英角ｺﾞｼｯｸUB" panose="020B0900000000000000" pitchFamily="50" charset="-128"/>
              </a:endParaRPr>
            </a:p>
            <a:p>
              <a:pPr algn="r"/>
              <a:endParaRPr kumimoji="1" lang="en-US" altLang="ja-JP" sz="1050" dirty="0" smtClean="0">
                <a:latin typeface="HGP創英角ｺﾞｼｯｸUB" panose="020B0900000000000000" pitchFamily="50" charset="-128"/>
                <a:ea typeface="HGP創英角ｺﾞｼｯｸUB" panose="020B0900000000000000" pitchFamily="50" charset="-128"/>
              </a:endParaRPr>
            </a:p>
            <a:p>
              <a:pPr algn="r"/>
              <a:endParaRPr lang="en-US" altLang="ja-JP" sz="1050" dirty="0">
                <a:latin typeface="HGP創英角ｺﾞｼｯｸUB" panose="020B0900000000000000" pitchFamily="50" charset="-128"/>
                <a:ea typeface="HGP創英角ｺﾞｼｯｸUB" panose="020B0900000000000000" pitchFamily="50" charset="-128"/>
              </a:endParaRPr>
            </a:p>
            <a:p>
              <a:pPr algn="r"/>
              <a:endParaRPr kumimoji="1" lang="ja-JP" altLang="en-US" sz="1050" dirty="0">
                <a:latin typeface="HGP創英角ｺﾞｼｯｸUB" panose="020B0900000000000000" pitchFamily="50" charset="-128"/>
                <a:ea typeface="HGP創英角ｺﾞｼｯｸUB" panose="020B0900000000000000" pitchFamily="50" charset="-128"/>
              </a:endParaRPr>
            </a:p>
          </p:txBody>
        </p:sp>
        <p:grpSp>
          <p:nvGrpSpPr>
            <p:cNvPr id="191" name="グループ化 190"/>
            <p:cNvGrpSpPr/>
            <p:nvPr/>
          </p:nvGrpSpPr>
          <p:grpSpPr>
            <a:xfrm>
              <a:off x="10369293" y="4559907"/>
              <a:ext cx="1620000" cy="432000"/>
              <a:chOff x="10369297" y="1014881"/>
              <a:chExt cx="1620000" cy="432000"/>
            </a:xfrm>
          </p:grpSpPr>
          <p:sp>
            <p:nvSpPr>
              <p:cNvPr id="200" name="正方形/長方形 199"/>
              <p:cNvSpPr/>
              <p:nvPr/>
            </p:nvSpPr>
            <p:spPr>
              <a:xfrm>
                <a:off x="10369297" y="1158881"/>
                <a:ext cx="1620000" cy="28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201" name="角丸四角形 200"/>
              <p:cNvSpPr/>
              <p:nvPr/>
            </p:nvSpPr>
            <p:spPr>
              <a:xfrm>
                <a:off x="11449297" y="1014881"/>
                <a:ext cx="540000" cy="144000"/>
              </a:xfrm>
              <a:prstGeom prst="roundRect">
                <a:avLst>
                  <a:gd name="adj" fmla="val 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900" dirty="0">
                    <a:ln w="3175">
                      <a:solidFill>
                        <a:schemeClr val="bg1"/>
                      </a:solidFill>
                    </a:ln>
                    <a:latin typeface="Meiryo UI" panose="020B0604030504040204" pitchFamily="50" charset="-128"/>
                    <a:ea typeface="Meiryo UI" panose="020B0604030504040204" pitchFamily="50" charset="-128"/>
                  </a:rPr>
                  <a:t>代表</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grpSp>
          <p:nvGrpSpPr>
            <p:cNvPr id="192" name="グループ化 191"/>
            <p:cNvGrpSpPr/>
            <p:nvPr/>
          </p:nvGrpSpPr>
          <p:grpSpPr>
            <a:xfrm>
              <a:off x="10367996" y="5070657"/>
              <a:ext cx="1621297" cy="432914"/>
              <a:chOff x="10361027" y="1013967"/>
              <a:chExt cx="1621297" cy="432914"/>
            </a:xfrm>
          </p:grpSpPr>
          <p:sp>
            <p:nvSpPr>
              <p:cNvPr id="198" name="正方形/長方形 197"/>
              <p:cNvSpPr/>
              <p:nvPr/>
            </p:nvSpPr>
            <p:spPr>
              <a:xfrm>
                <a:off x="10361027" y="1158881"/>
                <a:ext cx="1621297"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9" name="角丸四角形 198"/>
              <p:cNvSpPr/>
              <p:nvPr/>
            </p:nvSpPr>
            <p:spPr>
              <a:xfrm>
                <a:off x="11194428" y="1013967"/>
                <a:ext cx="787896" cy="144000"/>
              </a:xfrm>
              <a:prstGeom prst="roundRect">
                <a:avLst>
                  <a:gd name="adj" fmla="val 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900" dirty="0" smtClean="0">
                    <a:ln w="3175">
                      <a:solidFill>
                        <a:schemeClr val="bg1"/>
                      </a:solidFill>
                    </a:ln>
                    <a:latin typeface="Meiryo UI" panose="020B0604030504040204" pitchFamily="50" charset="-128"/>
                    <a:ea typeface="Meiryo UI" panose="020B0604030504040204" pitchFamily="50" charset="-128"/>
                  </a:rPr>
                  <a:t>従業員担当</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grpSp>
          <p:nvGrpSpPr>
            <p:cNvPr id="210" name="グループ化 209"/>
            <p:cNvGrpSpPr/>
            <p:nvPr/>
          </p:nvGrpSpPr>
          <p:grpSpPr>
            <a:xfrm>
              <a:off x="10367996" y="5577104"/>
              <a:ext cx="1621297" cy="432914"/>
              <a:chOff x="10361027" y="1013967"/>
              <a:chExt cx="1621297" cy="432914"/>
            </a:xfrm>
          </p:grpSpPr>
          <p:sp>
            <p:nvSpPr>
              <p:cNvPr id="211" name="正方形/長方形 210"/>
              <p:cNvSpPr/>
              <p:nvPr/>
            </p:nvSpPr>
            <p:spPr>
              <a:xfrm>
                <a:off x="10361027" y="1158881"/>
                <a:ext cx="1621297"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2" name="角丸四角形 211"/>
              <p:cNvSpPr/>
              <p:nvPr/>
            </p:nvSpPr>
            <p:spPr>
              <a:xfrm>
                <a:off x="10782948" y="1013967"/>
                <a:ext cx="1199376" cy="144000"/>
              </a:xfrm>
              <a:prstGeom prst="roundRect">
                <a:avLst>
                  <a:gd name="adj" fmla="val 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900" dirty="0" smtClean="0">
                    <a:ln w="3175">
                      <a:solidFill>
                        <a:schemeClr val="bg1"/>
                      </a:solidFill>
                    </a:ln>
                    <a:latin typeface="Meiryo UI" panose="020B0604030504040204" pitchFamily="50" charset="-128"/>
                    <a:ea typeface="Meiryo UI" panose="020B0604030504040204" pitchFamily="50" charset="-128"/>
                  </a:rPr>
                  <a:t>顧客・協力会社担当</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grpSp>
          <p:nvGrpSpPr>
            <p:cNvPr id="213" name="グループ化 212"/>
            <p:cNvGrpSpPr/>
            <p:nvPr/>
          </p:nvGrpSpPr>
          <p:grpSpPr>
            <a:xfrm>
              <a:off x="10367996" y="6085492"/>
              <a:ext cx="1621297" cy="432914"/>
              <a:chOff x="10361027" y="1013967"/>
              <a:chExt cx="1621297" cy="432914"/>
            </a:xfrm>
          </p:grpSpPr>
          <p:sp>
            <p:nvSpPr>
              <p:cNvPr id="214" name="正方形/長方形 213"/>
              <p:cNvSpPr/>
              <p:nvPr/>
            </p:nvSpPr>
            <p:spPr>
              <a:xfrm>
                <a:off x="10361027" y="1158881"/>
                <a:ext cx="1621297"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 name="角丸四角形 214"/>
              <p:cNvSpPr/>
              <p:nvPr/>
            </p:nvSpPr>
            <p:spPr>
              <a:xfrm>
                <a:off x="11034670" y="1013967"/>
                <a:ext cx="947654" cy="144000"/>
              </a:xfrm>
              <a:prstGeom prst="roundRect">
                <a:avLst>
                  <a:gd name="adj" fmla="val 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900" dirty="0" smtClean="0">
                    <a:ln w="3175">
                      <a:solidFill>
                        <a:schemeClr val="bg1"/>
                      </a:solidFill>
                    </a:ln>
                    <a:latin typeface="Meiryo UI" panose="020B0604030504040204" pitchFamily="50" charset="-128"/>
                    <a:ea typeface="Meiryo UI" panose="020B0604030504040204" pitchFamily="50" charset="-128"/>
                  </a:rPr>
                  <a:t>財務・資源担当</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grpSp>
      <p:sp>
        <p:nvSpPr>
          <p:cNvPr id="216" name="正方形/長方形 215"/>
          <p:cNvSpPr/>
          <p:nvPr/>
        </p:nvSpPr>
        <p:spPr>
          <a:xfrm>
            <a:off x="8096710" y="4669941"/>
            <a:ext cx="864000" cy="144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ln w="3175">
                  <a:solidFill>
                    <a:srgbClr val="FF6600"/>
                  </a:solidFill>
                </a:ln>
                <a:solidFill>
                  <a:srgbClr val="FF6600"/>
                </a:solidFill>
                <a:latin typeface="Meiryo UI" panose="020B0604030504040204" pitchFamily="50" charset="-128"/>
                <a:ea typeface="Meiryo UI" panose="020B0604030504040204" pitchFamily="50" charset="-128"/>
              </a:rPr>
              <a:t>黄色の記入枠</a:t>
            </a:r>
            <a:endParaRPr kumimoji="1" lang="ja-JP" altLang="en-US" sz="900" dirty="0">
              <a:ln w="3175">
                <a:solidFill>
                  <a:srgbClr val="FF6600"/>
                </a:solidFill>
              </a:ln>
              <a:solidFill>
                <a:srgbClr val="FF6600"/>
              </a:solidFill>
              <a:latin typeface="Meiryo UI" panose="020B0604030504040204" pitchFamily="50" charset="-128"/>
              <a:ea typeface="Meiryo UI" panose="020B0604030504040204" pitchFamily="50" charset="-128"/>
            </a:endParaRPr>
          </a:p>
        </p:txBody>
      </p:sp>
      <p:sp>
        <p:nvSpPr>
          <p:cNvPr id="226" name="角丸四角形 225"/>
          <p:cNvSpPr/>
          <p:nvPr/>
        </p:nvSpPr>
        <p:spPr>
          <a:xfrm>
            <a:off x="8321040" y="5007274"/>
            <a:ext cx="1771464" cy="772278"/>
          </a:xfrm>
          <a:prstGeom prst="roundRect">
            <a:avLst>
              <a:gd name="adj" fmla="val 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600" dirty="0" smtClean="0">
                <a:solidFill>
                  <a:srgbClr val="FF6600"/>
                </a:solidFill>
                <a:latin typeface="HGP創英角ｺﾞｼｯｸUB" panose="020B0900000000000000" pitchFamily="50" charset="-128"/>
                <a:ea typeface="HGP創英角ｺﾞｼｯｸUB" panose="020B0900000000000000" pitchFamily="50" charset="-128"/>
              </a:rPr>
              <a:t>ＢＣＰ代表</a:t>
            </a:r>
            <a:r>
              <a:rPr lang="ja-JP" altLang="en-US" sz="1050" dirty="0" smtClean="0">
                <a:solidFill>
                  <a:srgbClr val="FF6600"/>
                </a:solidFill>
                <a:latin typeface="HGP創英角ｺﾞｼｯｸUB" panose="020B0900000000000000" pitchFamily="50" charset="-128"/>
                <a:ea typeface="HGP創英角ｺﾞｼｯｸUB" panose="020B0900000000000000" pitchFamily="50" charset="-128"/>
              </a:rPr>
              <a:t>を記入</a:t>
            </a:r>
          </a:p>
          <a:p>
            <a:pPr algn="r">
              <a:lnSpc>
                <a:spcPct val="90000"/>
              </a:lnSpc>
            </a:pPr>
            <a:endParaRPr lang="en-US" altLang="ja-JP" sz="300" dirty="0" smtClean="0">
              <a:solidFill>
                <a:schemeClr val="bg1"/>
              </a:solidFill>
              <a:latin typeface="Square721 BT" panose="020B0504020202060204" pitchFamily="34" charset="0"/>
              <a:ea typeface="Meiryo UI" panose="020B0604030504040204" pitchFamily="50" charset="-128"/>
            </a:endParaRPr>
          </a:p>
          <a:p>
            <a:pPr algn="r">
              <a:lnSpc>
                <a:spcPct val="90000"/>
              </a:lnSpc>
            </a:pPr>
            <a:r>
              <a:rPr lang="ja-JP" altLang="en-US" sz="900" dirty="0" smtClean="0">
                <a:ln w="3175">
                  <a:solidFill>
                    <a:schemeClr val="bg1"/>
                  </a:solidFill>
                </a:ln>
                <a:solidFill>
                  <a:schemeClr val="bg1"/>
                </a:solidFill>
                <a:latin typeface="Square721 BT" panose="020B0504020202060204" pitchFamily="34" charset="0"/>
                <a:ea typeface="Meiryo UI" panose="020B0604030504040204" pitchFamily="50" charset="-128"/>
              </a:rPr>
              <a:t>必要に応じて他のページの</a:t>
            </a:r>
            <a:endParaRPr lang="en-US" altLang="ja-JP" sz="900" dirty="0" smtClean="0">
              <a:ln w="3175">
                <a:solidFill>
                  <a:schemeClr val="bg1"/>
                </a:solidFill>
              </a:ln>
              <a:solidFill>
                <a:schemeClr val="bg1"/>
              </a:solidFill>
              <a:latin typeface="Square721 BT" panose="020B0504020202060204" pitchFamily="34" charset="0"/>
              <a:ea typeface="Meiryo UI" panose="020B0604030504040204" pitchFamily="50" charset="-128"/>
            </a:endParaRPr>
          </a:p>
          <a:p>
            <a:pPr algn="r">
              <a:lnSpc>
                <a:spcPct val="90000"/>
              </a:lnSpc>
            </a:pPr>
            <a:r>
              <a:rPr lang="en-US" altLang="ja-JP" sz="900" dirty="0" smtClean="0">
                <a:ln w="3175">
                  <a:solidFill>
                    <a:schemeClr val="bg1"/>
                  </a:solidFill>
                </a:ln>
                <a:solidFill>
                  <a:schemeClr val="bg1"/>
                </a:solidFill>
                <a:latin typeface="Square721 BT" panose="020B0504020202060204" pitchFamily="34" charset="0"/>
                <a:ea typeface="Meiryo UI" panose="020B0604030504040204" pitchFamily="50" charset="-128"/>
              </a:rPr>
              <a:t>BCP DATA</a:t>
            </a:r>
            <a:r>
              <a:rPr lang="ja-JP" altLang="en-US" sz="900" dirty="0" smtClean="0">
                <a:ln w="3175">
                  <a:solidFill>
                    <a:schemeClr val="bg1"/>
                  </a:solidFill>
                </a:ln>
                <a:solidFill>
                  <a:schemeClr val="bg1"/>
                </a:solidFill>
                <a:latin typeface="Square721 BT" panose="020B0504020202060204" pitchFamily="34" charset="0"/>
                <a:ea typeface="Meiryo UI" panose="020B0604030504040204" pitchFamily="50" charset="-128"/>
              </a:rPr>
              <a:t>も同様に</a:t>
            </a:r>
            <a:endParaRPr lang="en-US" altLang="ja-JP" sz="900" dirty="0" smtClean="0">
              <a:ln w="3175">
                <a:solidFill>
                  <a:schemeClr val="bg1"/>
                </a:solidFill>
              </a:ln>
              <a:solidFill>
                <a:schemeClr val="bg1"/>
              </a:solidFill>
              <a:latin typeface="Square721 BT" panose="020B0504020202060204" pitchFamily="34" charset="0"/>
              <a:ea typeface="Meiryo UI" panose="020B0604030504040204" pitchFamily="50" charset="-128"/>
            </a:endParaRPr>
          </a:p>
          <a:p>
            <a:pPr algn="r">
              <a:lnSpc>
                <a:spcPct val="90000"/>
              </a:lnSpc>
            </a:pPr>
            <a:r>
              <a:rPr kumimoji="1" lang="ja-JP" altLang="en-US" sz="900" dirty="0" smtClean="0">
                <a:ln w="3175">
                  <a:solidFill>
                    <a:schemeClr val="bg1"/>
                  </a:solidFill>
                </a:ln>
                <a:solidFill>
                  <a:schemeClr val="bg1"/>
                </a:solidFill>
                <a:latin typeface="Square721 BT" panose="020B0504020202060204" pitchFamily="34" charset="0"/>
                <a:ea typeface="Meiryo UI" panose="020B0604030504040204" pitchFamily="50" charset="-128"/>
              </a:rPr>
              <a:t>記入してください</a:t>
            </a:r>
            <a:endParaRPr kumimoji="1" lang="ja-JP" altLang="en-US" sz="500" dirty="0">
              <a:ln w="3175">
                <a:solidFill>
                  <a:schemeClr val="bg1"/>
                </a:solidFill>
              </a:ln>
              <a:solidFill>
                <a:schemeClr val="bg1"/>
              </a:solidFill>
              <a:latin typeface="Square721 BT" panose="020B0504020202060204" pitchFamily="34" charset="0"/>
              <a:ea typeface="Meiryo UI" panose="020B0604030504040204" pitchFamily="50" charset="-128"/>
            </a:endParaRPr>
          </a:p>
        </p:txBody>
      </p:sp>
      <p:grpSp>
        <p:nvGrpSpPr>
          <p:cNvPr id="37" name="グループ化 36"/>
          <p:cNvGrpSpPr/>
          <p:nvPr/>
        </p:nvGrpSpPr>
        <p:grpSpPr>
          <a:xfrm>
            <a:off x="25619" y="812016"/>
            <a:ext cx="2448001" cy="2365854"/>
            <a:chOff x="25619" y="763248"/>
            <a:chExt cx="2448001" cy="2365854"/>
          </a:xfrm>
        </p:grpSpPr>
        <p:grpSp>
          <p:nvGrpSpPr>
            <p:cNvPr id="26" name="グループ化 25"/>
            <p:cNvGrpSpPr/>
            <p:nvPr/>
          </p:nvGrpSpPr>
          <p:grpSpPr>
            <a:xfrm>
              <a:off x="25620" y="763248"/>
              <a:ext cx="2448000" cy="504000"/>
              <a:chOff x="25620" y="684000"/>
              <a:chExt cx="2448000" cy="504000"/>
            </a:xfrm>
          </p:grpSpPr>
          <p:grpSp>
            <p:nvGrpSpPr>
              <p:cNvPr id="70" name="グループ化 69"/>
              <p:cNvGrpSpPr/>
              <p:nvPr/>
            </p:nvGrpSpPr>
            <p:grpSpPr>
              <a:xfrm>
                <a:off x="25620" y="684000"/>
                <a:ext cx="2448000" cy="504000"/>
                <a:chOff x="25620" y="297658"/>
                <a:chExt cx="2448000" cy="504000"/>
              </a:xfrm>
            </p:grpSpPr>
            <p:sp>
              <p:nvSpPr>
                <p:cNvPr id="71" name="角丸四角形 70"/>
                <p:cNvSpPr/>
                <p:nvPr/>
              </p:nvSpPr>
              <p:spPr>
                <a:xfrm>
                  <a:off x="25620" y="297658"/>
                  <a:ext cx="2448000" cy="504000"/>
                </a:xfrm>
                <a:prstGeom prst="roundRect">
                  <a:avLst>
                    <a:gd name="adj" fmla="val 0"/>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endParaRPr kumimoji="1" lang="en-US" altLang="ja-JP" sz="90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72" name="角丸四角形 71"/>
                <p:cNvSpPr/>
                <p:nvPr/>
              </p:nvSpPr>
              <p:spPr>
                <a:xfrm>
                  <a:off x="58418" y="369658"/>
                  <a:ext cx="576000" cy="144000"/>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900" dirty="0">
                      <a:ln w="3175">
                        <a:solidFill>
                          <a:schemeClr val="bg1"/>
                        </a:solidFill>
                      </a:ln>
                      <a:latin typeface="Meiryo UI" panose="020B0604030504040204" pitchFamily="50" charset="-128"/>
                      <a:ea typeface="Meiryo UI" panose="020B0604030504040204" pitchFamily="50" charset="-128"/>
                    </a:rPr>
                    <a:t>事業者</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cxnSp>
            <p:nvCxnSpPr>
              <p:cNvPr id="18" name="直線コネクタ 17"/>
              <p:cNvCxnSpPr/>
              <p:nvPr/>
            </p:nvCxnSpPr>
            <p:spPr>
              <a:xfrm>
                <a:off x="93621" y="973629"/>
                <a:ext cx="2340000" cy="0"/>
              </a:xfrm>
              <a:prstGeom prst="line">
                <a:avLst/>
              </a:prstGeom>
              <a:ln w="63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24" name="図 23"/>
              <p:cNvPicPr>
                <a:picLocks noChangeAspect="1"/>
              </p:cNvPicPr>
              <p:nvPr/>
            </p:nvPicPr>
            <p:blipFill>
              <a:blip r:embed="rId3" cstate="print">
                <a:duotone>
                  <a:schemeClr val="accent5">
                    <a:shade val="45000"/>
                    <a:satMod val="135000"/>
                  </a:schemeClr>
                  <a:prstClr val="white"/>
                </a:duotone>
                <a:extLst>
                  <a:ext uri="{BEBA8EAE-BF5A-486C-A8C5-ECC9F3942E4B}">
                    <a14:imgProps xmlns:a14="http://schemas.microsoft.com/office/drawing/2010/main">
                      <a14:imgLayer r:embed="rId4">
                        <a14:imgEffect>
                          <a14:backgroundRemoval t="0" b="100000" l="0" r="1000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17123" y="1005864"/>
                <a:ext cx="153193" cy="153193"/>
              </a:xfrm>
              <a:prstGeom prst="rect">
                <a:avLst/>
              </a:prstGeom>
            </p:spPr>
          </p:pic>
        </p:grpSp>
        <p:grpSp>
          <p:nvGrpSpPr>
            <p:cNvPr id="77" name="グループ化 76"/>
            <p:cNvGrpSpPr/>
            <p:nvPr/>
          </p:nvGrpSpPr>
          <p:grpSpPr>
            <a:xfrm>
              <a:off x="25620" y="1301520"/>
              <a:ext cx="2448000" cy="504000"/>
              <a:chOff x="25620" y="684000"/>
              <a:chExt cx="2448000" cy="504000"/>
            </a:xfrm>
          </p:grpSpPr>
          <p:grpSp>
            <p:nvGrpSpPr>
              <p:cNvPr id="78" name="グループ化 77"/>
              <p:cNvGrpSpPr/>
              <p:nvPr/>
            </p:nvGrpSpPr>
            <p:grpSpPr>
              <a:xfrm>
                <a:off x="25620" y="684000"/>
                <a:ext cx="2448000" cy="504000"/>
                <a:chOff x="25620" y="297658"/>
                <a:chExt cx="2448000" cy="504000"/>
              </a:xfrm>
            </p:grpSpPr>
            <p:sp>
              <p:nvSpPr>
                <p:cNvPr id="83" name="角丸四角形 82"/>
                <p:cNvSpPr/>
                <p:nvPr/>
              </p:nvSpPr>
              <p:spPr>
                <a:xfrm>
                  <a:off x="25620" y="297658"/>
                  <a:ext cx="2448000" cy="504000"/>
                </a:xfrm>
                <a:prstGeom prst="roundRect">
                  <a:avLst>
                    <a:gd name="adj" fmla="val 0"/>
                  </a:avLst>
                </a:prstGeom>
                <a:solidFill>
                  <a:schemeClr val="bg1"/>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endParaRPr kumimoji="1" lang="en-US" altLang="ja-JP" sz="90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84" name="角丸四角形 83"/>
                <p:cNvSpPr/>
                <p:nvPr/>
              </p:nvSpPr>
              <p:spPr>
                <a:xfrm>
                  <a:off x="58418" y="369658"/>
                  <a:ext cx="720000" cy="144000"/>
                </a:xfrm>
                <a:prstGeom prst="roundRect">
                  <a:avLst>
                    <a:gd name="adj" fmla="val 50000"/>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altLang="ja-JP" sz="900" dirty="0" smtClean="0">
                      <a:ln w="3175">
                        <a:solidFill>
                          <a:schemeClr val="bg1"/>
                        </a:solidFill>
                      </a:ln>
                      <a:latin typeface="Square721 BT" panose="020B0504020202060204" pitchFamily="34" charset="0"/>
                      <a:ea typeface="Meiryo UI" panose="020B0604030504040204" pitchFamily="50" charset="-128"/>
                    </a:rPr>
                    <a:t>BCP</a:t>
                  </a:r>
                  <a:r>
                    <a:rPr lang="ja-JP" altLang="en-US" sz="900" dirty="0" smtClean="0">
                      <a:ln w="3175">
                        <a:solidFill>
                          <a:schemeClr val="bg1"/>
                        </a:solidFill>
                      </a:ln>
                      <a:latin typeface="Square721 BT" panose="020B0504020202060204" pitchFamily="34" charset="0"/>
                      <a:ea typeface="Meiryo UI" panose="020B0604030504040204" pitchFamily="50" charset="-128"/>
                    </a:rPr>
                    <a:t>代表</a:t>
                  </a:r>
                  <a:endParaRPr kumimoji="1" lang="ja-JP" altLang="en-US" sz="900" dirty="0">
                    <a:ln w="3175">
                      <a:solidFill>
                        <a:schemeClr val="bg1"/>
                      </a:solidFill>
                    </a:ln>
                    <a:latin typeface="Square721 BT" panose="020B0504020202060204" pitchFamily="34" charset="0"/>
                    <a:ea typeface="Meiryo UI" panose="020B0604030504040204" pitchFamily="50" charset="-128"/>
                  </a:endParaRPr>
                </a:p>
              </p:txBody>
            </p:sp>
          </p:grpSp>
          <p:cxnSp>
            <p:nvCxnSpPr>
              <p:cNvPr id="79" name="直線コネクタ 78"/>
              <p:cNvCxnSpPr/>
              <p:nvPr/>
            </p:nvCxnSpPr>
            <p:spPr>
              <a:xfrm>
                <a:off x="93621" y="973629"/>
                <a:ext cx="2340000" cy="0"/>
              </a:xfrm>
              <a:prstGeom prst="line">
                <a:avLst/>
              </a:prstGeom>
              <a:ln w="63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80" name="図 79"/>
              <p:cNvPicPr>
                <a:picLocks noChangeAspect="1"/>
              </p:cNvPicPr>
              <p:nvPr/>
            </p:nvPicPr>
            <p:blipFill>
              <a:blip r:embed="rId3" cstate="print">
                <a:duotone>
                  <a:schemeClr val="accent2">
                    <a:shade val="45000"/>
                    <a:satMod val="135000"/>
                  </a:schemeClr>
                  <a:prstClr val="white"/>
                </a:duotone>
                <a:extLst>
                  <a:ext uri="{BEBA8EAE-BF5A-486C-A8C5-ECC9F3942E4B}">
                    <a14:imgProps xmlns:a14="http://schemas.microsoft.com/office/drawing/2010/main">
                      <a14:imgLayer r:embed="rId4">
                        <a14:imgEffect>
                          <a14:backgroundRemoval t="0" b="100000" l="0" r="1000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17123" y="1005864"/>
                <a:ext cx="153193" cy="153193"/>
              </a:xfrm>
              <a:prstGeom prst="rect">
                <a:avLst/>
              </a:prstGeom>
            </p:spPr>
          </p:pic>
        </p:grpSp>
        <p:grpSp>
          <p:nvGrpSpPr>
            <p:cNvPr id="165" name="グループ化 164"/>
            <p:cNvGrpSpPr/>
            <p:nvPr/>
          </p:nvGrpSpPr>
          <p:grpSpPr>
            <a:xfrm>
              <a:off x="25619" y="1838736"/>
              <a:ext cx="2448000" cy="1290366"/>
              <a:chOff x="25619" y="1832640"/>
              <a:chExt cx="2448000" cy="1290366"/>
            </a:xfrm>
          </p:grpSpPr>
          <p:grpSp>
            <p:nvGrpSpPr>
              <p:cNvPr id="168" name="グループ化 167"/>
              <p:cNvGrpSpPr/>
              <p:nvPr/>
            </p:nvGrpSpPr>
            <p:grpSpPr>
              <a:xfrm>
                <a:off x="25619" y="1832640"/>
                <a:ext cx="2448000" cy="1290366"/>
                <a:chOff x="25620" y="684000"/>
                <a:chExt cx="2448000" cy="1290366"/>
              </a:xfrm>
            </p:grpSpPr>
            <p:grpSp>
              <p:nvGrpSpPr>
                <p:cNvPr id="208" name="グループ化 207"/>
                <p:cNvGrpSpPr/>
                <p:nvPr/>
              </p:nvGrpSpPr>
              <p:grpSpPr>
                <a:xfrm>
                  <a:off x="25620" y="684000"/>
                  <a:ext cx="2448000" cy="1290366"/>
                  <a:chOff x="25620" y="297658"/>
                  <a:chExt cx="2448000" cy="1290366"/>
                </a:xfrm>
              </p:grpSpPr>
              <p:sp>
                <p:nvSpPr>
                  <p:cNvPr id="241" name="角丸四角形 240"/>
                  <p:cNvSpPr/>
                  <p:nvPr/>
                </p:nvSpPr>
                <p:spPr>
                  <a:xfrm>
                    <a:off x="25620" y="297658"/>
                    <a:ext cx="2448000" cy="1290366"/>
                  </a:xfrm>
                  <a:prstGeom prst="roundRect">
                    <a:avLst>
                      <a:gd name="adj" fmla="val 0"/>
                    </a:avLst>
                  </a:prstGeom>
                  <a:solidFill>
                    <a:schemeClr val="bg1"/>
                  </a:solidFill>
                  <a:ln>
                    <a:solidFill>
                      <a:srgbClr val="00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endParaRPr kumimoji="1" lang="en-US" altLang="ja-JP" sz="900" dirty="0" smtClean="0">
                      <a:ln w="3175">
                        <a:solidFill>
                          <a:schemeClr val="tx1">
                            <a:lumMod val="75000"/>
                            <a:lumOff val="2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42" name="角丸四角形 241"/>
                  <p:cNvSpPr/>
                  <p:nvPr/>
                </p:nvSpPr>
                <p:spPr>
                  <a:xfrm>
                    <a:off x="58418" y="369658"/>
                    <a:ext cx="576001" cy="144000"/>
                  </a:xfrm>
                  <a:prstGeom prst="roundRect">
                    <a:avLst>
                      <a:gd name="adj" fmla="val 50000"/>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900" dirty="0" smtClean="0">
                        <a:ln w="3175">
                          <a:solidFill>
                            <a:schemeClr val="bg1"/>
                          </a:solidFill>
                        </a:ln>
                        <a:latin typeface="Meiryo UI" panose="020B0604030504040204" pitchFamily="50" charset="-128"/>
                        <a:ea typeface="Meiryo UI" panose="020B0604030504040204" pitchFamily="50" charset="-128"/>
                      </a:rPr>
                      <a:t>避難所</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cxnSp>
              <p:nvCxnSpPr>
                <p:cNvPr id="209" name="直線コネクタ 208"/>
                <p:cNvCxnSpPr/>
                <p:nvPr/>
              </p:nvCxnSpPr>
              <p:spPr>
                <a:xfrm>
                  <a:off x="93621" y="973629"/>
                  <a:ext cx="2340000" cy="0"/>
                </a:xfrm>
                <a:prstGeom prst="line">
                  <a:avLst/>
                </a:prstGeom>
                <a:ln w="63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69" name="角丸四角形 168"/>
              <p:cNvSpPr/>
              <p:nvPr/>
            </p:nvSpPr>
            <p:spPr>
              <a:xfrm>
                <a:off x="107382" y="2187494"/>
                <a:ext cx="1537835" cy="865032"/>
              </a:xfrm>
              <a:prstGeom prst="roundRect">
                <a:avLst>
                  <a:gd name="adj" fmla="val 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kumimoji="1" lang="en-US" altLang="ja-JP" sz="1050" dirty="0" smtClean="0">
                    <a:ln w="3175">
                      <a:noFill/>
                    </a:ln>
                    <a:solidFill>
                      <a:schemeClr val="tx1">
                        <a:lumMod val="50000"/>
                        <a:lumOff val="50000"/>
                      </a:schemeClr>
                    </a:solidFill>
                    <a:latin typeface="Square721 BT" panose="020B0504020202060204" pitchFamily="34" charset="0"/>
                    <a:ea typeface="Meiryo UI" panose="020B0604030504040204" pitchFamily="50" charset="-128"/>
                  </a:rPr>
                  <a:t>MAP</a:t>
                </a:r>
              </a:p>
            </p:txBody>
          </p:sp>
          <p:sp>
            <p:nvSpPr>
              <p:cNvPr id="174" name="角丸四角形 173"/>
              <p:cNvSpPr/>
              <p:nvPr/>
            </p:nvSpPr>
            <p:spPr>
              <a:xfrm>
                <a:off x="1667278" y="2184832"/>
                <a:ext cx="119404" cy="432000"/>
              </a:xfrm>
              <a:prstGeom prst="roundRect">
                <a:avLst>
                  <a:gd name="adj" fmla="val 0"/>
                </a:avLst>
              </a:prstGeom>
              <a:solidFill>
                <a:srgbClr val="009900"/>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ja-JP" altLang="en-US" sz="800" dirty="0" smtClean="0">
                    <a:ln w="3175">
                      <a:solidFill>
                        <a:schemeClr val="bg1"/>
                      </a:solidFill>
                    </a:ln>
                    <a:latin typeface="Meiryo UI" panose="020B0604030504040204" pitchFamily="50" charset="-128"/>
                    <a:ea typeface="Meiryo UI" panose="020B0604030504040204" pitchFamily="50" charset="-128"/>
                  </a:rPr>
                  <a:t>代</a:t>
                </a:r>
                <a:endParaRPr lang="en-US" altLang="ja-JP" sz="800" dirty="0" smtClean="0">
                  <a:ln w="3175">
                    <a:solidFill>
                      <a:schemeClr val="bg1"/>
                    </a:solidFill>
                  </a:ln>
                  <a:latin typeface="Meiryo UI" panose="020B0604030504040204" pitchFamily="50" charset="-128"/>
                  <a:ea typeface="Meiryo UI" panose="020B0604030504040204" pitchFamily="50" charset="-128"/>
                </a:endParaRPr>
              </a:p>
              <a:p>
                <a:pPr algn="ctr">
                  <a:lnSpc>
                    <a:spcPct val="90000"/>
                  </a:lnSpc>
                </a:pPr>
                <a:r>
                  <a:rPr lang="ja-JP" altLang="en-US" sz="800" dirty="0" smtClean="0">
                    <a:ln w="3175">
                      <a:solidFill>
                        <a:schemeClr val="bg1"/>
                      </a:solidFill>
                    </a:ln>
                    <a:latin typeface="Meiryo UI" panose="020B0604030504040204" pitchFamily="50" charset="-128"/>
                    <a:ea typeface="Meiryo UI" panose="020B0604030504040204" pitchFamily="50" charset="-128"/>
                  </a:rPr>
                  <a:t>表</a:t>
                </a:r>
                <a:endParaRPr lang="en-US" altLang="ja-JP" sz="800" dirty="0" smtClean="0">
                  <a:ln w="3175">
                    <a:solidFill>
                      <a:schemeClr val="bg1"/>
                    </a:solidFill>
                  </a:ln>
                  <a:latin typeface="Meiryo UI" panose="020B0604030504040204" pitchFamily="50" charset="-128"/>
                  <a:ea typeface="Meiryo UI" panose="020B0604030504040204" pitchFamily="50" charset="-128"/>
                </a:endParaRPr>
              </a:p>
            </p:txBody>
          </p:sp>
          <p:sp>
            <p:nvSpPr>
              <p:cNvPr id="188" name="角丸四角形 187"/>
              <p:cNvSpPr/>
              <p:nvPr/>
            </p:nvSpPr>
            <p:spPr>
              <a:xfrm>
                <a:off x="1667278" y="2621819"/>
                <a:ext cx="119404" cy="432000"/>
              </a:xfrm>
              <a:prstGeom prst="roundRect">
                <a:avLst>
                  <a:gd name="adj" fmla="val 0"/>
                </a:avLst>
              </a:prstGeom>
              <a:solidFill>
                <a:srgbClr val="009900"/>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altLang="ja-JP" sz="800" dirty="0" smtClean="0">
                  <a:ln w="3175">
                    <a:solidFill>
                      <a:schemeClr val="bg1"/>
                    </a:solidFill>
                  </a:ln>
                  <a:latin typeface="Meiryo UI" panose="020B0604030504040204" pitchFamily="50" charset="-128"/>
                  <a:ea typeface="Meiryo UI" panose="020B0604030504040204" pitchFamily="50" charset="-128"/>
                </a:endParaRPr>
              </a:p>
            </p:txBody>
          </p:sp>
          <p:pic>
            <p:nvPicPr>
              <p:cNvPr id="193" name="図 192"/>
              <p:cNvPicPr>
                <a:picLocks noChangeAspect="1"/>
              </p:cNvPicPr>
              <p:nvPr/>
            </p:nvPicPr>
            <p:blipFill>
              <a:blip r:embed="rId5" cstate="print">
                <a:biLevel thresh="25000"/>
                <a:extLst>
                  <a:ext uri="{BEBA8EAE-BF5A-486C-A8C5-ECC9F3942E4B}">
                    <a14:imgProps xmlns:a14="http://schemas.microsoft.com/office/drawing/2010/main">
                      <a14:imgLayer r:embed="rId4">
                        <a14:imgEffect>
                          <a14:backgroundRemoval t="0" b="100000" l="0" r="100000"/>
                        </a14:imgEffect>
                        <a14:imgEffect>
                          <a14:artisticCrisscrossEtching/>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667368" y="2795187"/>
                <a:ext cx="123033" cy="123033"/>
              </a:xfrm>
              <a:prstGeom prst="rect">
                <a:avLst/>
              </a:prstGeom>
            </p:spPr>
          </p:pic>
        </p:grpSp>
      </p:grpSp>
      <p:grpSp>
        <p:nvGrpSpPr>
          <p:cNvPr id="8" name="グループ化 7"/>
          <p:cNvGrpSpPr/>
          <p:nvPr/>
        </p:nvGrpSpPr>
        <p:grpSpPr>
          <a:xfrm>
            <a:off x="2155693" y="1482151"/>
            <a:ext cx="6390660" cy="5340626"/>
            <a:chOff x="2155693" y="1394583"/>
            <a:chExt cx="6390660" cy="5428194"/>
          </a:xfrm>
        </p:grpSpPr>
        <p:grpSp>
          <p:nvGrpSpPr>
            <p:cNvPr id="56" name="グループ化 55"/>
            <p:cNvGrpSpPr/>
            <p:nvPr/>
          </p:nvGrpSpPr>
          <p:grpSpPr>
            <a:xfrm>
              <a:off x="2155693" y="1394583"/>
              <a:ext cx="504000" cy="5400000"/>
              <a:chOff x="2174888" y="1394583"/>
              <a:chExt cx="504000" cy="5400000"/>
            </a:xfrm>
          </p:grpSpPr>
          <p:cxnSp>
            <p:nvCxnSpPr>
              <p:cNvPr id="43" name="直線コネクタ 42"/>
              <p:cNvCxnSpPr/>
              <p:nvPr/>
            </p:nvCxnSpPr>
            <p:spPr>
              <a:xfrm>
                <a:off x="2174888" y="1409695"/>
                <a:ext cx="504000" cy="0"/>
              </a:xfrm>
              <a:prstGeom prst="line">
                <a:avLst/>
              </a:prstGeom>
              <a:ln w="57150">
                <a:solidFill>
                  <a:srgbClr val="FF66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2652676" y="1394583"/>
                <a:ext cx="0" cy="5400000"/>
              </a:xfrm>
              <a:prstGeom prst="line">
                <a:avLst/>
              </a:prstGeom>
              <a:ln w="57150">
                <a:solidFill>
                  <a:srgbClr val="FF6600"/>
                </a:solidFill>
              </a:ln>
            </p:spPr>
            <p:style>
              <a:lnRef idx="1">
                <a:schemeClr val="accent1"/>
              </a:lnRef>
              <a:fillRef idx="0">
                <a:schemeClr val="accent1"/>
              </a:fillRef>
              <a:effectRef idx="0">
                <a:schemeClr val="accent1"/>
              </a:effectRef>
              <a:fontRef idx="minor">
                <a:schemeClr val="tx1"/>
              </a:fontRef>
            </p:style>
          </p:cxnSp>
        </p:grpSp>
        <p:cxnSp>
          <p:nvCxnSpPr>
            <p:cNvPr id="227" name="直線コネクタ 226"/>
            <p:cNvCxnSpPr/>
            <p:nvPr/>
          </p:nvCxnSpPr>
          <p:spPr>
            <a:xfrm>
              <a:off x="2606353" y="6791453"/>
              <a:ext cx="5940000" cy="0"/>
            </a:xfrm>
            <a:prstGeom prst="line">
              <a:avLst/>
            </a:prstGeom>
            <a:ln w="57150">
              <a:solidFill>
                <a:srgbClr val="FF66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9" name="直線コネクタ 238"/>
            <p:cNvCxnSpPr/>
            <p:nvPr/>
          </p:nvCxnSpPr>
          <p:spPr>
            <a:xfrm>
              <a:off x="8546353" y="5406390"/>
              <a:ext cx="0" cy="1416387"/>
            </a:xfrm>
            <a:prstGeom prst="line">
              <a:avLst/>
            </a:prstGeom>
            <a:ln w="57150">
              <a:solidFill>
                <a:srgbClr val="FF6600"/>
              </a:solidFill>
              <a:headEnd type="oval"/>
            </a:ln>
          </p:spPr>
          <p:style>
            <a:lnRef idx="1">
              <a:schemeClr val="accent1"/>
            </a:lnRef>
            <a:fillRef idx="0">
              <a:schemeClr val="accent1"/>
            </a:fillRef>
            <a:effectRef idx="0">
              <a:schemeClr val="accent1"/>
            </a:effectRef>
            <a:fontRef idx="minor">
              <a:schemeClr val="tx1"/>
            </a:fontRef>
          </p:style>
        </p:cxnSp>
      </p:grpSp>
      <p:sp>
        <p:nvSpPr>
          <p:cNvPr id="29" name="正方形/長方形 28"/>
          <p:cNvSpPr/>
          <p:nvPr/>
        </p:nvSpPr>
        <p:spPr>
          <a:xfrm>
            <a:off x="11831997" y="6498000"/>
            <a:ext cx="360000" cy="360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latin typeface="Square721 BT" panose="020B0504020202060204" pitchFamily="34" charset="0"/>
              </a:rPr>
              <a:t>00</a:t>
            </a:r>
            <a:endParaRPr kumimoji="1" lang="ja-JP" altLang="en-US" sz="1000" dirty="0">
              <a:latin typeface="Square721 BT" panose="020B0504020202060204" pitchFamily="34" charset="0"/>
            </a:endParaRPr>
          </a:p>
        </p:txBody>
      </p:sp>
      <p:grpSp>
        <p:nvGrpSpPr>
          <p:cNvPr id="31" name="グループ化 30"/>
          <p:cNvGrpSpPr/>
          <p:nvPr/>
        </p:nvGrpSpPr>
        <p:grpSpPr>
          <a:xfrm>
            <a:off x="2170876" y="3518813"/>
            <a:ext cx="423480" cy="3400015"/>
            <a:chOff x="2170876" y="3422007"/>
            <a:chExt cx="423480" cy="3503450"/>
          </a:xfrm>
        </p:grpSpPr>
        <p:sp>
          <p:nvSpPr>
            <p:cNvPr id="11" name="テキスト ボックス 10"/>
            <p:cNvSpPr txBox="1"/>
            <p:nvPr/>
          </p:nvSpPr>
          <p:spPr>
            <a:xfrm>
              <a:off x="2194246" y="3682862"/>
              <a:ext cx="400110" cy="3242595"/>
            </a:xfrm>
            <a:prstGeom prst="rect">
              <a:avLst/>
            </a:prstGeom>
            <a:noFill/>
          </p:spPr>
          <p:txBody>
            <a:bodyPr vert="eaVert" wrap="square" rtlCol="0">
              <a:spAutoFit/>
            </a:bodyPr>
            <a:lstStyle/>
            <a:p>
              <a:r>
                <a:rPr kumimoji="1" lang="ja-JP" altLang="en-US" sz="700" dirty="0" smtClean="0">
                  <a:ln w="3175">
                    <a:solidFill>
                      <a:schemeClr val="accent5"/>
                    </a:solidFill>
                  </a:ln>
                  <a:solidFill>
                    <a:schemeClr val="accent5"/>
                  </a:solidFill>
                  <a:latin typeface="Meiryo UI" panose="020B0604030504040204" pitchFamily="50" charset="-128"/>
                  <a:ea typeface="Meiryo UI" panose="020B0604030504040204" pitchFamily="50" charset="-128"/>
                </a:rPr>
                <a:t>ページ番号を入力した後、ページ番号専用オブジェクトを</a:t>
              </a:r>
              <a:endParaRPr kumimoji="1" lang="en-US" altLang="ja-JP" sz="700" dirty="0" smtClean="0">
                <a:ln w="3175">
                  <a:solidFill>
                    <a:schemeClr val="accent5"/>
                  </a:solidFill>
                </a:ln>
                <a:solidFill>
                  <a:schemeClr val="accent5"/>
                </a:solidFill>
                <a:latin typeface="Meiryo UI" panose="020B0604030504040204" pitchFamily="50" charset="-128"/>
                <a:ea typeface="Meiryo UI" panose="020B0604030504040204" pitchFamily="50" charset="-128"/>
              </a:endParaRPr>
            </a:p>
            <a:p>
              <a:r>
                <a:rPr kumimoji="1" lang="ja-JP" altLang="en-US" sz="700" dirty="0" smtClean="0">
                  <a:ln w="3175">
                    <a:solidFill>
                      <a:schemeClr val="accent5"/>
                    </a:solidFill>
                  </a:ln>
                  <a:solidFill>
                    <a:schemeClr val="accent5"/>
                  </a:solidFill>
                  <a:latin typeface="Meiryo UI" panose="020B0604030504040204" pitchFamily="50" charset="-128"/>
                  <a:ea typeface="Meiryo UI" panose="020B0604030504040204" pitchFamily="50" charset="-128"/>
                </a:rPr>
                <a:t>グループごとコピーして他のページに貼りつけてください</a:t>
              </a:r>
              <a:endParaRPr kumimoji="1" lang="ja-JP" altLang="en-US" sz="700" dirty="0">
                <a:ln w="3175">
                  <a:solidFill>
                    <a:schemeClr val="accent5"/>
                  </a:solidFill>
                </a:ln>
                <a:solidFill>
                  <a:schemeClr val="accent5"/>
                </a:solidFill>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2170876" y="3422007"/>
              <a:ext cx="420308" cy="369332"/>
            </a:xfrm>
            <a:prstGeom prst="rect">
              <a:avLst/>
            </a:prstGeom>
            <a:noFill/>
          </p:spPr>
          <p:txBody>
            <a:bodyPr wrap="none" rtlCol="0">
              <a:spAutoFit/>
            </a:bodyPr>
            <a:lstStyle/>
            <a:p>
              <a:r>
                <a:rPr kumimoji="1" lang="ja-JP" altLang="en-US" dirty="0" smtClean="0">
                  <a:solidFill>
                    <a:schemeClr val="accent5"/>
                  </a:solidFill>
                  <a:sym typeface="Wingdings 3" panose="05040102010807070707" pitchFamily="18" charset="2"/>
                </a:rPr>
                <a:t></a:t>
              </a:r>
              <a:endParaRPr kumimoji="1" lang="ja-JP" altLang="en-US" dirty="0">
                <a:solidFill>
                  <a:schemeClr val="accent5"/>
                </a:solidFill>
              </a:endParaRPr>
            </a:p>
          </p:txBody>
        </p:sp>
      </p:grpSp>
      <p:grpSp>
        <p:nvGrpSpPr>
          <p:cNvPr id="42" name="グループ化 41"/>
          <p:cNvGrpSpPr/>
          <p:nvPr/>
        </p:nvGrpSpPr>
        <p:grpSpPr>
          <a:xfrm>
            <a:off x="151492" y="525640"/>
            <a:ext cx="2322127" cy="369332"/>
            <a:chOff x="151492" y="525640"/>
            <a:chExt cx="2322127" cy="369332"/>
          </a:xfrm>
        </p:grpSpPr>
        <p:sp>
          <p:nvSpPr>
            <p:cNvPr id="36" name="テキスト ボックス 35"/>
            <p:cNvSpPr txBox="1"/>
            <p:nvPr/>
          </p:nvSpPr>
          <p:spPr>
            <a:xfrm>
              <a:off x="396240" y="528960"/>
              <a:ext cx="2077379" cy="307777"/>
            </a:xfrm>
            <a:prstGeom prst="rect">
              <a:avLst/>
            </a:prstGeom>
            <a:noFill/>
          </p:spPr>
          <p:txBody>
            <a:bodyPr wrap="square" rtlCol="0">
              <a:spAutoFit/>
            </a:bodyPr>
            <a:lstStyle/>
            <a:p>
              <a:r>
                <a:rPr lang="ja-JP" altLang="en-US" sz="700" dirty="0" smtClean="0">
                  <a:ln w="3175">
                    <a:solidFill>
                      <a:schemeClr val="accent5"/>
                    </a:solidFill>
                  </a:ln>
                  <a:solidFill>
                    <a:schemeClr val="accent5"/>
                  </a:solidFill>
                  <a:latin typeface="Square721 BT" panose="020B0504020202060204" pitchFamily="34" charset="0"/>
                  <a:ea typeface="Meiryo UI" panose="020B0604030504040204" pitchFamily="50" charset="-128"/>
                </a:rPr>
                <a:t>以下</a:t>
              </a:r>
              <a:r>
                <a:rPr kumimoji="1" lang="ja-JP" altLang="en-US" sz="700" dirty="0" smtClean="0">
                  <a:ln w="3175">
                    <a:solidFill>
                      <a:schemeClr val="accent5"/>
                    </a:solidFill>
                  </a:ln>
                  <a:solidFill>
                    <a:schemeClr val="accent5"/>
                  </a:solidFill>
                  <a:latin typeface="Square721 BT" panose="020B0504020202060204" pitchFamily="34" charset="0"/>
                  <a:ea typeface="Meiryo UI" panose="020B0604030504040204" pitchFamily="50" charset="-128"/>
                </a:rPr>
                <a:t>の情報を記入した後、専用オブジェクトを</a:t>
              </a:r>
              <a:endParaRPr kumimoji="1" lang="en-US" altLang="ja-JP" sz="700" dirty="0" smtClean="0">
                <a:ln w="3175">
                  <a:solidFill>
                    <a:schemeClr val="accent5"/>
                  </a:solidFill>
                </a:ln>
                <a:solidFill>
                  <a:schemeClr val="accent5"/>
                </a:solidFill>
                <a:latin typeface="Square721 BT" panose="020B0504020202060204" pitchFamily="34" charset="0"/>
                <a:ea typeface="Meiryo UI" panose="020B0604030504040204" pitchFamily="50" charset="-128"/>
              </a:endParaRPr>
            </a:p>
            <a:p>
              <a:r>
                <a:rPr kumimoji="1" lang="ja-JP" altLang="en-US" sz="700" dirty="0" smtClean="0">
                  <a:ln w="3175">
                    <a:solidFill>
                      <a:schemeClr val="accent5"/>
                    </a:solidFill>
                  </a:ln>
                  <a:solidFill>
                    <a:schemeClr val="accent5"/>
                  </a:solidFill>
                  <a:latin typeface="Square721 BT" panose="020B0504020202060204" pitchFamily="34" charset="0"/>
                  <a:ea typeface="Meiryo UI" panose="020B0604030504040204" pitchFamily="50" charset="-128"/>
                </a:rPr>
                <a:t>グループごとコピーして他のページに貼りつけてください</a:t>
              </a:r>
              <a:endParaRPr kumimoji="1" lang="ja-JP" altLang="en-US" sz="700" dirty="0">
                <a:ln w="3175">
                  <a:solidFill>
                    <a:schemeClr val="accent5"/>
                  </a:solidFill>
                </a:ln>
                <a:solidFill>
                  <a:schemeClr val="accent5"/>
                </a:solidFill>
                <a:latin typeface="Square721 BT" panose="020B0504020202060204" pitchFamily="34" charset="0"/>
                <a:ea typeface="Meiryo UI" panose="020B0604030504040204" pitchFamily="50" charset="-128"/>
              </a:endParaRPr>
            </a:p>
          </p:txBody>
        </p:sp>
        <p:sp>
          <p:nvSpPr>
            <p:cNvPr id="243" name="テキスト ボックス 242"/>
            <p:cNvSpPr txBox="1"/>
            <p:nvPr/>
          </p:nvSpPr>
          <p:spPr>
            <a:xfrm>
              <a:off x="151492" y="525640"/>
              <a:ext cx="389850" cy="369332"/>
            </a:xfrm>
            <a:prstGeom prst="rect">
              <a:avLst/>
            </a:prstGeom>
            <a:noFill/>
          </p:spPr>
          <p:txBody>
            <a:bodyPr wrap="none" rtlCol="0">
              <a:spAutoFit/>
            </a:bodyPr>
            <a:lstStyle/>
            <a:p>
              <a:r>
                <a:rPr kumimoji="1" lang="ja-JP" altLang="en-US" dirty="0" smtClean="0">
                  <a:solidFill>
                    <a:schemeClr val="accent5"/>
                  </a:solidFill>
                  <a:sym typeface="Wingdings 3" panose="05040102010807070707" pitchFamily="18" charset="2"/>
                </a:rPr>
                <a:t></a:t>
              </a:r>
              <a:endParaRPr kumimoji="1" lang="ja-JP" altLang="en-US" dirty="0">
                <a:solidFill>
                  <a:schemeClr val="accent5"/>
                </a:solidFill>
              </a:endParaRPr>
            </a:p>
          </p:txBody>
        </p:sp>
      </p:grpSp>
    </p:spTree>
    <p:extLst>
      <p:ext uri="{BB962C8B-B14F-4D97-AF65-F5344CB8AC3E}">
        <p14:creationId xmlns:p14="http://schemas.microsoft.com/office/powerpoint/2010/main" val="1638357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 name="表 306"/>
          <p:cNvGraphicFramePr>
            <a:graphicFrameLocks noGrp="1"/>
          </p:cNvGraphicFramePr>
          <p:nvPr>
            <p:extLst>
              <p:ext uri="{D42A27DB-BD31-4B8C-83A1-F6EECF244321}">
                <p14:modId xmlns:p14="http://schemas.microsoft.com/office/powerpoint/2010/main" val="962253261"/>
              </p:ext>
            </p:extLst>
          </p:nvPr>
        </p:nvGraphicFramePr>
        <p:xfrm>
          <a:off x="2989696" y="4474069"/>
          <a:ext cx="4392000" cy="2304000"/>
        </p:xfrm>
        <a:graphic>
          <a:graphicData uri="http://schemas.openxmlformats.org/drawingml/2006/table">
            <a:tbl>
              <a:tblPr firstRow="1" bandRow="1">
                <a:tableStyleId>{5C22544A-7EE6-4342-B048-85BDC9FD1C3A}</a:tableStyleId>
              </a:tblPr>
              <a:tblGrid>
                <a:gridCol w="1872000"/>
                <a:gridCol w="2520000"/>
              </a:tblGrid>
              <a:tr h="252000">
                <a:tc>
                  <a:txBody>
                    <a:bodyPr/>
                    <a:lstStyle/>
                    <a:p>
                      <a:pPr algn="ct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ＢＣＰ代表</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6600"/>
                      </a:solidFill>
                      <a:prstDash val="solid"/>
                      <a:round/>
                      <a:headEnd type="none" w="med" len="med"/>
                      <a:tailEnd type="none" w="med" len="med"/>
                    </a:lnT>
                    <a:lnB w="12700" cap="flat" cmpd="sng" algn="ctr">
                      <a:noFill/>
                      <a:prstDash val="solid"/>
                      <a:round/>
                      <a:headEnd type="none" w="med" len="med"/>
                      <a:tailEnd type="none" w="med" len="med"/>
                    </a:lnB>
                    <a:solidFill>
                      <a:srgbClr val="FF6600"/>
                    </a:solidFill>
                  </a:tcPr>
                </a:tc>
                <a:tc>
                  <a:txBody>
                    <a:bodyPr/>
                    <a:lstStyle/>
                    <a:p>
                      <a:pPr algn="ctr">
                        <a:lnSpc>
                          <a:spcPct val="100000"/>
                        </a:lnSpc>
                      </a:pP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FF6600"/>
                      </a:solidFill>
                      <a:prstDash val="solid"/>
                      <a:round/>
                      <a:headEnd type="none" w="med" len="med"/>
                      <a:tailEnd type="none" w="med" len="med"/>
                    </a:lnR>
                    <a:lnT w="76200" cap="flat" cmpd="sng" algn="ctr">
                      <a:solidFill>
                        <a:srgbClr val="FF6600"/>
                      </a:solidFill>
                      <a:prstDash val="solid"/>
                      <a:round/>
                      <a:headEnd type="none" w="med" len="med"/>
                      <a:tailEnd type="none" w="med" len="med"/>
                    </a:lnT>
                    <a:lnB w="12700" cap="flat" cmpd="sng" algn="ctr">
                      <a:noFill/>
                      <a:prstDash val="solid"/>
                      <a:round/>
                      <a:headEnd type="none" w="med" len="med"/>
                      <a:tailEnd type="none" w="med" len="med"/>
                    </a:lnB>
                    <a:solidFill>
                      <a:srgbClr val="FF6600"/>
                    </a:solidFill>
                  </a:tcPr>
                </a:tc>
              </a:tr>
              <a:tr h="324000">
                <a:tc>
                  <a:txBody>
                    <a:bodyPr/>
                    <a:lstStyle/>
                    <a:p>
                      <a:pPr algn="r"/>
                      <a:endParaRPr lang="ja-JP" altLang="en-US" sz="1050" dirty="0">
                        <a:ln>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76200" cap="flat" cmpd="sng" algn="ctr">
                      <a:noFill/>
                      <a:prstDash val="solid"/>
                      <a:round/>
                      <a:headEnd type="none" w="med" len="med"/>
                      <a:tailEnd type="none" w="med" len="med"/>
                    </a:lnB>
                    <a:solidFill>
                      <a:schemeClr val="accent2">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noFill/>
                      <a:prstDash val="solid"/>
                      <a:round/>
                      <a:headEnd type="none" w="med" len="med"/>
                      <a:tailEnd type="none" w="med" len="med"/>
                    </a:lnT>
                    <a:lnB w="76200" cap="flat" cmpd="sng" algn="ctr">
                      <a:noFill/>
                      <a:prstDash val="solid"/>
                      <a:round/>
                      <a:headEnd type="none" w="med" len="med"/>
                      <a:tailEnd type="none" w="med" len="med"/>
                    </a:lnB>
                    <a:solidFill>
                      <a:schemeClr val="accent2">
                        <a:alpha val="25000"/>
                      </a:schemeClr>
                    </a:solidFill>
                  </a:tcPr>
                </a:tc>
              </a:tr>
              <a:tr h="252000">
                <a:tc>
                  <a:txBody>
                    <a:bodyPr/>
                    <a:lstStyle/>
                    <a:p>
                      <a:pPr algn="ctr">
                        <a:lnSpc>
                          <a:spcPct val="100000"/>
                        </a:lnSpc>
                      </a:pPr>
                      <a:r>
                        <a:rPr kumimoji="1" lang="ja-JP" altLang="en-US" sz="1050" b="0" spc="0" dirty="0" smtClean="0">
                          <a:ln w="3175">
                            <a:noFill/>
                          </a:ln>
                          <a:solidFill>
                            <a:schemeClr val="bg1"/>
                          </a:solidFill>
                          <a:latin typeface="HGP創英角ｺﾞｼｯｸUB" panose="020B0900000000000000" pitchFamily="50" charset="-128"/>
                          <a:ea typeface="HGP創英角ｺﾞｼｯｸUB" panose="020B0900000000000000" pitchFamily="50" charset="-128"/>
                        </a:rPr>
                        <a:t>策定</a:t>
                      </a:r>
                      <a:endParaRPr kumimoji="1" lang="ja-JP" altLang="en-US" sz="1050" b="0" spc="0" dirty="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FF6600"/>
                      </a:solidFill>
                      <a:prstDash val="solid"/>
                      <a:round/>
                      <a:headEnd type="none" w="med" len="med"/>
                      <a:tailEnd type="none" w="med" len="med"/>
                    </a:lnR>
                    <a:lnT w="762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noFill/>
                      <a:prstDash val="solid"/>
                      <a:round/>
                      <a:headEnd type="none" w="med" len="med"/>
                      <a:tailEnd type="none" w="med" len="med"/>
                    </a:lnB>
                    <a:solidFill>
                      <a:srgbClr val="33CCFF">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noFill/>
                      <a:prstDash val="solid"/>
                      <a:round/>
                      <a:headEnd type="none" w="med" len="med"/>
                      <a:tailEnd type="none" w="med" len="med"/>
                    </a:lnB>
                    <a:solidFill>
                      <a:srgbClr val="33CCFF">
                        <a:alpha val="25098"/>
                      </a:srgbClr>
                    </a:solidFill>
                  </a:tcPr>
                </a:tc>
              </a:tr>
              <a:tr h="252000">
                <a:tc>
                  <a:txBody>
                    <a:bodyPr/>
                    <a:lstStyle/>
                    <a:p>
                      <a:pPr algn="ctr">
                        <a:lnSpc>
                          <a:spcPct val="100000"/>
                        </a:lnSpc>
                      </a:pPr>
                      <a:r>
                        <a:rPr kumimoji="1" lang="ja-JP" altLang="en-US" sz="1050" b="0" spc="0" dirty="0" smtClean="0">
                          <a:ln w="3175">
                            <a:noFill/>
                          </a:ln>
                          <a:solidFill>
                            <a:schemeClr val="bg1"/>
                          </a:solidFill>
                          <a:latin typeface="HGP創英角ｺﾞｼｯｸUB" panose="020B0900000000000000" pitchFamily="50" charset="-128"/>
                          <a:ea typeface="HGP創英角ｺﾞｼｯｸUB" panose="020B0900000000000000" pitchFamily="50" charset="-128"/>
                        </a:rPr>
                        <a:t>運用</a:t>
                      </a:r>
                      <a:endParaRPr kumimoji="1" lang="ja-JP" altLang="en-US" sz="1050" b="0" spc="0" dirty="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FF6600"/>
                      </a:solidFill>
                      <a:prstDash val="solid"/>
                      <a:round/>
                      <a:headEnd type="none" w="med" len="med"/>
                      <a:tailEnd type="none" w="med" len="med"/>
                    </a:lnR>
                    <a:lnT w="762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alpha val="25000"/>
                      </a:srgbClr>
                    </a:solidFill>
                  </a:tcPr>
                </a:tc>
              </a:tr>
              <a:tr h="252000">
                <a:tc>
                  <a:txBody>
                    <a:bodyPr/>
                    <a:lstStyle/>
                    <a:p>
                      <a:pPr algn="ctr">
                        <a:lnSpc>
                          <a:spcPct val="100000"/>
                        </a:lnSpc>
                      </a:pPr>
                      <a:r>
                        <a:rPr kumimoji="1" lang="ja-JP" altLang="en-US" sz="1050" b="0" spc="0" dirty="0" smtClean="0">
                          <a:ln w="3175">
                            <a:noFill/>
                          </a:ln>
                          <a:solidFill>
                            <a:schemeClr val="bg1"/>
                          </a:solidFill>
                          <a:latin typeface="HGP創英角ｺﾞｼｯｸUB" panose="020B0900000000000000" pitchFamily="50" charset="-128"/>
                          <a:ea typeface="HGP創英角ｺﾞｼｯｸUB" panose="020B0900000000000000" pitchFamily="50" charset="-128"/>
                        </a:rPr>
                        <a:t>発動</a:t>
                      </a:r>
                      <a:endParaRPr kumimoji="1" lang="ja-JP" altLang="en-US" sz="1050" b="0" spc="0" dirty="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9CC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9CC00"/>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6600"/>
                      </a:solidFill>
                      <a:prstDash val="solid"/>
                      <a:round/>
                      <a:headEnd type="none" w="med" len="med"/>
                      <a:tailEnd type="none" w="med" len="med"/>
                    </a:lnB>
                    <a:solidFill>
                      <a:srgbClr val="99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6600"/>
                      </a:solidFill>
                      <a:prstDash val="solid"/>
                      <a:round/>
                      <a:headEnd type="none" w="med" len="med"/>
                      <a:tailEnd type="none" w="med" len="med"/>
                    </a:lnB>
                    <a:solidFill>
                      <a:srgbClr val="99CC00">
                        <a:alpha val="25000"/>
                      </a:srgbClr>
                    </a:solidFill>
                  </a:tcPr>
                </a:tc>
              </a:tr>
            </a:tbl>
          </a:graphicData>
        </a:graphic>
      </p:graphicFrame>
      <p:grpSp>
        <p:nvGrpSpPr>
          <p:cNvPr id="251" name="グループ化 250"/>
          <p:cNvGrpSpPr/>
          <p:nvPr/>
        </p:nvGrpSpPr>
        <p:grpSpPr>
          <a:xfrm>
            <a:off x="2537447" y="-11817"/>
            <a:ext cx="4852646" cy="830997"/>
            <a:chOff x="2537447" y="-11817"/>
            <a:chExt cx="4852646" cy="830997"/>
          </a:xfrm>
        </p:grpSpPr>
        <p:sp>
          <p:nvSpPr>
            <p:cNvPr id="271" name="ホームベース 270"/>
            <p:cNvSpPr/>
            <p:nvPr/>
          </p:nvSpPr>
          <p:spPr>
            <a:xfrm>
              <a:off x="2537447" y="68402"/>
              <a:ext cx="4852646" cy="648000"/>
            </a:xfrm>
            <a:prstGeom prst="homePlate">
              <a:avLst/>
            </a:prstGeom>
            <a:solidFill>
              <a:schemeClr val="accent5"/>
            </a:solidFill>
            <a:ln w="63500">
              <a:gradFill flip="none" rotWithShape="1">
                <a:gsLst>
                  <a:gs pos="70000">
                    <a:schemeClr val="bg1">
                      <a:lumMod val="75000"/>
                    </a:schemeClr>
                  </a:gs>
                  <a:gs pos="40000">
                    <a:schemeClr val="bg1"/>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7" name="テキスト ボックス 296"/>
            <p:cNvSpPr txBox="1"/>
            <p:nvPr/>
          </p:nvSpPr>
          <p:spPr>
            <a:xfrm>
              <a:off x="2537447" y="-11817"/>
              <a:ext cx="1178968" cy="830997"/>
            </a:xfrm>
            <a:prstGeom prst="rect">
              <a:avLst/>
            </a:prstGeom>
            <a:noFill/>
          </p:spPr>
          <p:txBody>
            <a:bodyPr wrap="none" rtlCol="0">
              <a:spAutoFit/>
            </a:bodyPr>
            <a:lstStyle/>
            <a:p>
              <a:r>
                <a:rPr kumimoji="1" lang="en-US" altLang="ja-JP" sz="4800" b="1" dirty="0" smtClean="0">
                  <a:solidFill>
                    <a:schemeClr val="bg1"/>
                  </a:solidFill>
                  <a:latin typeface="Arial" panose="020B0604020202020204" pitchFamily="34" charset="0"/>
                  <a:cs typeface="Arial" panose="020B0604020202020204" pitchFamily="34" charset="0"/>
                </a:rPr>
                <a:t>BCP</a:t>
              </a:r>
              <a:endParaRPr kumimoji="1" lang="ja-JP" altLang="en-US" sz="4800" b="1" dirty="0">
                <a:solidFill>
                  <a:schemeClr val="bg1"/>
                </a:solidFill>
                <a:latin typeface="Arial" panose="020B0604020202020204" pitchFamily="34" charset="0"/>
                <a:cs typeface="Arial" panose="020B0604020202020204" pitchFamily="34" charset="0"/>
              </a:endParaRPr>
            </a:p>
          </p:txBody>
        </p:sp>
        <p:sp>
          <p:nvSpPr>
            <p:cNvPr id="298" name="テキスト ボックス 297"/>
            <p:cNvSpPr txBox="1"/>
            <p:nvPr/>
          </p:nvSpPr>
          <p:spPr>
            <a:xfrm>
              <a:off x="3889965" y="234404"/>
              <a:ext cx="2309610" cy="338554"/>
            </a:xfrm>
            <a:prstGeom prst="rect">
              <a:avLst/>
            </a:prstGeom>
            <a:noFill/>
          </p:spPr>
          <p:txBody>
            <a:bodyPr wrap="square" rtlCol="0">
              <a:spAutoFit/>
            </a:bodyPr>
            <a:lstStyle/>
            <a:p>
              <a:r>
                <a:rPr kumimoji="1" lang="zh-TW" altLang="en-US" sz="1600" dirty="0" smtClean="0">
                  <a:ln w="3175">
                    <a:solidFill>
                      <a:schemeClr val="bg1"/>
                    </a:solidFill>
                  </a:ln>
                  <a:solidFill>
                    <a:schemeClr val="bg1"/>
                  </a:solidFill>
                  <a:latin typeface="Meiryo UI" panose="020B0604030504040204" pitchFamily="50" charset="-128"/>
                  <a:ea typeface="Meiryo UI" panose="020B0604030504040204" pitchFamily="50" charset="-128"/>
                </a:rPr>
                <a:t>事業継続計画</a:t>
              </a:r>
              <a:endParaRPr kumimoji="1" lang="ja-JP" altLang="en-US" sz="1600" dirty="0">
                <a:ln w="3175">
                  <a:solidFill>
                    <a:schemeClr val="bg1"/>
                  </a:solidFill>
                </a:ln>
                <a:solidFill>
                  <a:schemeClr val="bg1"/>
                </a:solidFill>
                <a:latin typeface="Meiryo UI" panose="020B0604030504040204" pitchFamily="50" charset="-128"/>
                <a:ea typeface="Meiryo UI" panose="020B0604030504040204" pitchFamily="50" charset="-128"/>
              </a:endParaRPr>
            </a:p>
          </p:txBody>
        </p:sp>
      </p:grpSp>
      <p:grpSp>
        <p:nvGrpSpPr>
          <p:cNvPr id="11" name="グループ化 10"/>
          <p:cNvGrpSpPr/>
          <p:nvPr/>
        </p:nvGrpSpPr>
        <p:grpSpPr>
          <a:xfrm>
            <a:off x="7378543" y="-57699"/>
            <a:ext cx="4852646" cy="830997"/>
            <a:chOff x="7351883" y="-21553"/>
            <a:chExt cx="4842000" cy="830997"/>
          </a:xfrm>
        </p:grpSpPr>
        <p:sp>
          <p:nvSpPr>
            <p:cNvPr id="16" name="ホームベース 15"/>
            <p:cNvSpPr/>
            <p:nvPr/>
          </p:nvSpPr>
          <p:spPr>
            <a:xfrm flipH="1">
              <a:off x="7351883" y="104548"/>
              <a:ext cx="4842000" cy="648000"/>
            </a:xfrm>
            <a:prstGeom prst="homePlate">
              <a:avLst/>
            </a:prstGeom>
            <a:solidFill>
              <a:schemeClr val="tx1">
                <a:lumMod val="75000"/>
                <a:lumOff val="25000"/>
              </a:schemeClr>
            </a:solidFill>
            <a:ln w="63500">
              <a:gradFill flip="none" rotWithShape="1">
                <a:gsLst>
                  <a:gs pos="40000">
                    <a:schemeClr val="accent1">
                      <a:lumMod val="5000"/>
                      <a:lumOff val="95000"/>
                    </a:schemeClr>
                  </a:gs>
                  <a:gs pos="70000">
                    <a:schemeClr val="bg1">
                      <a:lumMod val="75000"/>
                    </a:scheme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9734405" y="121818"/>
              <a:ext cx="1859338" cy="584775"/>
            </a:xfrm>
            <a:prstGeom prst="rect">
              <a:avLst/>
            </a:prstGeom>
            <a:noFill/>
          </p:spPr>
          <p:txBody>
            <a:bodyPr wrap="square" rtlCol="0">
              <a:spAutoFit/>
            </a:bodyPr>
            <a:lstStyle/>
            <a:p>
              <a:pPr algn="r"/>
              <a:r>
                <a:rPr lang="ja-JP" altLang="en-US" sz="3200" dirty="0">
                  <a:solidFill>
                    <a:schemeClr val="bg1"/>
                  </a:solidFill>
                  <a:latin typeface="HGP創英角ｺﾞｼｯｸUB" panose="020B0900000000000000" pitchFamily="50" charset="-128"/>
                  <a:ea typeface="HGP創英角ｺﾞｼｯｸUB" panose="020B0900000000000000" pitchFamily="50" charset="-128"/>
                </a:rPr>
                <a:t>連絡先</a:t>
              </a:r>
              <a:endPar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67" name="テキスト ボックス 66"/>
            <p:cNvSpPr txBox="1"/>
            <p:nvPr/>
          </p:nvSpPr>
          <p:spPr>
            <a:xfrm>
              <a:off x="11510535" y="-21553"/>
              <a:ext cx="669890" cy="830997"/>
            </a:xfrm>
            <a:prstGeom prst="rect">
              <a:avLst/>
            </a:prstGeom>
            <a:noFill/>
          </p:spPr>
          <p:txBody>
            <a:bodyPr wrap="square" rtlCol="0">
              <a:spAutoFit/>
            </a:bodyPr>
            <a:lstStyle/>
            <a:p>
              <a:pPr algn="ctr"/>
              <a:r>
                <a:rPr lang="ja-JP" altLang="en-US" sz="4800" dirty="0">
                  <a:solidFill>
                    <a:schemeClr val="bg1"/>
                  </a:solidFill>
                  <a:latin typeface="HGP創英角ｺﾞｼｯｸUB" panose="020B0900000000000000" pitchFamily="50" charset="-128"/>
                  <a:ea typeface="HGP創英角ｺﾞｼｯｸUB" panose="020B0900000000000000" pitchFamily="50" charset="-128"/>
                </a:rPr>
                <a:t>２</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6" name="正方形/長方形 5"/>
          <p:cNvSpPr/>
          <p:nvPr/>
        </p:nvSpPr>
        <p:spPr>
          <a:xfrm>
            <a:off x="0" y="-21552"/>
            <a:ext cx="2551888" cy="6879552"/>
          </a:xfrm>
          <a:prstGeom prst="rect">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9"/>
          <p:cNvGrpSpPr/>
          <p:nvPr/>
        </p:nvGrpSpPr>
        <p:grpSpPr>
          <a:xfrm>
            <a:off x="0" y="3427177"/>
            <a:ext cx="2251471" cy="3403220"/>
            <a:chOff x="0" y="1053600"/>
            <a:chExt cx="2251471" cy="3403220"/>
          </a:xfrm>
        </p:grpSpPr>
        <p:grpSp>
          <p:nvGrpSpPr>
            <p:cNvPr id="23" name="グループ化 22"/>
            <p:cNvGrpSpPr/>
            <p:nvPr/>
          </p:nvGrpSpPr>
          <p:grpSpPr>
            <a:xfrm>
              <a:off x="0" y="1053600"/>
              <a:ext cx="2251471" cy="523220"/>
              <a:chOff x="-20335" y="1287374"/>
              <a:chExt cx="2251471" cy="523220"/>
            </a:xfrm>
          </p:grpSpPr>
          <p:sp>
            <p:nvSpPr>
              <p:cNvPr id="20" name="正方形/長方形 19"/>
              <p:cNvSpPr/>
              <p:nvPr/>
            </p:nvSpPr>
            <p:spPr>
              <a:xfrm>
                <a:off x="-20335" y="1356157"/>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rgbClr val="595959"/>
                    </a:solidFill>
                    <a:latin typeface="HGP創英角ｺﾞｼｯｸUB" panose="020B0900000000000000" pitchFamily="50" charset="-128"/>
                    <a:ea typeface="HGP創英角ｺﾞｼｯｸUB" panose="020B0900000000000000" pitchFamily="50" charset="-128"/>
                  </a:rPr>
                  <a:t>	</a:t>
                </a:r>
                <a:r>
                  <a:rPr kumimoji="1" lang="ja-JP" altLang="en-US" sz="1200" dirty="0" smtClean="0">
                    <a:solidFill>
                      <a:srgbClr val="595959"/>
                    </a:solidFill>
                    <a:latin typeface="HGP創英角ｺﾞｼｯｸUB" panose="020B0900000000000000" pitchFamily="50" charset="-128"/>
                    <a:ea typeface="HGP創英角ｺﾞｼｯｸUB" panose="020B0900000000000000" pitchFamily="50" charset="-128"/>
                  </a:rPr>
                  <a:t>基本情報</a:t>
                </a:r>
                <a:endParaRPr kumimoji="1" lang="ja-JP" altLang="en-US" sz="1200" dirty="0">
                  <a:solidFill>
                    <a:srgbClr val="595959"/>
                  </a:solidFill>
                  <a:latin typeface="HGP創英角ｺﾞｼｯｸUB" panose="020B0900000000000000" pitchFamily="50" charset="-128"/>
                  <a:ea typeface="HGP創英角ｺﾞｼｯｸUB" panose="020B0900000000000000" pitchFamily="50" charset="-128"/>
                </a:endParaRPr>
              </a:p>
            </p:txBody>
          </p:sp>
          <p:sp>
            <p:nvSpPr>
              <p:cNvPr id="21" name="テキスト ボックス 20"/>
              <p:cNvSpPr txBox="1"/>
              <p:nvPr/>
            </p:nvSpPr>
            <p:spPr>
              <a:xfrm>
                <a:off x="36000" y="1287374"/>
                <a:ext cx="453970" cy="523220"/>
              </a:xfrm>
              <a:prstGeom prst="rect">
                <a:avLst/>
              </a:prstGeom>
              <a:noFill/>
            </p:spPr>
            <p:txBody>
              <a:bodyPr wrap="none" rtlCol="0">
                <a:spAutoFit/>
              </a:bodyPr>
              <a:lstStyle/>
              <a:p>
                <a:r>
                  <a:rPr kumimoji="1" lang="ja-JP" altLang="en-US" sz="2800" dirty="0" smtClean="0">
                    <a:solidFill>
                      <a:srgbClr val="595959"/>
                    </a:solidFill>
                    <a:latin typeface="HGP創英角ｺﾞｼｯｸUB" panose="020B0900000000000000" pitchFamily="50" charset="-128"/>
                    <a:ea typeface="HGP創英角ｺﾞｼｯｸUB" panose="020B0900000000000000" pitchFamily="50" charset="-128"/>
                  </a:rPr>
                  <a:t>１</a:t>
                </a:r>
                <a:endParaRPr kumimoji="1" lang="ja-JP" altLang="en-US" sz="2800" dirty="0">
                  <a:solidFill>
                    <a:srgbClr val="595959"/>
                  </a:solidFill>
                  <a:latin typeface="HGP創英角ｺﾞｼｯｸUB" panose="020B0900000000000000" pitchFamily="50" charset="-128"/>
                  <a:ea typeface="HGP創英角ｺﾞｼｯｸUB" panose="020B0900000000000000" pitchFamily="50" charset="-128"/>
                </a:endParaRPr>
              </a:p>
            </p:txBody>
          </p:sp>
        </p:grpSp>
        <p:sp>
          <p:nvSpPr>
            <p:cNvPr id="28" name="テキスト ボックス 27"/>
            <p:cNvSpPr txBox="1"/>
            <p:nvPr/>
          </p:nvSpPr>
          <p:spPr>
            <a:xfrm>
              <a:off x="114043" y="1485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33" name="正方形/長方形 32"/>
            <p:cNvSpPr/>
            <p:nvPr/>
          </p:nvSpPr>
          <p:spPr>
            <a:xfrm>
              <a:off x="0" y="1698383"/>
              <a:ext cx="2251471" cy="41168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bg1"/>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連絡先</a:t>
              </a:r>
              <a:endParaRPr kumimoji="1" lang="ja-JP" altLang="en-US" sz="12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4" name="テキスト ボックス 33"/>
            <p:cNvSpPr txBox="1"/>
            <p:nvPr/>
          </p:nvSpPr>
          <p:spPr>
            <a:xfrm>
              <a:off x="56335" y="1629600"/>
              <a:ext cx="453970" cy="523220"/>
            </a:xfrm>
            <a:prstGeom prst="rect">
              <a:avLst/>
            </a:prstGeom>
            <a:noFill/>
          </p:spPr>
          <p:txBody>
            <a:bodyPr wrap="none" rtlCol="0">
              <a:spAutoFit/>
            </a:bodyPr>
            <a:lstStyle/>
            <a:p>
              <a:r>
                <a:rPr lang="ja-JP" altLang="en-US" sz="2800" dirty="0">
                  <a:solidFill>
                    <a:schemeClr val="bg1"/>
                  </a:solidFill>
                  <a:latin typeface="HGP創英角ｺﾞｼｯｸUB" panose="020B0900000000000000" pitchFamily="50" charset="-128"/>
                  <a:ea typeface="HGP創英角ｺﾞｼｯｸUB" panose="020B0900000000000000" pitchFamily="50" charset="-128"/>
                </a:rPr>
                <a:t>２</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2" name="テキスト ボックス 31"/>
            <p:cNvSpPr txBox="1"/>
            <p:nvPr/>
          </p:nvSpPr>
          <p:spPr>
            <a:xfrm>
              <a:off x="114043" y="2061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39" name="正方形/長方形 38"/>
            <p:cNvSpPr/>
            <p:nvPr/>
          </p:nvSpPr>
          <p:spPr>
            <a:xfrm>
              <a:off x="0" y="2274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会社・従業員</a:t>
              </a:r>
              <a:endParaRPr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40" name="テキスト ボックス 39"/>
            <p:cNvSpPr txBox="1"/>
            <p:nvPr/>
          </p:nvSpPr>
          <p:spPr>
            <a:xfrm>
              <a:off x="56335" y="2205600"/>
              <a:ext cx="453970" cy="523220"/>
            </a:xfrm>
            <a:prstGeom prst="rect">
              <a:avLst/>
            </a:prstGeom>
            <a:noFill/>
          </p:spPr>
          <p:txBody>
            <a:bodyPr wrap="none" rtlCol="0">
              <a:spAutoFit/>
            </a:bodyPr>
            <a:lstStyle/>
            <a:p>
              <a:r>
                <a:rPr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３</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38" name="テキスト ボックス 37"/>
            <p:cNvSpPr txBox="1"/>
            <p:nvPr/>
          </p:nvSpPr>
          <p:spPr>
            <a:xfrm>
              <a:off x="114043" y="2637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45" name="正方形/長方形 44"/>
            <p:cNvSpPr/>
            <p:nvPr/>
          </p:nvSpPr>
          <p:spPr>
            <a:xfrm>
              <a:off x="0" y="2850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顧客・</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取引</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46" name="テキスト ボックス 45"/>
            <p:cNvSpPr txBox="1"/>
            <p:nvPr/>
          </p:nvSpPr>
          <p:spPr>
            <a:xfrm>
              <a:off x="56335" y="2781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４</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44" name="テキスト ボックス 43"/>
            <p:cNvSpPr txBox="1"/>
            <p:nvPr/>
          </p:nvSpPr>
          <p:spPr>
            <a:xfrm>
              <a:off x="114043" y="3213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51" name="正方形/長方形 50"/>
            <p:cNvSpPr/>
            <p:nvPr/>
          </p:nvSpPr>
          <p:spPr>
            <a:xfrm>
              <a:off x="0" y="3426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資源</a:t>
              </a:r>
              <a:r>
                <a:rPr kumimoji="1"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供給</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52" name="テキスト ボックス 51"/>
            <p:cNvSpPr txBox="1"/>
            <p:nvPr/>
          </p:nvSpPr>
          <p:spPr>
            <a:xfrm>
              <a:off x="56335" y="3357600"/>
              <a:ext cx="453970" cy="523220"/>
            </a:xfrm>
            <a:prstGeom prst="rect">
              <a:avLst/>
            </a:prstGeom>
            <a:noFill/>
          </p:spPr>
          <p:txBody>
            <a:bodyPr wrap="none" rtlCol="0">
              <a:spAutoFit/>
            </a:bodyPr>
            <a:lstStyle/>
            <a:p>
              <a:r>
                <a:rPr kumimoji="1"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５</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50" name="テキスト ボックス 49"/>
            <p:cNvSpPr txBox="1"/>
            <p:nvPr/>
          </p:nvSpPr>
          <p:spPr>
            <a:xfrm>
              <a:off x="114043" y="3789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57" name="正方形/長方形 56"/>
            <p:cNvSpPr/>
            <p:nvPr/>
          </p:nvSpPr>
          <p:spPr>
            <a:xfrm>
              <a:off x="0" y="4002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避難・防災</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58" name="テキスト ボックス 57"/>
            <p:cNvSpPr txBox="1"/>
            <p:nvPr/>
          </p:nvSpPr>
          <p:spPr>
            <a:xfrm>
              <a:off x="56335" y="3933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６</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grpSp>
      <p:cxnSp>
        <p:nvCxnSpPr>
          <p:cNvPr id="98" name="直線コネクタ 97"/>
          <p:cNvCxnSpPr/>
          <p:nvPr/>
        </p:nvCxnSpPr>
        <p:spPr>
          <a:xfrm>
            <a:off x="2551888" y="-44999"/>
            <a:ext cx="0" cy="6902999"/>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graphicFrame>
        <p:nvGraphicFramePr>
          <p:cNvPr id="299" name="表 298"/>
          <p:cNvGraphicFramePr>
            <a:graphicFrameLocks noGrp="1"/>
          </p:cNvGraphicFramePr>
          <p:nvPr>
            <p:extLst>
              <p:ext uri="{D42A27DB-BD31-4B8C-83A1-F6EECF244321}">
                <p14:modId xmlns:p14="http://schemas.microsoft.com/office/powerpoint/2010/main" val="1903089005"/>
              </p:ext>
            </p:extLst>
          </p:nvPr>
        </p:nvGraphicFramePr>
        <p:xfrm>
          <a:off x="2989696" y="1149252"/>
          <a:ext cx="4392000" cy="2844000"/>
        </p:xfrm>
        <a:graphic>
          <a:graphicData uri="http://schemas.openxmlformats.org/drawingml/2006/table">
            <a:tbl>
              <a:tblPr firstRow="1" bandRow="1">
                <a:tableStyleId>{5C22544A-7EE6-4342-B048-85BDC9FD1C3A}</a:tableStyleId>
              </a:tblPr>
              <a:tblGrid>
                <a:gridCol w="1872000"/>
                <a:gridCol w="2520000"/>
              </a:tblGrid>
              <a:tr h="252000">
                <a:tc>
                  <a:txBody>
                    <a:bodyPr/>
                    <a:lstStyle/>
                    <a:p>
                      <a:pPr algn="ct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番号名</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accent5"/>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solidFill>
                      <a:schemeClr val="accent5"/>
                    </a:solidFill>
                  </a:tcPr>
                </a:tc>
                <a:tc>
                  <a:txBody>
                    <a:bodyPr/>
                    <a:lstStyle/>
                    <a:p>
                      <a:pPr algn="ctr">
                        <a:lnSpc>
                          <a:spcPct val="100000"/>
                        </a:lnSpc>
                      </a:pP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762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solidFill>
                      <a:schemeClr val="accent5"/>
                    </a:solidFill>
                  </a:tcPr>
                </a:tc>
              </a:tr>
              <a:tr h="324000">
                <a:tc>
                  <a:txBody>
                    <a:bodyPr/>
                    <a:lstStyle/>
                    <a:p>
                      <a:pPr algn="r"/>
                      <a:endParaRPr lang="ja-JP" altLang="en-US" sz="1050" dirty="0">
                        <a:ln>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accent5"/>
                      </a:solidFill>
                      <a:prstDash val="solid"/>
                      <a:round/>
                      <a:headEnd type="none" w="med" len="med"/>
                      <a:tailEnd type="none" w="med" len="med"/>
                    </a:lnL>
                    <a:lnR w="12700" cap="flat" cmpd="sng" algn="ctr">
                      <a:solidFill>
                        <a:srgbClr val="4472C4">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472C4">
                          <a:alpha val="25098"/>
                        </a:srgbClr>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alpha val="25000"/>
                      </a:scheme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accent5"/>
                      </a:solidFill>
                      <a:prstDash val="solid"/>
                      <a:round/>
                      <a:headEnd type="none" w="med" len="med"/>
                      <a:tailEnd type="none" w="med" len="med"/>
                    </a:lnL>
                    <a:lnR w="12700" cap="flat" cmpd="sng" algn="ctr">
                      <a:solidFill>
                        <a:srgbClr val="4472C4">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472C4">
                          <a:alpha val="25098"/>
                        </a:srgbClr>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accent5"/>
                      </a:solidFill>
                      <a:prstDash val="solid"/>
                      <a:round/>
                      <a:headEnd type="none" w="med" len="med"/>
                      <a:tailEnd type="none" w="med" len="med"/>
                    </a:lnL>
                    <a:lnR w="12700" cap="flat" cmpd="sng" algn="ctr">
                      <a:solidFill>
                        <a:srgbClr val="4472C4">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alpha val="25098"/>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472C4">
                          <a:alpha val="25098"/>
                        </a:srgbClr>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4472C4">
                          <a:alpha val="25098"/>
                        </a:srgbClr>
                      </a:solidFill>
                      <a:prstDash val="solid"/>
                      <a:round/>
                      <a:headEnd type="none" w="med" len="med"/>
                      <a:tailEnd type="none" w="med" len="med"/>
                    </a:lnB>
                    <a:solidFill>
                      <a:schemeClr val="accent5">
                        <a:alpha val="25098"/>
                      </a:scheme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accent5"/>
                      </a:solidFill>
                      <a:prstDash val="solid"/>
                      <a:round/>
                      <a:headEnd type="none" w="med" len="med"/>
                      <a:tailEnd type="none" w="med" len="med"/>
                    </a:lnL>
                    <a:lnR w="12700" cap="flat" cmpd="sng" algn="ctr">
                      <a:solidFill>
                        <a:srgbClr val="4472C4">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472C4">
                          <a:alpha val="25098"/>
                        </a:srgbClr>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12700" cap="flat" cmpd="sng" algn="ctr">
                      <a:solidFill>
                        <a:srgbClr val="4472C4">
                          <a:alpha val="25098"/>
                        </a:srgb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accent5"/>
                      </a:solidFill>
                      <a:prstDash val="solid"/>
                      <a:round/>
                      <a:headEnd type="none" w="med" len="med"/>
                      <a:tailEnd type="none" w="med" len="med"/>
                    </a:lnL>
                    <a:lnR w="12700" cap="flat" cmpd="sng" algn="ctr">
                      <a:solidFill>
                        <a:srgbClr val="4472C4">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472C4">
                          <a:alpha val="25098"/>
                        </a:srgbClr>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alpha val="25000"/>
                      </a:scheme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accent5"/>
                      </a:solidFill>
                      <a:prstDash val="solid"/>
                      <a:round/>
                      <a:headEnd type="none" w="med" len="med"/>
                      <a:tailEnd type="none" w="med" len="med"/>
                    </a:lnL>
                    <a:lnR w="12700" cap="flat" cmpd="sng" algn="ctr">
                      <a:solidFill>
                        <a:srgbClr val="4472C4">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472C4">
                          <a:alpha val="25098"/>
                        </a:srgbClr>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accent5"/>
                      </a:solidFill>
                      <a:prstDash val="solid"/>
                      <a:round/>
                      <a:headEnd type="none" w="med" len="med"/>
                      <a:tailEnd type="none" w="med" len="med"/>
                    </a:lnL>
                    <a:lnR w="12700" cap="flat" cmpd="sng" algn="ctr">
                      <a:solidFill>
                        <a:srgbClr val="4472C4">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472C4">
                          <a:alpha val="25098"/>
                        </a:srgbClr>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alpha val="25000"/>
                      </a:scheme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accent5"/>
                      </a:solidFill>
                      <a:prstDash val="solid"/>
                      <a:round/>
                      <a:headEnd type="none" w="med" len="med"/>
                      <a:tailEnd type="none" w="med" len="med"/>
                    </a:lnL>
                    <a:lnR w="12700" cap="flat" cmpd="sng" algn="ctr">
                      <a:solidFill>
                        <a:srgbClr val="4472C4">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472C4">
                          <a:alpha val="25098"/>
                        </a:srgbClr>
                      </a:solidFill>
                      <a:prstDash val="solid"/>
                      <a:round/>
                      <a:headEnd type="none" w="med" len="med"/>
                      <a:tailEnd type="none" w="med" len="med"/>
                    </a:lnL>
                    <a:lnR w="76200" cap="flat" cmpd="sng" algn="ctr">
                      <a:solidFill>
                        <a:schemeClr val="accent5"/>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accent5"/>
                      </a:solidFill>
                      <a:prstDash val="solid"/>
                      <a:round/>
                      <a:headEnd type="none" w="med" len="med"/>
                      <a:tailEnd type="none" w="med" len="med"/>
                    </a:lnB>
                    <a:solidFill>
                      <a:schemeClr val="bg1">
                        <a:lumMod val="95000"/>
                      </a:schemeClr>
                    </a:solidFill>
                  </a:tcPr>
                </a:tc>
              </a:tr>
            </a:tbl>
          </a:graphicData>
        </a:graphic>
      </p:graphicFrame>
      <p:pic>
        <p:nvPicPr>
          <p:cNvPr id="300" name="図 299"/>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5989975" y="1151728"/>
            <a:ext cx="216000" cy="216000"/>
          </a:xfrm>
          <a:prstGeom prst="rect">
            <a:avLst/>
          </a:prstGeom>
        </p:spPr>
      </p:pic>
      <p:sp>
        <p:nvSpPr>
          <p:cNvPr id="301" name="角丸四角形 300"/>
          <p:cNvSpPr/>
          <p:nvPr/>
        </p:nvSpPr>
        <p:spPr>
          <a:xfrm>
            <a:off x="2989696" y="811284"/>
            <a:ext cx="2262742" cy="252000"/>
          </a:xfrm>
          <a:prstGeom prst="roundRect">
            <a:avLst>
              <a:gd name="adj" fmla="val 50000"/>
            </a:avLst>
          </a:prstGeom>
          <a:gradFill flip="none" rotWithShape="1">
            <a:gsLst>
              <a:gs pos="0">
                <a:schemeClr val="tx1">
                  <a:lumMod val="50000"/>
                  <a:lumOff val="50000"/>
                </a:schemeClr>
              </a:gs>
              <a:gs pos="75000">
                <a:schemeClr val="tx1">
                  <a:lumMod val="75000"/>
                  <a:lumOff val="25000"/>
                </a:schemeClr>
              </a:gs>
            </a:gsLst>
            <a:lin ang="16200000" scaled="1"/>
            <a:tileRect/>
          </a:gradFill>
          <a:ln w="25400">
            <a:gradFill flip="none" rotWithShape="1">
              <a:gsLst>
                <a:gs pos="40000">
                  <a:schemeClr val="bg1">
                    <a:lumMod val="65000"/>
                  </a:schemeClr>
                </a:gs>
                <a:gs pos="60000">
                  <a:schemeClr val="tx1">
                    <a:lumMod val="65000"/>
                    <a:lumOff val="35000"/>
                  </a:schemeClr>
                </a:gs>
              </a:gsLst>
              <a:lin ang="2400000" scaled="0"/>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347788" algn="l"/>
              </a:tabLst>
            </a:pPr>
            <a:r>
              <a:rPr lang="ja-JP" altLang="en-US" sz="1400" i="1" dirty="0">
                <a:solidFill>
                  <a:schemeClr val="bg1"/>
                </a:solidFill>
                <a:latin typeface="HGP創英角ｺﾞｼｯｸUB" panose="020B0900000000000000" pitchFamily="50" charset="-128"/>
                <a:ea typeface="HGP創英角ｺﾞｼｯｸUB" panose="020B0900000000000000" pitchFamily="50" charset="-128"/>
              </a:rPr>
              <a:t>事業者</a:t>
            </a:r>
            <a:r>
              <a:rPr lang="ja-JP" altLang="en-US" sz="1400" i="1" dirty="0" smtClean="0">
                <a:solidFill>
                  <a:schemeClr val="bg1"/>
                </a:solidFill>
                <a:latin typeface="チェックポイント★リベンジ" panose="02000600000000000000" pitchFamily="2" charset="-128"/>
                <a:ea typeface="チェックポイント★リベンジ" panose="02000600000000000000" pitchFamily="2" charset="-128"/>
              </a:rPr>
              <a:t>　</a:t>
            </a:r>
            <a:r>
              <a:rPr lang="en-US" altLang="ja-JP" sz="1400" i="1" dirty="0" smtClean="0">
                <a:gradFill flip="none" rotWithShape="1">
                  <a:gsLst>
                    <a:gs pos="0">
                      <a:schemeClr val="accent5">
                        <a:lumMod val="40000"/>
                        <a:lumOff val="60000"/>
                      </a:schemeClr>
                    </a:gs>
                    <a:gs pos="80000">
                      <a:schemeClr val="accent5"/>
                    </a:gs>
                  </a:gsLst>
                  <a:lin ang="16200000" scaled="1"/>
                  <a:tileRect/>
                </a:gradFill>
                <a:latin typeface="チェックポイント★リベンジ" panose="02000600000000000000" pitchFamily="2" charset="-128"/>
                <a:ea typeface="チェックポイント★リベンジ" panose="02000600000000000000" pitchFamily="2" charset="-128"/>
              </a:rPr>
              <a:t>	</a:t>
            </a:r>
            <a:r>
              <a:rPr lang="ja-JP" altLang="en-US" sz="1400" dirty="0" smtClean="0">
                <a:solidFill>
                  <a:schemeClr val="tx1">
                    <a:lumMod val="50000"/>
                    <a:lumOff val="50000"/>
                  </a:schemeClr>
                </a:solidFill>
                <a:latin typeface="HGP創英角ｺﾞｼｯｸUB" panose="020B0900000000000000" pitchFamily="50" charset="-128"/>
                <a:ea typeface="HGP創英角ｺﾞｼｯｸUB" panose="020B0900000000000000" pitchFamily="50" charset="-128"/>
              </a:rPr>
              <a:t>▶ </a:t>
            </a:r>
            <a:r>
              <a:rPr lang="en-US" altLang="ja-JP" sz="1400" dirty="0" smtClean="0">
                <a:solidFill>
                  <a:schemeClr val="bg1"/>
                </a:solidFill>
                <a:latin typeface="Square721 BT" panose="020B0504020202060204" pitchFamily="34" charset="0"/>
                <a:ea typeface="HGP創英角ｺﾞｼｯｸUB" panose="020B0900000000000000" pitchFamily="50" charset="-128"/>
              </a:rPr>
              <a:t>P0</a:t>
            </a:r>
            <a:r>
              <a:rPr lang="en-US" altLang="ja-JP" sz="1400" dirty="0">
                <a:solidFill>
                  <a:schemeClr val="bg1"/>
                </a:solidFill>
                <a:latin typeface="Square721 BT" panose="020B0504020202060204" pitchFamily="34" charset="0"/>
                <a:ea typeface="HGP創英角ｺﾞｼｯｸUB" panose="020B0900000000000000" pitchFamily="50" charset="-128"/>
              </a:rPr>
              <a:t>0</a:t>
            </a:r>
            <a:endParaRPr lang="ja-JP" altLang="en-US" sz="1400" dirty="0">
              <a:solidFill>
                <a:schemeClr val="bg1"/>
              </a:solidFill>
              <a:latin typeface="Square721 BT" panose="020B0504020202060204" pitchFamily="34" charset="0"/>
              <a:ea typeface="HGP創英角ｺﾞｼｯｸUB" panose="020B0900000000000000" pitchFamily="50" charset="-128"/>
            </a:endParaRPr>
          </a:p>
        </p:txBody>
      </p:sp>
      <p:grpSp>
        <p:nvGrpSpPr>
          <p:cNvPr id="9" name="グループ化 8"/>
          <p:cNvGrpSpPr/>
          <p:nvPr/>
        </p:nvGrpSpPr>
        <p:grpSpPr>
          <a:xfrm>
            <a:off x="5989975" y="4475702"/>
            <a:ext cx="216000" cy="1954688"/>
            <a:chOff x="5583774" y="4591911"/>
            <a:chExt cx="216000" cy="1954688"/>
          </a:xfrm>
        </p:grpSpPr>
        <p:pic>
          <p:nvPicPr>
            <p:cNvPr id="308" name="図 307"/>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5583774" y="4591911"/>
              <a:ext cx="216000" cy="216000"/>
            </a:xfrm>
            <a:prstGeom prst="rect">
              <a:avLst/>
            </a:prstGeom>
          </p:spPr>
        </p:pic>
        <p:pic>
          <p:nvPicPr>
            <p:cNvPr id="310" name="図 309"/>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5583774" y="5172666"/>
              <a:ext cx="216000" cy="216000"/>
            </a:xfrm>
            <a:prstGeom prst="rect">
              <a:avLst/>
            </a:prstGeom>
          </p:spPr>
        </p:pic>
        <p:pic>
          <p:nvPicPr>
            <p:cNvPr id="311" name="図 310"/>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5583774" y="5749055"/>
              <a:ext cx="216000" cy="216000"/>
            </a:xfrm>
            <a:prstGeom prst="rect">
              <a:avLst/>
            </a:prstGeom>
          </p:spPr>
        </p:pic>
        <p:pic>
          <p:nvPicPr>
            <p:cNvPr id="312" name="図 311"/>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5583774" y="6330599"/>
              <a:ext cx="216000" cy="216000"/>
            </a:xfrm>
            <a:prstGeom prst="rect">
              <a:avLst/>
            </a:prstGeom>
          </p:spPr>
        </p:pic>
      </p:grpSp>
      <p:sp>
        <p:nvSpPr>
          <p:cNvPr id="314" name="角丸四角形 313"/>
          <p:cNvSpPr/>
          <p:nvPr/>
        </p:nvSpPr>
        <p:spPr>
          <a:xfrm>
            <a:off x="2989696" y="4136962"/>
            <a:ext cx="2262742" cy="252000"/>
          </a:xfrm>
          <a:prstGeom prst="roundRect">
            <a:avLst>
              <a:gd name="adj" fmla="val 50000"/>
            </a:avLst>
          </a:prstGeom>
          <a:gradFill flip="none" rotWithShape="1">
            <a:gsLst>
              <a:gs pos="0">
                <a:schemeClr val="tx1">
                  <a:lumMod val="50000"/>
                  <a:lumOff val="50000"/>
                </a:schemeClr>
              </a:gs>
              <a:gs pos="75000">
                <a:schemeClr val="tx1">
                  <a:lumMod val="75000"/>
                  <a:lumOff val="25000"/>
                </a:schemeClr>
              </a:gs>
            </a:gsLst>
            <a:lin ang="16200000" scaled="1"/>
            <a:tileRect/>
          </a:gradFill>
          <a:ln w="25400">
            <a:gradFill flip="none" rotWithShape="1">
              <a:gsLst>
                <a:gs pos="40000">
                  <a:schemeClr val="bg1">
                    <a:lumMod val="65000"/>
                  </a:schemeClr>
                </a:gs>
                <a:gs pos="60000">
                  <a:schemeClr val="tx1">
                    <a:lumMod val="65000"/>
                    <a:lumOff val="35000"/>
                  </a:schemeClr>
                </a:gs>
              </a:gsLst>
              <a:lin ang="2400000" scaled="0"/>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347788" algn="l"/>
              </a:tabLst>
            </a:pPr>
            <a:r>
              <a:rPr lang="ja-JP" altLang="en-US" sz="1400" i="1" dirty="0" smtClean="0">
                <a:solidFill>
                  <a:schemeClr val="bg1"/>
                </a:solidFill>
                <a:latin typeface="HGP創英角ｺﾞｼｯｸUB" panose="020B0900000000000000" pitchFamily="50" charset="-128"/>
                <a:ea typeface="HGP創英角ｺﾞｼｯｸUB" panose="020B0900000000000000" pitchFamily="50" charset="-128"/>
              </a:rPr>
              <a:t>ＢＣ</a:t>
            </a:r>
            <a:r>
              <a:rPr lang="ja-JP" altLang="en-US" sz="1400" i="1" dirty="0">
                <a:solidFill>
                  <a:schemeClr val="bg1"/>
                </a:solidFill>
                <a:latin typeface="HGP創英角ｺﾞｼｯｸUB" panose="020B0900000000000000" pitchFamily="50" charset="-128"/>
                <a:ea typeface="HGP創英角ｺﾞｼｯｸUB" panose="020B0900000000000000" pitchFamily="50" charset="-128"/>
              </a:rPr>
              <a:t>Ｐ</a:t>
            </a:r>
            <a:r>
              <a:rPr lang="ja-JP" altLang="en-US" sz="1400" i="1" dirty="0" smtClean="0">
                <a:solidFill>
                  <a:schemeClr val="bg1"/>
                </a:solidFill>
                <a:latin typeface="チェックポイント★リベンジ" panose="02000600000000000000" pitchFamily="2" charset="-128"/>
                <a:ea typeface="チェックポイント★リベンジ" panose="02000600000000000000" pitchFamily="2" charset="-128"/>
              </a:rPr>
              <a:t>　</a:t>
            </a:r>
            <a:r>
              <a:rPr lang="en-US" altLang="ja-JP" sz="1400" i="1" dirty="0" smtClean="0">
                <a:gradFill flip="none" rotWithShape="1">
                  <a:gsLst>
                    <a:gs pos="0">
                      <a:schemeClr val="accent5">
                        <a:lumMod val="40000"/>
                        <a:lumOff val="60000"/>
                      </a:schemeClr>
                    </a:gs>
                    <a:gs pos="80000">
                      <a:schemeClr val="accent5"/>
                    </a:gs>
                  </a:gsLst>
                  <a:lin ang="16200000" scaled="1"/>
                  <a:tileRect/>
                </a:gradFill>
                <a:latin typeface="チェックポイント★リベンジ" panose="02000600000000000000" pitchFamily="2" charset="-128"/>
                <a:ea typeface="チェックポイント★リベンジ" panose="02000600000000000000" pitchFamily="2" charset="-128"/>
              </a:rPr>
              <a:t>	</a:t>
            </a:r>
            <a:r>
              <a:rPr lang="ja-JP" altLang="en-US" sz="1400" dirty="0" smtClean="0">
                <a:solidFill>
                  <a:schemeClr val="tx1">
                    <a:lumMod val="50000"/>
                    <a:lumOff val="50000"/>
                  </a:schemeClr>
                </a:solidFill>
                <a:latin typeface="HGP創英角ｺﾞｼｯｸUB" panose="020B0900000000000000" pitchFamily="50" charset="-128"/>
                <a:ea typeface="HGP創英角ｺﾞｼｯｸUB" panose="020B0900000000000000" pitchFamily="50" charset="-128"/>
              </a:rPr>
              <a:t>▶ </a:t>
            </a:r>
            <a:r>
              <a:rPr lang="en-US" altLang="ja-JP" sz="1400" dirty="0" smtClean="0">
                <a:solidFill>
                  <a:schemeClr val="bg1"/>
                </a:solidFill>
                <a:latin typeface="Square721 BT" panose="020B0504020202060204" pitchFamily="34" charset="0"/>
                <a:ea typeface="HGP創英角ｺﾞｼｯｸUB" panose="020B0900000000000000" pitchFamily="50" charset="-128"/>
              </a:rPr>
              <a:t>P0</a:t>
            </a:r>
            <a:r>
              <a:rPr lang="en-US" altLang="ja-JP" sz="1400" dirty="0">
                <a:solidFill>
                  <a:schemeClr val="bg1"/>
                </a:solidFill>
                <a:latin typeface="Square721 BT" panose="020B0504020202060204" pitchFamily="34" charset="0"/>
                <a:ea typeface="HGP創英角ｺﾞｼｯｸUB" panose="020B0900000000000000" pitchFamily="50" charset="-128"/>
              </a:rPr>
              <a:t>0</a:t>
            </a:r>
            <a:endParaRPr lang="ja-JP" altLang="en-US" sz="1400" dirty="0">
              <a:solidFill>
                <a:schemeClr val="bg1"/>
              </a:solidFill>
              <a:latin typeface="Square721 BT" panose="020B0504020202060204" pitchFamily="34" charset="0"/>
              <a:ea typeface="HGP創英角ｺﾞｼｯｸUB" panose="020B0900000000000000" pitchFamily="50" charset="-128"/>
            </a:endParaRPr>
          </a:p>
        </p:txBody>
      </p:sp>
      <p:graphicFrame>
        <p:nvGraphicFramePr>
          <p:cNvPr id="322" name="表 321"/>
          <p:cNvGraphicFramePr>
            <a:graphicFrameLocks noGrp="1"/>
          </p:cNvGraphicFramePr>
          <p:nvPr>
            <p:extLst>
              <p:ext uri="{D42A27DB-BD31-4B8C-83A1-F6EECF244321}">
                <p14:modId xmlns:p14="http://schemas.microsoft.com/office/powerpoint/2010/main" val="1664925737"/>
              </p:ext>
            </p:extLst>
          </p:nvPr>
        </p:nvGraphicFramePr>
        <p:xfrm>
          <a:off x="7601421" y="4474069"/>
          <a:ext cx="4392000" cy="2304000"/>
        </p:xfrm>
        <a:graphic>
          <a:graphicData uri="http://schemas.openxmlformats.org/drawingml/2006/table">
            <a:tbl>
              <a:tblPr firstRow="1" bandRow="1">
                <a:tableStyleId>{5C22544A-7EE6-4342-B048-85BDC9FD1C3A}</a:tableStyleId>
              </a:tblPr>
              <a:tblGrid>
                <a:gridCol w="1872000"/>
                <a:gridCol w="2520000"/>
              </a:tblGrid>
              <a:tr h="252000">
                <a:tc>
                  <a:txBody>
                    <a:bodyPr/>
                    <a:lstStyle/>
                    <a:p>
                      <a:pPr algn="ct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避難所代表</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9900"/>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009900"/>
                      </a:solidFill>
                      <a:prstDash val="solid"/>
                      <a:round/>
                      <a:headEnd type="none" w="med" len="med"/>
                      <a:tailEnd type="none" w="med" len="med"/>
                    </a:lnT>
                    <a:lnB w="12700" cap="flat" cmpd="sng" algn="ctr">
                      <a:noFill/>
                      <a:prstDash val="solid"/>
                      <a:round/>
                      <a:headEnd type="none" w="med" len="med"/>
                      <a:tailEnd type="none" w="med" len="med"/>
                    </a:lnB>
                    <a:solidFill>
                      <a:srgbClr val="009900"/>
                    </a:solidFill>
                  </a:tcPr>
                </a:tc>
                <a:tc>
                  <a:txBody>
                    <a:bodyPr/>
                    <a:lstStyle/>
                    <a:p>
                      <a:pPr algn="ctr">
                        <a:lnSpc>
                          <a:spcPct val="100000"/>
                        </a:lnSpc>
                      </a:pP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009900"/>
                      </a:solidFill>
                      <a:prstDash val="solid"/>
                      <a:round/>
                      <a:headEnd type="none" w="med" len="med"/>
                      <a:tailEnd type="none" w="med" len="med"/>
                    </a:lnR>
                    <a:lnT w="76200" cap="flat" cmpd="sng" algn="ctr">
                      <a:solidFill>
                        <a:srgbClr val="009900"/>
                      </a:solidFill>
                      <a:prstDash val="solid"/>
                      <a:round/>
                      <a:headEnd type="none" w="med" len="med"/>
                      <a:tailEnd type="none" w="med" len="med"/>
                    </a:lnT>
                    <a:lnB w="12700" cap="flat" cmpd="sng" algn="ctr">
                      <a:noFill/>
                      <a:prstDash val="solid"/>
                      <a:round/>
                      <a:headEnd type="none" w="med" len="med"/>
                      <a:tailEnd type="none" w="med" len="med"/>
                    </a:lnB>
                    <a:solidFill>
                      <a:srgbClr val="009900"/>
                    </a:solidFill>
                  </a:tcPr>
                </a:tc>
              </a:tr>
              <a:tr h="324000">
                <a:tc>
                  <a:txBody>
                    <a:bodyPr/>
                    <a:lstStyle/>
                    <a:p>
                      <a:pPr algn="r"/>
                      <a:endParaRPr lang="ja-JP" altLang="en-US" sz="1050" dirty="0">
                        <a:ln>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99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76200" cap="flat" cmpd="sng" algn="ctr">
                      <a:noFill/>
                      <a:prstDash val="solid"/>
                      <a:round/>
                      <a:headEnd type="none" w="med" len="med"/>
                      <a:tailEnd type="none" w="med" len="med"/>
                    </a:lnB>
                    <a:solidFill>
                      <a:srgbClr val="0099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009900"/>
                      </a:solidFill>
                      <a:prstDash val="solid"/>
                      <a:round/>
                      <a:headEnd type="none" w="med" len="med"/>
                      <a:tailEnd type="none" w="med" len="med"/>
                    </a:lnR>
                    <a:lnT w="12700" cap="flat" cmpd="sng" algn="ctr">
                      <a:noFill/>
                      <a:prstDash val="solid"/>
                      <a:round/>
                      <a:headEnd type="none" w="med" len="med"/>
                      <a:tailEnd type="none" w="med" len="med"/>
                    </a:lnT>
                    <a:lnB w="76200" cap="flat" cmpd="sng" algn="ctr">
                      <a:noFill/>
                      <a:prstDash val="solid"/>
                      <a:round/>
                      <a:headEnd type="none" w="med" len="med"/>
                      <a:tailEnd type="none" w="med" len="med"/>
                    </a:lnB>
                    <a:solidFill>
                      <a:srgbClr val="009900">
                        <a:alpha val="25000"/>
                      </a:srgbClr>
                    </a:solidFill>
                  </a:tcPr>
                </a:tc>
              </a:tr>
              <a:tr h="252000">
                <a:tc>
                  <a:txBody>
                    <a:bodyPr/>
                    <a:lstStyle/>
                    <a:p>
                      <a:pPr algn="ctr">
                        <a:lnSpc>
                          <a:spcPct val="100000"/>
                        </a:lnSpc>
                      </a:pPr>
                      <a:r>
                        <a:rPr kumimoji="1" lang="ja-JP" altLang="en-US" sz="1050" b="0" spc="0" dirty="0" smtClean="0">
                          <a:ln w="3175">
                            <a:noFill/>
                          </a:ln>
                          <a:solidFill>
                            <a:schemeClr val="bg1"/>
                          </a:solidFill>
                          <a:latin typeface="HGP創英角ｺﾞｼｯｸUB" panose="020B0900000000000000" pitchFamily="50" charset="-128"/>
                          <a:ea typeface="HGP創英角ｺﾞｼｯｸUB" panose="020B0900000000000000" pitchFamily="50" charset="-128"/>
                        </a:rPr>
                        <a:t>集合場所代表</a:t>
                      </a:r>
                      <a:endParaRPr kumimoji="1" lang="ja-JP" altLang="en-US" sz="1050" b="0" spc="0" dirty="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9900"/>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009900"/>
                      </a:solidFill>
                      <a:prstDash val="solid"/>
                      <a:round/>
                      <a:headEnd type="none" w="med" len="med"/>
                      <a:tailEnd type="none" w="med" len="med"/>
                    </a:lnR>
                    <a:lnT w="762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5"/>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99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noFill/>
                      <a:prstDash val="solid"/>
                      <a:round/>
                      <a:headEnd type="none" w="med" len="med"/>
                      <a:tailEnd type="none" w="med" len="med"/>
                    </a:lnB>
                    <a:solidFill>
                      <a:schemeClr val="accent5">
                        <a:alpha val="25098"/>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009900"/>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noFill/>
                      <a:prstDash val="solid"/>
                      <a:round/>
                      <a:headEnd type="none" w="med" len="med"/>
                      <a:tailEnd type="none" w="med" len="med"/>
                    </a:lnB>
                    <a:solidFill>
                      <a:schemeClr val="accent5">
                        <a:alpha val="25098"/>
                      </a:schemeClr>
                    </a:solidFill>
                  </a:tcPr>
                </a:tc>
              </a:tr>
              <a:tr h="252000">
                <a:tc>
                  <a:txBody>
                    <a:bodyPr/>
                    <a:lstStyle/>
                    <a:p>
                      <a:pPr algn="ctr">
                        <a:lnSpc>
                          <a:spcPct val="100000"/>
                        </a:lnSpc>
                      </a:pPr>
                      <a:r>
                        <a:rPr kumimoji="1" lang="ja-JP" altLang="en-US" sz="1050" b="0" spc="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業務代表</a:t>
                      </a:r>
                      <a:endParaRPr kumimoji="1" lang="ja-JP" altLang="en-US" sz="1050" b="0" spc="0" dirty="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9900"/>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lumOff val="3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009900"/>
                      </a:solidFill>
                      <a:prstDash val="solid"/>
                      <a:round/>
                      <a:headEnd type="none" w="med" len="med"/>
                      <a:tailEnd type="none" w="med" len="med"/>
                    </a:lnR>
                    <a:lnT w="762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lumOff val="35000"/>
                      </a:scheme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99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lumOff val="3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0099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lumOff val="35000"/>
                        <a:alpha val="25000"/>
                      </a:schemeClr>
                    </a:solidFill>
                  </a:tcPr>
                </a:tc>
              </a:tr>
              <a:tr h="252000">
                <a:tc>
                  <a:txBody>
                    <a:bodyPr/>
                    <a:lstStyle/>
                    <a:p>
                      <a:pPr algn="ctr">
                        <a:lnSpc>
                          <a:spcPct val="100000"/>
                        </a:lnSpc>
                      </a:pPr>
                      <a:r>
                        <a:rPr kumimoji="1" lang="ja-JP" altLang="en-US" sz="1050" b="0" spc="0" dirty="0" smtClean="0">
                          <a:ln w="3175">
                            <a:noFill/>
                          </a:ln>
                          <a:solidFill>
                            <a:schemeClr val="bg1"/>
                          </a:solidFill>
                          <a:latin typeface="HGP創英角ｺﾞｼｯｸUB" panose="020B0900000000000000" pitchFamily="50" charset="-128"/>
                          <a:ea typeface="HGP創英角ｺﾞｼｯｸUB" panose="020B0900000000000000" pitchFamily="50" charset="-128"/>
                        </a:rPr>
                        <a:t>災害情報代表</a:t>
                      </a:r>
                      <a:endParaRPr kumimoji="1" lang="ja-JP" altLang="en-US" sz="1050" b="0" spc="0" dirty="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99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lumOff val="3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0099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lumOff val="35000"/>
                      </a:schemeClr>
                    </a:solidFill>
                  </a:tcPr>
                </a:tc>
              </a:tr>
              <a:tr h="324000">
                <a:tc>
                  <a:txBody>
                    <a:bodyPr/>
                    <a:lstStyle/>
                    <a:p>
                      <a:pPr algn="r">
                        <a:lnSpc>
                          <a:spcPct val="100000"/>
                        </a:lnSpc>
                      </a:pPr>
                      <a:endParaRPr kumimoji="1" lang="ja-JP" altLang="en-US" sz="105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0099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009900"/>
                      </a:solidFill>
                      <a:prstDash val="solid"/>
                      <a:round/>
                      <a:headEnd type="none" w="med" len="med"/>
                      <a:tailEnd type="none" w="med" len="med"/>
                    </a:lnB>
                    <a:solidFill>
                      <a:schemeClr val="tx1">
                        <a:lumMod val="65000"/>
                        <a:lumOff val="3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009900"/>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009900"/>
                      </a:solidFill>
                      <a:prstDash val="solid"/>
                      <a:round/>
                      <a:headEnd type="none" w="med" len="med"/>
                      <a:tailEnd type="none" w="med" len="med"/>
                    </a:lnB>
                    <a:solidFill>
                      <a:schemeClr val="tx1">
                        <a:lumMod val="65000"/>
                        <a:lumOff val="35000"/>
                        <a:alpha val="25000"/>
                      </a:schemeClr>
                    </a:solidFill>
                  </a:tcPr>
                </a:tc>
              </a:tr>
            </a:tbl>
          </a:graphicData>
        </a:graphic>
      </p:graphicFrame>
      <p:graphicFrame>
        <p:nvGraphicFramePr>
          <p:cNvPr id="323" name="表 322"/>
          <p:cNvGraphicFramePr>
            <a:graphicFrameLocks noGrp="1"/>
          </p:cNvGraphicFramePr>
          <p:nvPr>
            <p:extLst>
              <p:ext uri="{D42A27DB-BD31-4B8C-83A1-F6EECF244321}">
                <p14:modId xmlns:p14="http://schemas.microsoft.com/office/powerpoint/2010/main" val="528706528"/>
              </p:ext>
            </p:extLst>
          </p:nvPr>
        </p:nvGraphicFramePr>
        <p:xfrm>
          <a:off x="7601421" y="1149252"/>
          <a:ext cx="4392000" cy="2844000"/>
        </p:xfrm>
        <a:graphic>
          <a:graphicData uri="http://schemas.openxmlformats.org/drawingml/2006/table">
            <a:tbl>
              <a:tblPr firstRow="1" bandRow="1">
                <a:tableStyleId>{5C22544A-7EE6-4342-B048-85BDC9FD1C3A}</a:tableStyleId>
              </a:tblPr>
              <a:tblGrid>
                <a:gridCol w="720000"/>
                <a:gridCol w="1152000"/>
                <a:gridCol w="2520000"/>
              </a:tblGrid>
              <a:tr h="252000">
                <a:tc>
                  <a:txBody>
                    <a:bodyPr/>
                    <a:lstStyle/>
                    <a:p>
                      <a:pPr algn="ctr">
                        <a:lnSpc>
                          <a:spcPct val="100000"/>
                        </a:lnSpc>
                      </a:pPr>
                      <a:r>
                        <a:rPr kumimoji="1" lang="ja-JP" altLang="en-US" sz="1050" b="0" dirty="0" smtClean="0">
                          <a:ln w="3175">
                            <a:noFill/>
                          </a:ln>
                          <a:solidFill>
                            <a:schemeClr val="tx1"/>
                          </a:solidFill>
                          <a:latin typeface="HGP創英角ｺﾞｼｯｸUB" panose="020B0900000000000000" pitchFamily="50" charset="-128"/>
                          <a:ea typeface="HGP創英角ｺﾞｼｯｸUB" panose="020B0900000000000000" pitchFamily="50" charset="-128"/>
                        </a:rPr>
                        <a:t>保険Ｎｏ</a:t>
                      </a:r>
                      <a:endParaRPr kumimoji="1" lang="en-US" altLang="ja-JP" sz="1050" b="0" dirty="0" smtClean="0">
                        <a:ln w="3175">
                          <a:noFill/>
                        </a:ln>
                        <a:solidFill>
                          <a:schemeClr val="tx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CC00"/>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CC00"/>
                      </a:solidFill>
                      <a:prstDash val="solid"/>
                      <a:round/>
                      <a:headEnd type="none" w="med" len="med"/>
                      <a:tailEnd type="none" w="med" len="med"/>
                    </a:lnT>
                    <a:lnB w="12700" cap="flat" cmpd="sng" algn="ctr">
                      <a:noFill/>
                      <a:prstDash val="solid"/>
                      <a:round/>
                      <a:headEnd type="none" w="med" len="med"/>
                      <a:tailEnd type="none" w="med" len="med"/>
                    </a:lnB>
                    <a:solidFill>
                      <a:srgbClr val="FFCC00"/>
                    </a:solidFill>
                  </a:tcPr>
                </a:tc>
                <a:tc>
                  <a:txBody>
                    <a:bodyPr/>
                    <a:lstStyle/>
                    <a:p>
                      <a:pPr algn="ctr">
                        <a:lnSpc>
                          <a:spcPct val="100000"/>
                        </a:lnSpc>
                      </a:pPr>
                      <a:r>
                        <a:rPr kumimoji="1" lang="ja-JP" altLang="en-US" sz="1050" b="0" dirty="0" smtClean="0">
                          <a:ln w="3175">
                            <a:noFill/>
                          </a:ln>
                          <a:solidFill>
                            <a:schemeClr val="tx1"/>
                          </a:solidFill>
                          <a:latin typeface="HGP創英角ｺﾞｼｯｸUB" panose="020B0900000000000000" pitchFamily="50" charset="-128"/>
                          <a:ea typeface="HGP創英角ｺﾞｼｯｸUB" panose="020B0900000000000000" pitchFamily="50" charset="-128"/>
                        </a:rPr>
                        <a:t>保険代理店</a:t>
                      </a:r>
                      <a:endParaRPr kumimoji="1" lang="en-US" altLang="ja-JP" sz="1050" b="0" dirty="0" smtClean="0">
                        <a:ln w="3175">
                          <a:noFill/>
                        </a:ln>
                        <a:solidFill>
                          <a:schemeClr val="tx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CC00"/>
                      </a:solidFill>
                      <a:prstDash val="solid"/>
                      <a:round/>
                      <a:headEnd type="none" w="med" len="med"/>
                      <a:tailEnd type="none" w="med" len="med"/>
                    </a:lnT>
                    <a:lnB w="12700" cap="flat" cmpd="sng" algn="ctr">
                      <a:noFill/>
                      <a:prstDash val="solid"/>
                      <a:round/>
                      <a:headEnd type="none" w="med" len="med"/>
                      <a:tailEnd type="none" w="med" len="med"/>
                    </a:lnB>
                    <a:solidFill>
                      <a:srgbClr val="FFCC00"/>
                    </a:solidFill>
                  </a:tcPr>
                </a:tc>
                <a:tc>
                  <a:txBody>
                    <a:bodyPr/>
                    <a:lstStyle/>
                    <a:p>
                      <a:pPr algn="ctr">
                        <a:lnSpc>
                          <a:spcPct val="100000"/>
                        </a:lnSpc>
                      </a:pPr>
                      <a:endParaRPr kumimoji="1" lang="en-US" altLang="ja-JP" sz="1050" b="0" dirty="0" smtClean="0">
                        <a:ln w="3175">
                          <a:noFill/>
                        </a:ln>
                        <a:solidFill>
                          <a:schemeClr val="tx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FFCC00"/>
                      </a:solidFill>
                      <a:prstDash val="solid"/>
                      <a:round/>
                      <a:headEnd type="none" w="med" len="med"/>
                      <a:tailEnd type="none" w="med" len="med"/>
                    </a:lnR>
                    <a:lnT w="76200" cap="flat" cmpd="sng" algn="ctr">
                      <a:solidFill>
                        <a:srgbClr val="FFCC00"/>
                      </a:solidFill>
                      <a:prstDash val="solid"/>
                      <a:round/>
                      <a:headEnd type="none" w="med" len="med"/>
                      <a:tailEnd type="none" w="med" len="med"/>
                    </a:lnT>
                    <a:lnB w="12700" cap="flat" cmpd="sng" algn="ctr">
                      <a:noFill/>
                      <a:prstDash val="solid"/>
                      <a:round/>
                      <a:headEnd type="none" w="med" len="med"/>
                      <a:tailEnd type="none" w="med" len="med"/>
                    </a:lnB>
                    <a:solidFill>
                      <a:srgbClr val="FFCC00"/>
                    </a:solidFill>
                  </a:tcPr>
                </a:tc>
              </a:tr>
              <a:tr h="324000">
                <a:tc>
                  <a:txBody>
                    <a:bodyPr/>
                    <a:lstStyle/>
                    <a:p>
                      <a:pPr algn="r"/>
                      <a:endParaRPr lang="ja-JP" altLang="en-US" sz="900" dirty="0">
                        <a:ln>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CC00"/>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00"/>
                      </a:srgbClr>
                    </a:solidFill>
                  </a:tcPr>
                </a:tc>
                <a:tc>
                  <a:txBody>
                    <a:bodyPr/>
                    <a:lstStyle/>
                    <a:p>
                      <a:endParaRPr kumimoji="1" lang="ja-JP" altLang="en-US" sz="1400" dirty="0"/>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CC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00"/>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CC00"/>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CC00"/>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98"/>
                      </a:srgbClr>
                    </a:solidFill>
                  </a:tcPr>
                </a:tc>
                <a:tc>
                  <a:txBody>
                    <a:bodyPr/>
                    <a:lstStyle/>
                    <a:p>
                      <a:endParaRPr kumimoji="1" lang="ja-JP" altLang="en-US" sz="1400"/>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CC00"/>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CC00"/>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00"/>
                      </a:srgbClr>
                    </a:solidFill>
                  </a:tcPr>
                </a:tc>
                <a:tc>
                  <a:txBody>
                    <a:bodyPr/>
                    <a:lstStyle/>
                    <a:p>
                      <a:endParaRPr kumimoji="1" lang="ja-JP" altLang="en-US" sz="1400"/>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00"/>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CC00"/>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CC00"/>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00"/>
                      </a:srgbClr>
                    </a:solidFill>
                  </a:tcPr>
                </a:tc>
                <a:tc>
                  <a:txBody>
                    <a:bodyPr/>
                    <a:lstStyle/>
                    <a:p>
                      <a:endParaRPr kumimoji="1" lang="ja-JP" altLang="en-US" sz="1400"/>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C00">
                        <a:alpha val="25000"/>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CC00"/>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CC00"/>
                      </a:solidFill>
                      <a:prstDash val="solid"/>
                      <a:round/>
                      <a:headEnd type="none" w="med" len="med"/>
                      <a:tailEnd type="none" w="med" len="med"/>
                    </a:lnB>
                    <a:solidFill>
                      <a:schemeClr val="bg1">
                        <a:lumMod val="95000"/>
                      </a:schemeClr>
                    </a:solidFill>
                  </a:tcPr>
                </a:tc>
                <a:tc>
                  <a:txBody>
                    <a:bodyPr/>
                    <a:lstStyle/>
                    <a:p>
                      <a:endParaRPr kumimoji="1" lang="ja-JP" altLang="en-US" sz="1400"/>
                    </a:p>
                  </a:txBody>
                  <a:tcPr anchor="ctr">
                    <a:lnL w="12700" cap="flat" cmpd="sng" algn="ctr">
                      <a:solidFill>
                        <a:srgbClr val="FF9933">
                          <a:alpha val="25098"/>
                        </a:srgbClr>
                      </a:solidFill>
                      <a:prstDash val="solid"/>
                      <a:round/>
                      <a:headEnd type="none" w="med" len="med"/>
                      <a:tailEnd type="none" w="med" len="med"/>
                    </a:lnL>
                    <a:lnR w="12700" cap="flat" cmpd="sng" algn="ctr">
                      <a:solidFill>
                        <a:srgbClr val="FF9933">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CC00"/>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9933">
                          <a:alpha val="25098"/>
                        </a:srgbClr>
                      </a:solidFill>
                      <a:prstDash val="solid"/>
                      <a:round/>
                      <a:headEnd type="none" w="med" len="med"/>
                      <a:tailEnd type="none" w="med" len="med"/>
                    </a:lnL>
                    <a:lnR w="76200" cap="flat" cmpd="sng" algn="ctr">
                      <a:solidFill>
                        <a:srgbClr val="FFCC00"/>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CC00"/>
                      </a:solidFill>
                      <a:prstDash val="solid"/>
                      <a:round/>
                      <a:headEnd type="none" w="med" len="med"/>
                      <a:tailEnd type="none" w="med" len="med"/>
                    </a:lnB>
                    <a:solidFill>
                      <a:schemeClr val="bg1">
                        <a:lumMod val="95000"/>
                      </a:schemeClr>
                    </a:solidFill>
                  </a:tcPr>
                </a:tc>
              </a:tr>
            </a:tbl>
          </a:graphicData>
        </a:graphic>
      </p:graphicFrame>
      <p:pic>
        <p:nvPicPr>
          <p:cNvPr id="324" name="図 323"/>
          <p:cNvPicPr>
            <a:picLocks noChangeAspect="1"/>
          </p:cNvPicPr>
          <p:nvPr/>
        </p:nvPicPr>
        <p:blipFill>
          <a:blip r:embed="rId3" cstate="print">
            <a:biLevel thresh="7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10601700" y="1151728"/>
            <a:ext cx="216000" cy="216000"/>
          </a:xfrm>
          <a:prstGeom prst="rect">
            <a:avLst/>
          </a:prstGeom>
        </p:spPr>
      </p:pic>
      <p:sp>
        <p:nvSpPr>
          <p:cNvPr id="325" name="角丸四角形 324"/>
          <p:cNvSpPr/>
          <p:nvPr/>
        </p:nvSpPr>
        <p:spPr>
          <a:xfrm>
            <a:off x="7601421" y="811284"/>
            <a:ext cx="2262742" cy="252000"/>
          </a:xfrm>
          <a:prstGeom prst="roundRect">
            <a:avLst>
              <a:gd name="adj" fmla="val 50000"/>
            </a:avLst>
          </a:prstGeom>
          <a:gradFill flip="none" rotWithShape="1">
            <a:gsLst>
              <a:gs pos="0">
                <a:schemeClr val="tx1">
                  <a:lumMod val="50000"/>
                  <a:lumOff val="50000"/>
                </a:schemeClr>
              </a:gs>
              <a:gs pos="75000">
                <a:schemeClr val="tx1">
                  <a:lumMod val="75000"/>
                  <a:lumOff val="25000"/>
                </a:schemeClr>
              </a:gs>
            </a:gsLst>
            <a:lin ang="16200000" scaled="1"/>
            <a:tileRect/>
          </a:gradFill>
          <a:ln w="25400">
            <a:gradFill flip="none" rotWithShape="1">
              <a:gsLst>
                <a:gs pos="40000">
                  <a:schemeClr val="bg1">
                    <a:lumMod val="65000"/>
                  </a:schemeClr>
                </a:gs>
                <a:gs pos="60000">
                  <a:schemeClr val="tx1">
                    <a:lumMod val="65000"/>
                    <a:lumOff val="35000"/>
                  </a:schemeClr>
                </a:gs>
              </a:gsLst>
              <a:lin ang="2400000" scaled="0"/>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347788" algn="l"/>
              </a:tabLst>
            </a:pPr>
            <a:r>
              <a:rPr lang="ja-JP" altLang="en-US" sz="1400" i="1" dirty="0">
                <a:solidFill>
                  <a:schemeClr val="bg1"/>
                </a:solidFill>
                <a:latin typeface="HGP創英角ｺﾞｼｯｸUB" panose="020B0900000000000000" pitchFamily="50" charset="-128"/>
                <a:ea typeface="HGP創英角ｺﾞｼｯｸUB" panose="020B0900000000000000" pitchFamily="50" charset="-128"/>
              </a:rPr>
              <a:t>保険</a:t>
            </a:r>
            <a:r>
              <a:rPr lang="ja-JP" altLang="en-US" sz="1400" i="1" dirty="0" smtClean="0">
                <a:solidFill>
                  <a:schemeClr val="bg1"/>
                </a:solidFill>
                <a:latin typeface="HGP創英角ｺﾞｼｯｸUB" panose="020B0900000000000000" pitchFamily="50" charset="-128"/>
                <a:ea typeface="HGP創英角ｺﾞｼｯｸUB" panose="020B0900000000000000" pitchFamily="50" charset="-128"/>
              </a:rPr>
              <a:t>　</a:t>
            </a:r>
            <a:r>
              <a:rPr lang="en-US" altLang="ja-JP" sz="1400" i="1" dirty="0" smtClean="0">
                <a:gradFill flip="none" rotWithShape="1">
                  <a:gsLst>
                    <a:gs pos="0">
                      <a:schemeClr val="accent5">
                        <a:lumMod val="40000"/>
                        <a:lumOff val="60000"/>
                      </a:schemeClr>
                    </a:gs>
                    <a:gs pos="80000">
                      <a:schemeClr val="accent5"/>
                    </a:gs>
                  </a:gsLst>
                  <a:lin ang="16200000" scaled="1"/>
                  <a:tileRect/>
                </a:gradFill>
                <a:latin typeface="チェックポイント★リベンジ" panose="02000600000000000000" pitchFamily="2" charset="-128"/>
                <a:ea typeface="チェックポイント★リベンジ" panose="02000600000000000000" pitchFamily="2" charset="-128"/>
              </a:rPr>
              <a:t>	</a:t>
            </a:r>
            <a:r>
              <a:rPr lang="ja-JP" altLang="en-US" sz="1400" dirty="0" smtClean="0">
                <a:solidFill>
                  <a:schemeClr val="tx1">
                    <a:lumMod val="50000"/>
                    <a:lumOff val="50000"/>
                  </a:schemeClr>
                </a:solidFill>
                <a:latin typeface="HGP創英角ｺﾞｼｯｸUB" panose="020B0900000000000000" pitchFamily="50" charset="-128"/>
                <a:ea typeface="HGP創英角ｺﾞｼｯｸUB" panose="020B0900000000000000" pitchFamily="50" charset="-128"/>
              </a:rPr>
              <a:t>▶ </a:t>
            </a:r>
            <a:r>
              <a:rPr lang="en-US" altLang="ja-JP" sz="1400" dirty="0" smtClean="0">
                <a:solidFill>
                  <a:schemeClr val="bg1"/>
                </a:solidFill>
                <a:latin typeface="Square721 BT" panose="020B0504020202060204" pitchFamily="34" charset="0"/>
                <a:ea typeface="HGP創英角ｺﾞｼｯｸUB" panose="020B0900000000000000" pitchFamily="50" charset="-128"/>
              </a:rPr>
              <a:t>P0</a:t>
            </a:r>
            <a:r>
              <a:rPr lang="en-US" altLang="ja-JP" sz="1400" dirty="0">
                <a:solidFill>
                  <a:schemeClr val="bg1"/>
                </a:solidFill>
                <a:latin typeface="Square721 BT" panose="020B0504020202060204" pitchFamily="34" charset="0"/>
                <a:ea typeface="HGP創英角ｺﾞｼｯｸUB" panose="020B0900000000000000" pitchFamily="50" charset="-128"/>
              </a:rPr>
              <a:t>0</a:t>
            </a:r>
            <a:endParaRPr lang="ja-JP" altLang="en-US" sz="1400" dirty="0">
              <a:solidFill>
                <a:schemeClr val="bg1"/>
              </a:solidFill>
              <a:latin typeface="Square721 BT" panose="020B0504020202060204" pitchFamily="34" charset="0"/>
              <a:ea typeface="HGP創英角ｺﾞｼｯｸUB" panose="020B0900000000000000" pitchFamily="50" charset="-128"/>
            </a:endParaRPr>
          </a:p>
        </p:txBody>
      </p:sp>
      <p:grpSp>
        <p:nvGrpSpPr>
          <p:cNvPr id="326" name="グループ化 325"/>
          <p:cNvGrpSpPr/>
          <p:nvPr/>
        </p:nvGrpSpPr>
        <p:grpSpPr>
          <a:xfrm>
            <a:off x="10601700" y="4475702"/>
            <a:ext cx="216000" cy="1954688"/>
            <a:chOff x="5583774" y="4591911"/>
            <a:chExt cx="216000" cy="1954688"/>
          </a:xfrm>
        </p:grpSpPr>
        <p:pic>
          <p:nvPicPr>
            <p:cNvPr id="327" name="図 326"/>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5583774" y="4591911"/>
              <a:ext cx="216000" cy="216000"/>
            </a:xfrm>
            <a:prstGeom prst="rect">
              <a:avLst/>
            </a:prstGeom>
          </p:spPr>
        </p:pic>
        <p:pic>
          <p:nvPicPr>
            <p:cNvPr id="328" name="図 327"/>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5583774" y="5172666"/>
              <a:ext cx="216000" cy="216000"/>
            </a:xfrm>
            <a:prstGeom prst="rect">
              <a:avLst/>
            </a:prstGeom>
          </p:spPr>
        </p:pic>
        <p:pic>
          <p:nvPicPr>
            <p:cNvPr id="329" name="図 328"/>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5583774" y="5749055"/>
              <a:ext cx="216000" cy="216000"/>
            </a:xfrm>
            <a:prstGeom prst="rect">
              <a:avLst/>
            </a:prstGeom>
          </p:spPr>
        </p:pic>
        <p:pic>
          <p:nvPicPr>
            <p:cNvPr id="330" name="図 329"/>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5583774" y="6330599"/>
              <a:ext cx="216000" cy="216000"/>
            </a:xfrm>
            <a:prstGeom prst="rect">
              <a:avLst/>
            </a:prstGeom>
          </p:spPr>
        </p:pic>
      </p:grpSp>
      <p:sp>
        <p:nvSpPr>
          <p:cNvPr id="331" name="角丸四角形 330"/>
          <p:cNvSpPr/>
          <p:nvPr/>
        </p:nvSpPr>
        <p:spPr>
          <a:xfrm>
            <a:off x="7601421" y="4136962"/>
            <a:ext cx="2262742" cy="252000"/>
          </a:xfrm>
          <a:prstGeom prst="roundRect">
            <a:avLst>
              <a:gd name="adj" fmla="val 50000"/>
            </a:avLst>
          </a:prstGeom>
          <a:gradFill flip="none" rotWithShape="1">
            <a:gsLst>
              <a:gs pos="0">
                <a:schemeClr val="tx1">
                  <a:lumMod val="50000"/>
                  <a:lumOff val="50000"/>
                </a:schemeClr>
              </a:gs>
              <a:gs pos="75000">
                <a:schemeClr val="tx1">
                  <a:lumMod val="75000"/>
                  <a:lumOff val="25000"/>
                </a:schemeClr>
              </a:gs>
            </a:gsLst>
            <a:lin ang="16200000" scaled="1"/>
            <a:tileRect/>
          </a:gradFill>
          <a:ln w="25400">
            <a:gradFill flip="none" rotWithShape="1">
              <a:gsLst>
                <a:gs pos="40000">
                  <a:schemeClr val="bg1">
                    <a:lumMod val="65000"/>
                  </a:schemeClr>
                </a:gs>
                <a:gs pos="60000">
                  <a:schemeClr val="tx1">
                    <a:lumMod val="65000"/>
                    <a:lumOff val="35000"/>
                  </a:schemeClr>
                </a:gs>
              </a:gsLst>
              <a:lin ang="2400000" scaled="0"/>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347788" algn="l"/>
              </a:tabLst>
            </a:pPr>
            <a:r>
              <a:rPr lang="ja-JP" altLang="en-US" sz="1400" i="1" dirty="0">
                <a:solidFill>
                  <a:schemeClr val="bg1"/>
                </a:solidFill>
                <a:latin typeface="HGP創英角ｺﾞｼｯｸUB" panose="020B0900000000000000" pitchFamily="50" charset="-128"/>
                <a:ea typeface="HGP創英角ｺﾞｼｯｸUB" panose="020B0900000000000000" pitchFamily="50" charset="-128"/>
              </a:rPr>
              <a:t>避難</a:t>
            </a:r>
            <a:r>
              <a:rPr lang="ja-JP" altLang="en-US" sz="1400" i="1" dirty="0" smtClean="0">
                <a:solidFill>
                  <a:schemeClr val="bg1"/>
                </a:solidFill>
                <a:latin typeface="HGP創英角ｺﾞｼｯｸUB" panose="020B0900000000000000" pitchFamily="50" charset="-128"/>
                <a:ea typeface="HGP創英角ｺﾞｼｯｸUB" panose="020B0900000000000000" pitchFamily="50" charset="-128"/>
              </a:rPr>
              <a:t>　</a:t>
            </a:r>
            <a:r>
              <a:rPr lang="en-US" altLang="ja-JP" sz="1400" i="1" dirty="0" smtClean="0">
                <a:gradFill flip="none" rotWithShape="1">
                  <a:gsLst>
                    <a:gs pos="0">
                      <a:schemeClr val="accent5">
                        <a:lumMod val="40000"/>
                        <a:lumOff val="60000"/>
                      </a:schemeClr>
                    </a:gs>
                    <a:gs pos="80000">
                      <a:schemeClr val="accent5"/>
                    </a:gs>
                  </a:gsLst>
                  <a:lin ang="16200000" scaled="1"/>
                  <a:tileRect/>
                </a:gradFill>
                <a:latin typeface="チェックポイント★リベンジ" panose="02000600000000000000" pitchFamily="2" charset="-128"/>
                <a:ea typeface="チェックポイント★リベンジ" panose="02000600000000000000" pitchFamily="2" charset="-128"/>
              </a:rPr>
              <a:t>	</a:t>
            </a:r>
            <a:r>
              <a:rPr lang="ja-JP" altLang="en-US" sz="1400" dirty="0" smtClean="0">
                <a:solidFill>
                  <a:schemeClr val="tx1">
                    <a:lumMod val="50000"/>
                    <a:lumOff val="50000"/>
                  </a:schemeClr>
                </a:solidFill>
                <a:latin typeface="HGP創英角ｺﾞｼｯｸUB" panose="020B0900000000000000" pitchFamily="50" charset="-128"/>
                <a:ea typeface="HGP創英角ｺﾞｼｯｸUB" panose="020B0900000000000000" pitchFamily="50" charset="-128"/>
              </a:rPr>
              <a:t>▶ </a:t>
            </a:r>
            <a:r>
              <a:rPr lang="en-US" altLang="ja-JP" sz="1400" dirty="0" smtClean="0">
                <a:solidFill>
                  <a:schemeClr val="bg1"/>
                </a:solidFill>
                <a:latin typeface="Square721 BT" panose="020B0504020202060204" pitchFamily="34" charset="0"/>
                <a:ea typeface="HGP創英角ｺﾞｼｯｸUB" panose="020B0900000000000000" pitchFamily="50" charset="-128"/>
              </a:rPr>
              <a:t>P0</a:t>
            </a:r>
            <a:r>
              <a:rPr lang="en-US" altLang="ja-JP" sz="1400" dirty="0">
                <a:solidFill>
                  <a:schemeClr val="bg1"/>
                </a:solidFill>
                <a:latin typeface="Square721 BT" panose="020B0504020202060204" pitchFamily="34" charset="0"/>
                <a:ea typeface="HGP創英角ｺﾞｼｯｸUB" panose="020B0900000000000000" pitchFamily="50" charset="-128"/>
              </a:rPr>
              <a:t>0</a:t>
            </a:r>
            <a:endParaRPr lang="ja-JP" altLang="en-US" sz="1400" dirty="0">
              <a:solidFill>
                <a:schemeClr val="bg1"/>
              </a:solidFill>
              <a:latin typeface="Square721 BT" panose="020B0504020202060204" pitchFamily="34" charset="0"/>
              <a:ea typeface="HGP創英角ｺﾞｼｯｸUB" panose="020B0900000000000000" pitchFamily="50" charset="-128"/>
            </a:endParaRPr>
          </a:p>
        </p:txBody>
      </p:sp>
      <p:sp>
        <p:nvSpPr>
          <p:cNvPr id="332" name="正方形/長方形 331"/>
          <p:cNvSpPr/>
          <p:nvPr/>
        </p:nvSpPr>
        <p:spPr>
          <a:xfrm>
            <a:off x="11831997" y="6498000"/>
            <a:ext cx="360000" cy="360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latin typeface="Square721 BT" panose="020B0504020202060204" pitchFamily="34" charset="0"/>
              </a:rPr>
              <a:t>00</a:t>
            </a:r>
            <a:endParaRPr kumimoji="1" lang="ja-JP" altLang="en-US" sz="1000" dirty="0">
              <a:latin typeface="Square721 BT" panose="020B0504020202060204" pitchFamily="34" charset="0"/>
            </a:endParaRPr>
          </a:p>
        </p:txBody>
      </p:sp>
      <p:sp>
        <p:nvSpPr>
          <p:cNvPr id="333" name="正方形/長方形 332"/>
          <p:cNvSpPr/>
          <p:nvPr/>
        </p:nvSpPr>
        <p:spPr>
          <a:xfrm>
            <a:off x="25620" y="3263150"/>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latin typeface="Square721 BT" panose="020B0504020202060204" pitchFamily="34" charset="0"/>
                <a:cs typeface="Arial" panose="020B0604020202020204" pitchFamily="34" charset="0"/>
              </a:rPr>
              <a:t>BCP </a:t>
            </a:r>
            <a:r>
              <a:rPr lang="en-US" altLang="ja-JP" sz="1200" dirty="0" smtClean="0">
                <a:latin typeface="Square721 BT" panose="020B0504020202060204" pitchFamily="34" charset="0"/>
                <a:cs typeface="Arial" panose="020B0604020202020204" pitchFamily="34" charset="0"/>
              </a:rPr>
              <a:t>C</a:t>
            </a:r>
            <a:r>
              <a:rPr lang="en-US" altLang="ja-JP" sz="1200" dirty="0">
                <a:latin typeface="Square721 BT" panose="020B0504020202060204" pitchFamily="34" charset="0"/>
                <a:cs typeface="Arial" panose="020B0604020202020204" pitchFamily="34" charset="0"/>
              </a:rPr>
              <a:t>ONTENTS</a:t>
            </a:r>
            <a:endParaRPr kumimoji="1" lang="ja-JP" altLang="en-US" sz="1200" dirty="0">
              <a:latin typeface="Square721 BT" panose="020B0504020202060204" pitchFamily="34" charset="0"/>
              <a:cs typeface="Arial" panose="020B0604020202020204" pitchFamily="34" charset="0"/>
            </a:endParaRPr>
          </a:p>
        </p:txBody>
      </p:sp>
      <p:grpSp>
        <p:nvGrpSpPr>
          <p:cNvPr id="109" name="グループ化 108"/>
          <p:cNvGrpSpPr/>
          <p:nvPr/>
        </p:nvGrpSpPr>
        <p:grpSpPr>
          <a:xfrm>
            <a:off x="25620" y="256944"/>
            <a:ext cx="2448000" cy="288000"/>
            <a:chOff x="25620" y="297658"/>
            <a:chExt cx="2448000" cy="288000"/>
          </a:xfrm>
        </p:grpSpPr>
        <p:sp>
          <p:nvSpPr>
            <p:cNvPr id="110" name="角丸四角形 109"/>
            <p:cNvSpPr/>
            <p:nvPr/>
          </p:nvSpPr>
          <p:spPr>
            <a:xfrm>
              <a:off x="25620" y="297658"/>
              <a:ext cx="2448000" cy="288000"/>
            </a:xfrm>
            <a:prstGeom prst="roundRect">
              <a:avLst>
                <a:gd name="adj" fmla="val 0"/>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r>
                <a:rPr lang="ja-JP" altLang="en-US" sz="900" dirty="0" smtClean="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rPr>
                <a:t>年　　　　　月　　　　　日</a:t>
              </a:r>
              <a:endParaRPr kumimoji="1" lang="ja-JP" altLang="en-US" sz="900" dirty="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11" name="角丸四角形 110"/>
            <p:cNvSpPr/>
            <p:nvPr/>
          </p:nvSpPr>
          <p:spPr>
            <a:xfrm>
              <a:off x="58418" y="369658"/>
              <a:ext cx="576000" cy="144000"/>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kumimoji="1" lang="ja-JP" altLang="en-US" sz="900" dirty="0" smtClean="0">
                  <a:ln w="3175">
                    <a:solidFill>
                      <a:schemeClr val="bg1"/>
                    </a:solidFill>
                  </a:ln>
                  <a:latin typeface="Meiryo UI" panose="020B0604030504040204" pitchFamily="50" charset="-128"/>
                  <a:ea typeface="Meiryo UI" panose="020B0604030504040204" pitchFamily="50" charset="-128"/>
                </a:rPr>
                <a:t>改訂日</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grpSp>
        <p:nvGrpSpPr>
          <p:cNvPr id="5" name="グループ化 4"/>
          <p:cNvGrpSpPr/>
          <p:nvPr/>
        </p:nvGrpSpPr>
        <p:grpSpPr>
          <a:xfrm>
            <a:off x="-31844" y="549542"/>
            <a:ext cx="2616547" cy="307777"/>
            <a:chOff x="-31844" y="549542"/>
            <a:chExt cx="2616547" cy="307777"/>
          </a:xfrm>
        </p:grpSpPr>
        <p:sp>
          <p:nvSpPr>
            <p:cNvPr id="4" name="角丸四角形 3"/>
            <p:cNvSpPr/>
            <p:nvPr/>
          </p:nvSpPr>
          <p:spPr>
            <a:xfrm>
              <a:off x="25619" y="581221"/>
              <a:ext cx="2448000" cy="205200"/>
            </a:xfrm>
            <a:prstGeom prst="roundRect">
              <a:avLst>
                <a:gd name="adj" fmla="val 15127"/>
              </a:avLst>
            </a:prstGeom>
            <a:solidFill>
              <a:srgbClr val="FF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6" name="グループ化 135"/>
            <p:cNvGrpSpPr/>
            <p:nvPr/>
          </p:nvGrpSpPr>
          <p:grpSpPr>
            <a:xfrm>
              <a:off x="-31844" y="549542"/>
              <a:ext cx="2616547" cy="307777"/>
              <a:chOff x="-31843" y="549542"/>
              <a:chExt cx="2555100" cy="307777"/>
            </a:xfrm>
          </p:grpSpPr>
          <p:sp>
            <p:nvSpPr>
              <p:cNvPr id="137" name="テキスト ボックス 136"/>
              <p:cNvSpPr txBox="1"/>
              <p:nvPr/>
            </p:nvSpPr>
            <p:spPr>
              <a:xfrm>
                <a:off x="153617" y="584648"/>
                <a:ext cx="2369640" cy="200055"/>
              </a:xfrm>
              <a:prstGeom prst="rect">
                <a:avLst/>
              </a:prstGeom>
              <a:noFill/>
            </p:spPr>
            <p:txBody>
              <a:bodyPr wrap="square" rtlCol="0">
                <a:spAutoFit/>
              </a:bodyPr>
              <a:lstStyle/>
              <a:p>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事業者・</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BCP</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代表・避難所を「スライド</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3</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」からコピーしてください</a:t>
                </a:r>
                <a:endParaRPr kumimoji="1"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endParaRPr>
              </a:p>
            </p:txBody>
          </p:sp>
          <p:sp>
            <p:nvSpPr>
              <p:cNvPr id="138" name="テキスト ボックス 137"/>
              <p:cNvSpPr txBox="1"/>
              <p:nvPr/>
            </p:nvSpPr>
            <p:spPr>
              <a:xfrm>
                <a:off x="-31843" y="549542"/>
                <a:ext cx="344966" cy="307777"/>
              </a:xfrm>
              <a:prstGeom prst="rect">
                <a:avLst/>
              </a:prstGeom>
              <a:noFill/>
            </p:spPr>
            <p:txBody>
              <a:bodyPr wrap="none" rtlCol="0">
                <a:spAutoFit/>
              </a:bodyPr>
              <a:lstStyle/>
              <a:p>
                <a:r>
                  <a:rPr kumimoji="1" lang="ja-JP" altLang="en-US" sz="1400" dirty="0" smtClean="0">
                    <a:solidFill>
                      <a:schemeClr val="bg1"/>
                    </a:solidFill>
                    <a:sym typeface="Wingdings 3" panose="05040102010807070707" pitchFamily="18" charset="2"/>
                  </a:rPr>
                  <a:t></a:t>
                </a:r>
                <a:endParaRPr kumimoji="1" lang="ja-JP" altLang="en-US" sz="1400" dirty="0">
                  <a:solidFill>
                    <a:schemeClr val="bg1"/>
                  </a:solidFill>
                </a:endParaRPr>
              </a:p>
            </p:txBody>
          </p:sp>
        </p:grpSp>
      </p:grpSp>
      <p:grpSp>
        <p:nvGrpSpPr>
          <p:cNvPr id="423" name="グループ化 422"/>
          <p:cNvGrpSpPr/>
          <p:nvPr/>
        </p:nvGrpSpPr>
        <p:grpSpPr>
          <a:xfrm>
            <a:off x="2558459" y="1485732"/>
            <a:ext cx="682610" cy="3405318"/>
            <a:chOff x="2499960" y="1372155"/>
            <a:chExt cx="940225" cy="3346896"/>
          </a:xfrm>
        </p:grpSpPr>
        <p:grpSp>
          <p:nvGrpSpPr>
            <p:cNvPr id="424" name="グループ化 423"/>
            <p:cNvGrpSpPr/>
            <p:nvPr/>
          </p:nvGrpSpPr>
          <p:grpSpPr>
            <a:xfrm>
              <a:off x="2499960" y="1372155"/>
              <a:ext cx="297517" cy="3346896"/>
              <a:chOff x="2519155" y="1372155"/>
              <a:chExt cx="297517" cy="3346896"/>
            </a:xfrm>
          </p:grpSpPr>
          <p:cxnSp>
            <p:nvCxnSpPr>
              <p:cNvPr id="427" name="直線コネクタ 426"/>
              <p:cNvCxnSpPr/>
              <p:nvPr/>
            </p:nvCxnSpPr>
            <p:spPr>
              <a:xfrm flipV="1">
                <a:off x="2519155" y="1398747"/>
                <a:ext cx="297517" cy="0"/>
              </a:xfrm>
              <a:prstGeom prst="line">
                <a:avLst/>
              </a:prstGeom>
              <a:ln w="57150">
                <a:solidFill>
                  <a:srgbClr val="FF6600"/>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8" name="直線コネクタ 427"/>
              <p:cNvCxnSpPr/>
              <p:nvPr/>
            </p:nvCxnSpPr>
            <p:spPr>
              <a:xfrm>
                <a:off x="2779109" y="1372155"/>
                <a:ext cx="0" cy="3346896"/>
              </a:xfrm>
              <a:prstGeom prst="line">
                <a:avLst/>
              </a:prstGeom>
              <a:ln w="57150">
                <a:solidFill>
                  <a:srgbClr val="FF6600"/>
                </a:solidFill>
              </a:ln>
            </p:spPr>
            <p:style>
              <a:lnRef idx="1">
                <a:schemeClr val="accent1"/>
              </a:lnRef>
              <a:fillRef idx="0">
                <a:schemeClr val="accent1"/>
              </a:fillRef>
              <a:effectRef idx="0">
                <a:schemeClr val="accent1"/>
              </a:effectRef>
              <a:fontRef idx="minor">
                <a:schemeClr val="tx1"/>
              </a:fontRef>
            </p:style>
          </p:cxnSp>
        </p:grpSp>
        <p:cxnSp>
          <p:nvCxnSpPr>
            <p:cNvPr id="425" name="直線コネクタ 424"/>
            <p:cNvCxnSpPr/>
            <p:nvPr/>
          </p:nvCxnSpPr>
          <p:spPr>
            <a:xfrm>
              <a:off x="2721184" y="4715306"/>
              <a:ext cx="719001" cy="0"/>
            </a:xfrm>
            <a:prstGeom prst="line">
              <a:avLst/>
            </a:prstGeom>
            <a:ln w="57150">
              <a:solidFill>
                <a:srgbClr val="FF66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302" name="グループ化 301"/>
          <p:cNvGrpSpPr/>
          <p:nvPr/>
        </p:nvGrpSpPr>
        <p:grpSpPr>
          <a:xfrm>
            <a:off x="2551885" y="935301"/>
            <a:ext cx="691892" cy="649659"/>
            <a:chOff x="2397624" y="1241840"/>
            <a:chExt cx="647393" cy="3604396"/>
          </a:xfrm>
        </p:grpSpPr>
        <p:grpSp>
          <p:nvGrpSpPr>
            <p:cNvPr id="303" name="グループ化 302"/>
            <p:cNvGrpSpPr/>
            <p:nvPr/>
          </p:nvGrpSpPr>
          <p:grpSpPr>
            <a:xfrm>
              <a:off x="2397624" y="1241840"/>
              <a:ext cx="270198" cy="3604396"/>
              <a:chOff x="2416819" y="1241840"/>
              <a:chExt cx="270198" cy="3604396"/>
            </a:xfrm>
          </p:grpSpPr>
          <p:cxnSp>
            <p:nvCxnSpPr>
              <p:cNvPr id="305" name="直線コネクタ 304"/>
              <p:cNvCxnSpPr/>
              <p:nvPr/>
            </p:nvCxnSpPr>
            <p:spPr>
              <a:xfrm flipV="1">
                <a:off x="2416819" y="1398747"/>
                <a:ext cx="269477" cy="1864"/>
              </a:xfrm>
              <a:prstGeom prst="line">
                <a:avLst/>
              </a:prstGeom>
              <a:ln w="57150">
                <a:solidFill>
                  <a:schemeClr val="accent5"/>
                </a:solidFill>
                <a:headEnd type="oval"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6" name="直線コネクタ 305"/>
              <p:cNvCxnSpPr/>
              <p:nvPr/>
            </p:nvCxnSpPr>
            <p:spPr>
              <a:xfrm flipH="1">
                <a:off x="2686733" y="1241840"/>
                <a:ext cx="284" cy="3604396"/>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grpSp>
        <p:cxnSp>
          <p:nvCxnSpPr>
            <p:cNvPr id="304" name="直線コネクタ 303"/>
            <p:cNvCxnSpPr/>
            <p:nvPr/>
          </p:nvCxnSpPr>
          <p:spPr>
            <a:xfrm flipV="1">
              <a:off x="2640801" y="4710140"/>
              <a:ext cx="404216" cy="0"/>
            </a:xfrm>
            <a:prstGeom prst="line">
              <a:avLst/>
            </a:prstGeom>
            <a:ln w="57150">
              <a:solidFill>
                <a:schemeClr val="accent5"/>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93" name="正方形/長方形 92"/>
          <p:cNvSpPr/>
          <p:nvPr/>
        </p:nvSpPr>
        <p:spPr>
          <a:xfrm>
            <a:off x="25620" y="28566"/>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latin typeface="Square721 BT" panose="020B0504020202060204" pitchFamily="34" charset="0"/>
                <a:cs typeface="Arial" panose="020B0604020202020204" pitchFamily="34" charset="0"/>
              </a:rPr>
              <a:t>BCP</a:t>
            </a:r>
            <a:r>
              <a:rPr lang="ja-JP" altLang="en-US" sz="1200" dirty="0">
                <a:latin typeface="Square721 BT" panose="020B0504020202060204" pitchFamily="34" charset="0"/>
                <a:cs typeface="Arial" panose="020B0604020202020204" pitchFamily="34" charset="0"/>
              </a:rPr>
              <a:t> </a:t>
            </a:r>
            <a:r>
              <a:rPr lang="en-US" altLang="ja-JP" sz="1200" dirty="0" smtClean="0">
                <a:latin typeface="Square721 BT" panose="020B0504020202060204" pitchFamily="34" charset="0"/>
                <a:cs typeface="Arial" panose="020B0604020202020204" pitchFamily="34" charset="0"/>
              </a:rPr>
              <a:t>DATA</a:t>
            </a:r>
            <a:endParaRPr kumimoji="1" lang="ja-JP" altLang="en-US" sz="1200" dirty="0">
              <a:latin typeface="Square721 BT" panose="020B0504020202060204" pitchFamily="34" charset="0"/>
              <a:cs typeface="Arial" panose="020B0604020202020204" pitchFamily="34" charset="0"/>
            </a:endParaRPr>
          </a:p>
        </p:txBody>
      </p:sp>
      <p:sp>
        <p:nvSpPr>
          <p:cNvPr id="95" name="テキスト ボックス 94"/>
          <p:cNvSpPr txBox="1"/>
          <p:nvPr/>
        </p:nvSpPr>
        <p:spPr>
          <a:xfrm>
            <a:off x="2733510" y="1560431"/>
            <a:ext cx="292388" cy="2633200"/>
          </a:xfrm>
          <a:prstGeom prst="rect">
            <a:avLst/>
          </a:prstGeom>
          <a:noFill/>
        </p:spPr>
        <p:txBody>
          <a:bodyPr vert="eaVert" wrap="square" rtlCol="0">
            <a:spAutoFit/>
          </a:bodyPr>
          <a:lstStyle/>
          <a:p>
            <a:r>
              <a:rPr lang="ja-JP" altLang="en-US" sz="700" dirty="0" smtClean="0">
                <a:ln w="3175">
                  <a:solidFill>
                    <a:schemeClr val="accent5"/>
                  </a:solidFill>
                </a:ln>
                <a:solidFill>
                  <a:schemeClr val="accent5"/>
                </a:solidFill>
                <a:latin typeface="Square721 BT" panose="020B0504020202060204" pitchFamily="34" charset="0"/>
                <a:ea typeface="Meiryo UI" panose="020B0604030504040204" pitchFamily="50" charset="-128"/>
              </a:rPr>
              <a:t>先頭行には</a:t>
            </a:r>
            <a:r>
              <a:rPr lang="en-US" altLang="ja-JP" sz="700" dirty="0" smtClean="0">
                <a:ln w="3175">
                  <a:solidFill>
                    <a:schemeClr val="accent5"/>
                  </a:solidFill>
                </a:ln>
                <a:solidFill>
                  <a:schemeClr val="accent5"/>
                </a:solidFill>
                <a:latin typeface="Square721 BT" panose="020B0504020202060204" pitchFamily="34" charset="0"/>
                <a:ea typeface="Meiryo UI" panose="020B0604030504040204" pitchFamily="50" charset="-128"/>
              </a:rPr>
              <a:t>BCP DATA</a:t>
            </a:r>
            <a:r>
              <a:rPr lang="ja-JP" altLang="en-US" sz="700" dirty="0" smtClean="0">
                <a:ln w="3175">
                  <a:solidFill>
                    <a:schemeClr val="accent5"/>
                  </a:solidFill>
                </a:ln>
                <a:solidFill>
                  <a:schemeClr val="accent5"/>
                </a:solidFill>
                <a:latin typeface="Square721 BT" panose="020B0504020202060204" pitchFamily="34" charset="0"/>
                <a:ea typeface="Meiryo UI" panose="020B0604030504040204" pitchFamily="50" charset="-128"/>
              </a:rPr>
              <a:t>の「事業者」の情報を記入してください</a:t>
            </a:r>
            <a:endParaRPr lang="en-US" altLang="ja-JP" sz="700" dirty="0" smtClean="0">
              <a:ln w="3175">
                <a:solidFill>
                  <a:schemeClr val="accent5"/>
                </a:solidFill>
              </a:ln>
              <a:solidFill>
                <a:schemeClr val="accent5"/>
              </a:solidFill>
              <a:latin typeface="Square721 BT" panose="020B0504020202060204" pitchFamily="34" charset="0"/>
              <a:ea typeface="Meiryo UI" panose="020B0604030504040204" pitchFamily="50" charset="-128"/>
            </a:endParaRPr>
          </a:p>
        </p:txBody>
      </p:sp>
      <p:sp>
        <p:nvSpPr>
          <p:cNvPr id="96" name="テキスト ボックス 95"/>
          <p:cNvSpPr txBox="1"/>
          <p:nvPr/>
        </p:nvSpPr>
        <p:spPr>
          <a:xfrm>
            <a:off x="2626546" y="4902480"/>
            <a:ext cx="400110" cy="1543150"/>
          </a:xfrm>
          <a:prstGeom prst="rect">
            <a:avLst/>
          </a:prstGeom>
          <a:noFill/>
        </p:spPr>
        <p:txBody>
          <a:bodyPr vert="eaVert" wrap="square" rtlCol="0">
            <a:spAutoFit/>
          </a:bodyPr>
          <a:lstStyle/>
          <a:p>
            <a:r>
              <a:rPr lang="en-US" altLang="ja-JP" sz="700" dirty="0" smtClean="0">
                <a:ln w="3175">
                  <a:solidFill>
                    <a:srgbClr val="FF6600"/>
                  </a:solidFill>
                </a:ln>
                <a:solidFill>
                  <a:srgbClr val="FF6600"/>
                </a:solidFill>
                <a:latin typeface="Square721 BT" panose="020B0504020202060204" pitchFamily="34" charset="0"/>
                <a:ea typeface="Meiryo UI" panose="020B0604030504040204" pitchFamily="50" charset="-128"/>
              </a:rPr>
              <a:t>BCP DATA</a:t>
            </a:r>
            <a:r>
              <a:rPr lang="ja-JP" altLang="en-US" sz="700" dirty="0" smtClean="0">
                <a:ln w="3175">
                  <a:solidFill>
                    <a:srgbClr val="FF6600"/>
                  </a:solidFill>
                </a:ln>
                <a:solidFill>
                  <a:srgbClr val="FF6600"/>
                </a:solidFill>
                <a:latin typeface="Square721 BT" panose="020B0504020202060204" pitchFamily="34" charset="0"/>
                <a:ea typeface="Meiryo UI" panose="020B0604030504040204" pitchFamily="50" charset="-128"/>
              </a:rPr>
              <a:t>の「</a:t>
            </a:r>
            <a:r>
              <a:rPr lang="en-US" altLang="ja-JP" sz="700" dirty="0" smtClean="0">
                <a:ln w="3175">
                  <a:solidFill>
                    <a:srgbClr val="FF6600"/>
                  </a:solidFill>
                </a:ln>
                <a:solidFill>
                  <a:srgbClr val="FF6600"/>
                </a:solidFill>
                <a:latin typeface="Square721 BT" panose="020B0504020202060204" pitchFamily="34" charset="0"/>
                <a:ea typeface="Meiryo UI" panose="020B0604030504040204" pitchFamily="50" charset="-128"/>
              </a:rPr>
              <a:t>BCP</a:t>
            </a:r>
            <a:r>
              <a:rPr lang="ja-JP" altLang="en-US" sz="700" dirty="0" smtClean="0">
                <a:ln w="3175">
                  <a:solidFill>
                    <a:srgbClr val="FF6600"/>
                  </a:solidFill>
                </a:ln>
                <a:solidFill>
                  <a:srgbClr val="FF6600"/>
                </a:solidFill>
                <a:latin typeface="Square721 BT" panose="020B0504020202060204" pitchFamily="34" charset="0"/>
                <a:ea typeface="Meiryo UI" panose="020B0604030504040204" pitchFamily="50" charset="-128"/>
              </a:rPr>
              <a:t>代表」の情報を</a:t>
            </a:r>
            <a:endParaRPr lang="en-US" altLang="ja-JP" sz="700" dirty="0" smtClean="0">
              <a:ln w="3175">
                <a:solidFill>
                  <a:srgbClr val="FF6600"/>
                </a:solidFill>
              </a:ln>
              <a:solidFill>
                <a:srgbClr val="FF6600"/>
              </a:solidFill>
              <a:latin typeface="Square721 BT" panose="020B0504020202060204" pitchFamily="34" charset="0"/>
              <a:ea typeface="Meiryo UI" panose="020B0604030504040204" pitchFamily="50" charset="-128"/>
            </a:endParaRPr>
          </a:p>
          <a:p>
            <a:r>
              <a:rPr lang="ja-JP" altLang="en-US" sz="700" dirty="0" smtClean="0">
                <a:ln w="3175">
                  <a:solidFill>
                    <a:srgbClr val="FF6600"/>
                  </a:solidFill>
                </a:ln>
                <a:solidFill>
                  <a:srgbClr val="FF6600"/>
                </a:solidFill>
                <a:latin typeface="Square721 BT" panose="020B0504020202060204" pitchFamily="34" charset="0"/>
                <a:ea typeface="Meiryo UI" panose="020B0604030504040204" pitchFamily="50" charset="-128"/>
              </a:rPr>
              <a:t>記入してください</a:t>
            </a:r>
            <a:endParaRPr lang="en-US" altLang="ja-JP" sz="700" dirty="0" smtClean="0">
              <a:ln w="3175">
                <a:solidFill>
                  <a:srgbClr val="FF6600"/>
                </a:solidFill>
              </a:ln>
              <a:solidFill>
                <a:srgbClr val="FF6600"/>
              </a:solidFill>
              <a:latin typeface="Square721 BT" panose="020B0504020202060204" pitchFamily="34" charset="0"/>
              <a:ea typeface="Meiryo UI" panose="020B0604030504040204" pitchFamily="50" charset="-128"/>
            </a:endParaRPr>
          </a:p>
        </p:txBody>
      </p:sp>
    </p:spTree>
    <p:extLst>
      <p:ext uri="{BB962C8B-B14F-4D97-AF65-F5344CB8AC3E}">
        <p14:creationId xmlns:p14="http://schemas.microsoft.com/office/powerpoint/2010/main" val="2846243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 name="表 102"/>
          <p:cNvGraphicFramePr>
            <a:graphicFrameLocks noGrp="1"/>
          </p:cNvGraphicFramePr>
          <p:nvPr>
            <p:extLst>
              <p:ext uri="{D42A27DB-BD31-4B8C-83A1-F6EECF244321}">
                <p14:modId xmlns:p14="http://schemas.microsoft.com/office/powerpoint/2010/main" val="3558104690"/>
              </p:ext>
            </p:extLst>
          </p:nvPr>
        </p:nvGraphicFramePr>
        <p:xfrm>
          <a:off x="7601421" y="1152657"/>
          <a:ext cx="4392000" cy="5595480"/>
        </p:xfrm>
        <a:graphic>
          <a:graphicData uri="http://schemas.openxmlformats.org/drawingml/2006/table">
            <a:tbl>
              <a:tblPr firstRow="1" bandRow="1">
                <a:tableStyleId>{5C22544A-7EE6-4342-B048-85BDC9FD1C3A}</a:tableStyleId>
              </a:tblPr>
              <a:tblGrid>
                <a:gridCol w="720000"/>
                <a:gridCol w="1152000"/>
                <a:gridCol w="2520000"/>
              </a:tblGrid>
              <a:tr h="252000">
                <a:tc>
                  <a:txBody>
                    <a:bodyPr/>
                    <a:lstStyle/>
                    <a:p>
                      <a:pPr algn="ct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従業員</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algn="ct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Ｎｏ</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chemeClr val="tx1">
                          <a:lumMod val="75000"/>
                          <a:lumOff val="25000"/>
                        </a:schemeClr>
                      </a:solidFill>
                      <a:prstDash val="solid"/>
                      <a:round/>
                      <a:headEnd type="none" w="med" len="med"/>
                      <a:tailEnd type="none" w="med" len="med"/>
                    </a:lnT>
                    <a:lnB w="12700" cap="flat" cmpd="sng" algn="ctr">
                      <a:noFill/>
                      <a:prstDash val="solid"/>
                      <a:round/>
                      <a:headEnd type="none" w="med" len="med"/>
                      <a:tailEnd type="none" w="med" len="med"/>
                    </a:lnB>
                    <a:solidFill>
                      <a:schemeClr val="tx1">
                        <a:lumMod val="75000"/>
                        <a:lumOff val="25000"/>
                      </a:schemeClr>
                    </a:solidFill>
                  </a:tcPr>
                </a:tc>
                <a:tc>
                  <a:txBody>
                    <a:bodyPr/>
                    <a:lstStyle/>
                    <a:p>
                      <a:pPr algn="ct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従業員名</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chemeClr val="tx1">
                          <a:lumMod val="75000"/>
                          <a:lumOff val="25000"/>
                        </a:schemeClr>
                      </a:solidFill>
                      <a:prstDash val="solid"/>
                      <a:round/>
                      <a:headEnd type="none" w="med" len="med"/>
                      <a:tailEnd type="none" w="med" len="med"/>
                    </a:lnT>
                    <a:lnB w="12700" cap="flat" cmpd="sng" algn="ctr">
                      <a:noFill/>
                      <a:prstDash val="solid"/>
                      <a:round/>
                      <a:headEnd type="none" w="med" len="med"/>
                      <a:tailEnd type="none" w="med" len="med"/>
                    </a:lnB>
                    <a:solidFill>
                      <a:schemeClr val="tx1">
                        <a:lumMod val="75000"/>
                        <a:lumOff val="25000"/>
                      </a:schemeClr>
                    </a:solidFill>
                  </a:tcPr>
                </a:tc>
                <a:tc>
                  <a:txBody>
                    <a:bodyPr/>
                    <a:lstStyle/>
                    <a:p>
                      <a:pPr algn="ctr">
                        <a:lnSpc>
                          <a:spcPct val="100000"/>
                        </a:lnSpc>
                      </a:pP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76200" cap="flat" cmpd="sng" algn="ctr">
                      <a:solidFill>
                        <a:schemeClr val="tx1">
                          <a:lumMod val="75000"/>
                          <a:lumOff val="25000"/>
                        </a:schemeClr>
                      </a:solidFill>
                      <a:prstDash val="solid"/>
                      <a:round/>
                      <a:headEnd type="none" w="med" len="med"/>
                      <a:tailEnd type="none" w="med" len="med"/>
                    </a:lnT>
                    <a:lnB w="12700" cap="flat" cmpd="sng" algn="ctr">
                      <a:noFill/>
                      <a:prstDash val="solid"/>
                      <a:round/>
                      <a:headEnd type="none" w="med" len="med"/>
                      <a:tailEnd type="none" w="med" len="med"/>
                    </a:lnB>
                    <a:solidFill>
                      <a:schemeClr val="tx1">
                        <a:lumMod val="75000"/>
                        <a:lumOff val="25000"/>
                      </a:schemeClr>
                    </a:solidFill>
                  </a:tcPr>
                </a:tc>
              </a:tr>
              <a:tr h="324000">
                <a:tc>
                  <a:txBody>
                    <a:bodyPr/>
                    <a:lstStyle/>
                    <a:p>
                      <a:pPr algn="r"/>
                      <a:endParaRPr lang="ja-JP" altLang="en-US" sz="900" dirty="0">
                        <a:ln>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alpha val="25000"/>
                      </a:schemeClr>
                    </a:solidFill>
                  </a:tcPr>
                </a:tc>
                <a:tc>
                  <a:txBody>
                    <a:bodyPr/>
                    <a:lstStyle/>
                    <a:p>
                      <a:endParaRPr kumimoji="1" lang="ja-JP" altLang="en-US" sz="1400" dirty="0"/>
                    </a:p>
                  </a:txBody>
                  <a:tcPr anchor="ctr">
                    <a:lnL w="12700" cap="flat" cmpd="sng" algn="ctr">
                      <a:solidFill>
                        <a:srgbClr val="404040">
                          <a:alpha val="25098"/>
                        </a:srgb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04040">
                          <a:alpha val="25098"/>
                        </a:srgb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alpha val="2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404040">
                          <a:alpha val="25098"/>
                        </a:srgb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04040">
                          <a:alpha val="25098"/>
                        </a:srgb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alpha val="25098"/>
                      </a:schemeClr>
                    </a:solidFill>
                  </a:tcPr>
                </a:tc>
                <a:tc>
                  <a:txBody>
                    <a:bodyPr/>
                    <a:lstStyle/>
                    <a:p>
                      <a:endParaRPr kumimoji="1" lang="ja-JP" altLang="en-US" sz="1400" dirty="0"/>
                    </a:p>
                  </a:txBody>
                  <a:tcPr anchor="ctr">
                    <a:lnL w="12700" cap="flat" cmpd="sng" algn="ctr">
                      <a:solidFill>
                        <a:srgbClr val="404040">
                          <a:alpha val="25098"/>
                        </a:srgb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alpha val="25098"/>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04040">
                          <a:alpha val="25098"/>
                        </a:srgb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alpha val="25098"/>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404040">
                          <a:alpha val="25098"/>
                        </a:srgb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04040">
                          <a:alpha val="25098"/>
                        </a:srgb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alpha val="25000"/>
                      </a:schemeClr>
                    </a:solidFill>
                  </a:tcPr>
                </a:tc>
                <a:tc>
                  <a:txBody>
                    <a:bodyPr/>
                    <a:lstStyle/>
                    <a:p>
                      <a:endParaRPr kumimoji="1" lang="ja-JP" altLang="en-US" sz="1400" dirty="0"/>
                    </a:p>
                  </a:txBody>
                  <a:tcPr anchor="ctr">
                    <a:lnL w="12700" cap="flat" cmpd="sng" algn="ctr">
                      <a:solidFill>
                        <a:srgbClr val="404040">
                          <a:alpha val="25098"/>
                        </a:srgb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04040">
                          <a:alpha val="25098"/>
                        </a:srgb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alpha val="2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404040">
                          <a:alpha val="25098"/>
                        </a:srgb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04040">
                          <a:alpha val="25098"/>
                        </a:srgb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04040">
                        <a:alpha val="25098"/>
                      </a:srgbClr>
                    </a:solidFill>
                  </a:tcPr>
                </a:tc>
                <a:tc>
                  <a:txBody>
                    <a:bodyPr/>
                    <a:lstStyle/>
                    <a:p>
                      <a:endParaRPr kumimoji="1" lang="ja-JP" altLang="en-US" sz="1400" dirty="0"/>
                    </a:p>
                  </a:txBody>
                  <a:tcPr anchor="ctr">
                    <a:lnL w="12700" cap="flat" cmpd="sng" algn="ctr">
                      <a:solidFill>
                        <a:srgbClr val="404040">
                          <a:alpha val="25098"/>
                        </a:srgb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04040">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04040">
                          <a:alpha val="25098"/>
                        </a:srgb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04040">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404040">
                          <a:alpha val="25098"/>
                        </a:srgb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04040">
                          <a:alpha val="25098"/>
                        </a:srgb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04040">
                        <a:alpha val="25098"/>
                      </a:srgbClr>
                    </a:solidFill>
                  </a:tcPr>
                </a:tc>
                <a:tc>
                  <a:txBody>
                    <a:bodyPr/>
                    <a:lstStyle/>
                    <a:p>
                      <a:endParaRPr kumimoji="1" lang="ja-JP" altLang="en-US" sz="1400" dirty="0"/>
                    </a:p>
                  </a:txBody>
                  <a:tcPr anchor="ctr">
                    <a:lnL w="12700" cap="flat" cmpd="sng" algn="ctr">
                      <a:solidFill>
                        <a:srgbClr val="404040">
                          <a:alpha val="25098"/>
                        </a:srgb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04040">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04040">
                          <a:alpha val="25098"/>
                        </a:srgb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04040">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404040">
                          <a:alpha val="25098"/>
                        </a:srgb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04040">
                          <a:alpha val="25098"/>
                        </a:srgb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700" b="0" kern="120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cs typeface="+mn-cs"/>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04040">
                        <a:alpha val="25098"/>
                      </a:srgbClr>
                    </a:solidFill>
                  </a:tcPr>
                </a:tc>
                <a:tc>
                  <a:txBody>
                    <a:bodyPr/>
                    <a:lstStyle/>
                    <a:p>
                      <a:endParaRPr kumimoji="1" lang="ja-JP" altLang="en-US" sz="1400" dirty="0"/>
                    </a:p>
                  </a:txBody>
                  <a:tcPr anchor="ctr">
                    <a:lnL w="12700" cap="flat" cmpd="sng" algn="ctr">
                      <a:solidFill>
                        <a:srgbClr val="404040">
                          <a:alpha val="25098"/>
                        </a:srgb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04040">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04040">
                          <a:alpha val="25098"/>
                        </a:srgb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04040">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404040">
                          <a:alpha val="25098"/>
                        </a:srgb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04040">
                          <a:alpha val="25098"/>
                        </a:srgb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04040">
                        <a:alpha val="25098"/>
                      </a:srgbClr>
                    </a:solidFill>
                  </a:tcPr>
                </a:tc>
                <a:tc>
                  <a:txBody>
                    <a:bodyPr/>
                    <a:lstStyle/>
                    <a:p>
                      <a:endParaRPr kumimoji="1" lang="ja-JP" altLang="en-US" sz="1400" dirty="0"/>
                    </a:p>
                  </a:txBody>
                  <a:tcPr anchor="ctr">
                    <a:lnL w="12700" cap="flat" cmpd="sng" algn="ctr">
                      <a:solidFill>
                        <a:srgbClr val="404040">
                          <a:alpha val="25098"/>
                        </a:srgb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04040">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04040">
                          <a:alpha val="25098"/>
                        </a:srgb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04040">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404040">
                          <a:alpha val="25098"/>
                        </a:srgb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04040">
                          <a:alpha val="25098"/>
                        </a:srgb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alpha val="25000"/>
                      </a:schemeClr>
                    </a:solidFill>
                  </a:tcPr>
                </a:tc>
                <a:tc>
                  <a:txBody>
                    <a:bodyPr/>
                    <a:lstStyle/>
                    <a:p>
                      <a:endParaRPr kumimoji="1" lang="ja-JP" altLang="en-US" sz="1400" dirty="0"/>
                    </a:p>
                  </a:txBody>
                  <a:tcPr anchor="ctr">
                    <a:lnL w="12700" cap="flat" cmpd="sng" algn="ctr">
                      <a:solidFill>
                        <a:srgbClr val="404040">
                          <a:alpha val="25098"/>
                        </a:srgb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04040">
                          <a:alpha val="25098"/>
                        </a:srgb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alpha val="2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tx1">
                          <a:lumMod val="75000"/>
                          <a:lumOff val="25000"/>
                        </a:schemeClr>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404040">
                          <a:alpha val="25098"/>
                        </a:srgb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tx1">
                          <a:lumMod val="75000"/>
                          <a:lumOff val="2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04040">
                          <a:alpha val="25098"/>
                        </a:srgb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tx1">
                          <a:lumMod val="75000"/>
                          <a:lumOff val="25000"/>
                        </a:schemeClr>
                      </a:solidFill>
                      <a:prstDash val="solid"/>
                      <a:round/>
                      <a:headEnd type="none" w="med" len="med"/>
                      <a:tailEnd type="none" w="med" len="med"/>
                    </a:lnB>
                    <a:solidFill>
                      <a:schemeClr val="bg1">
                        <a:lumMod val="95000"/>
                      </a:schemeClr>
                    </a:solidFill>
                  </a:tcPr>
                </a:tc>
              </a:tr>
            </a:tbl>
          </a:graphicData>
        </a:graphic>
      </p:graphicFrame>
      <p:pic>
        <p:nvPicPr>
          <p:cNvPr id="104" name="図 103"/>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10604853" y="1254193"/>
            <a:ext cx="216000" cy="216000"/>
          </a:xfrm>
          <a:prstGeom prst="rect">
            <a:avLst/>
          </a:prstGeom>
        </p:spPr>
      </p:pic>
      <p:graphicFrame>
        <p:nvGraphicFramePr>
          <p:cNvPr id="102" name="表 101"/>
          <p:cNvGraphicFramePr>
            <a:graphicFrameLocks noGrp="1"/>
          </p:cNvGraphicFramePr>
          <p:nvPr>
            <p:extLst>
              <p:ext uri="{D42A27DB-BD31-4B8C-83A1-F6EECF244321}">
                <p14:modId xmlns:p14="http://schemas.microsoft.com/office/powerpoint/2010/main" val="2394347230"/>
              </p:ext>
            </p:extLst>
          </p:nvPr>
        </p:nvGraphicFramePr>
        <p:xfrm>
          <a:off x="2986543" y="1149252"/>
          <a:ext cx="4392000" cy="5595480"/>
        </p:xfrm>
        <a:graphic>
          <a:graphicData uri="http://schemas.openxmlformats.org/drawingml/2006/table">
            <a:tbl>
              <a:tblPr firstRow="1" bandRow="1">
                <a:tableStyleId>{5C22544A-7EE6-4342-B048-85BDC9FD1C3A}</a:tableStyleId>
              </a:tblPr>
              <a:tblGrid>
                <a:gridCol w="720000"/>
                <a:gridCol w="1152000"/>
                <a:gridCol w="2520000"/>
              </a:tblGrid>
              <a:tr h="252000">
                <a:tc>
                  <a:txBody>
                    <a:bodyPr/>
                    <a:lstStyle/>
                    <a:p>
                      <a:pPr algn="ct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従業員</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p>
                      <a:pPr algn="ct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Ｎｏ</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chemeClr val="tx1">
                          <a:lumMod val="75000"/>
                          <a:lumOff val="25000"/>
                        </a:schemeClr>
                      </a:solidFill>
                      <a:prstDash val="solid"/>
                      <a:round/>
                      <a:headEnd type="none" w="med" len="med"/>
                      <a:tailEnd type="none" w="med" len="med"/>
                    </a:lnT>
                    <a:lnB w="12700" cap="flat" cmpd="sng" algn="ctr">
                      <a:noFill/>
                      <a:prstDash val="solid"/>
                      <a:round/>
                      <a:headEnd type="none" w="med" len="med"/>
                      <a:tailEnd type="none" w="med" len="med"/>
                    </a:lnB>
                    <a:solidFill>
                      <a:schemeClr val="tx1">
                        <a:lumMod val="75000"/>
                        <a:lumOff val="25000"/>
                      </a:schemeClr>
                    </a:solidFill>
                  </a:tcPr>
                </a:tc>
                <a:tc>
                  <a:txBody>
                    <a:bodyPr/>
                    <a:lstStyle/>
                    <a:p>
                      <a:pPr algn="ct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従業員名</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chemeClr val="tx1">
                          <a:lumMod val="75000"/>
                          <a:lumOff val="25000"/>
                        </a:schemeClr>
                      </a:solidFill>
                      <a:prstDash val="solid"/>
                      <a:round/>
                      <a:headEnd type="none" w="med" len="med"/>
                      <a:tailEnd type="none" w="med" len="med"/>
                    </a:lnT>
                    <a:lnB w="12700" cap="flat" cmpd="sng" algn="ctr">
                      <a:noFill/>
                      <a:prstDash val="solid"/>
                      <a:round/>
                      <a:headEnd type="none" w="med" len="med"/>
                      <a:tailEnd type="none" w="med" len="med"/>
                    </a:lnB>
                    <a:solidFill>
                      <a:schemeClr val="tx1">
                        <a:lumMod val="75000"/>
                        <a:lumOff val="25000"/>
                      </a:schemeClr>
                    </a:solidFill>
                  </a:tcPr>
                </a:tc>
                <a:tc>
                  <a:txBody>
                    <a:bodyPr/>
                    <a:lstStyle/>
                    <a:p>
                      <a:pPr algn="ctr">
                        <a:lnSpc>
                          <a:spcPct val="100000"/>
                        </a:lnSpc>
                      </a:pP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76200" cap="flat" cmpd="sng" algn="ctr">
                      <a:solidFill>
                        <a:schemeClr val="tx1">
                          <a:lumMod val="75000"/>
                          <a:lumOff val="25000"/>
                        </a:schemeClr>
                      </a:solidFill>
                      <a:prstDash val="solid"/>
                      <a:round/>
                      <a:headEnd type="none" w="med" len="med"/>
                      <a:tailEnd type="none" w="med" len="med"/>
                    </a:lnT>
                    <a:lnB w="12700" cap="flat" cmpd="sng" algn="ctr">
                      <a:noFill/>
                      <a:prstDash val="solid"/>
                      <a:round/>
                      <a:headEnd type="none" w="med" len="med"/>
                      <a:tailEnd type="none" w="med" len="med"/>
                    </a:lnB>
                    <a:solidFill>
                      <a:schemeClr val="tx1">
                        <a:lumMod val="75000"/>
                        <a:lumOff val="25000"/>
                      </a:schemeClr>
                    </a:solidFill>
                  </a:tcPr>
                </a:tc>
              </a:tr>
              <a:tr h="324000">
                <a:tc>
                  <a:txBody>
                    <a:bodyPr/>
                    <a:lstStyle/>
                    <a:p>
                      <a:pPr algn="r"/>
                      <a:endParaRPr lang="ja-JP" altLang="en-US" sz="900" dirty="0">
                        <a:ln>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alpha val="25000"/>
                      </a:schemeClr>
                    </a:solidFill>
                  </a:tcPr>
                </a:tc>
                <a:tc>
                  <a:txBody>
                    <a:bodyPr/>
                    <a:lstStyle/>
                    <a:p>
                      <a:endParaRPr kumimoji="1" lang="ja-JP" altLang="en-US" sz="1400" dirty="0"/>
                    </a:p>
                  </a:txBody>
                  <a:tcPr anchor="ctr">
                    <a:lnL w="12700" cap="flat" cmpd="sng" algn="ctr">
                      <a:solidFill>
                        <a:srgbClr val="404040">
                          <a:alpha val="25098"/>
                        </a:srgb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04040">
                          <a:alpha val="25098"/>
                        </a:srgb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alpha val="2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404040">
                          <a:alpha val="25098"/>
                        </a:srgb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04040">
                          <a:alpha val="25098"/>
                        </a:srgb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alpha val="25098"/>
                      </a:schemeClr>
                    </a:solidFill>
                  </a:tcPr>
                </a:tc>
                <a:tc>
                  <a:txBody>
                    <a:bodyPr/>
                    <a:lstStyle/>
                    <a:p>
                      <a:endParaRPr kumimoji="1" lang="ja-JP" altLang="en-US" sz="1400" dirty="0"/>
                    </a:p>
                  </a:txBody>
                  <a:tcPr anchor="ctr">
                    <a:lnL w="12700" cap="flat" cmpd="sng" algn="ctr">
                      <a:solidFill>
                        <a:srgbClr val="404040">
                          <a:alpha val="25098"/>
                        </a:srgb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alpha val="25098"/>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04040">
                          <a:alpha val="25098"/>
                        </a:srgb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alpha val="25098"/>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404040">
                          <a:alpha val="25098"/>
                        </a:srgb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04040">
                          <a:alpha val="25098"/>
                        </a:srgb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alpha val="25000"/>
                      </a:schemeClr>
                    </a:solidFill>
                  </a:tcPr>
                </a:tc>
                <a:tc>
                  <a:txBody>
                    <a:bodyPr/>
                    <a:lstStyle/>
                    <a:p>
                      <a:endParaRPr kumimoji="1" lang="ja-JP" altLang="en-US" sz="1400" dirty="0"/>
                    </a:p>
                  </a:txBody>
                  <a:tcPr anchor="ctr">
                    <a:lnL w="12700" cap="flat" cmpd="sng" algn="ctr">
                      <a:solidFill>
                        <a:srgbClr val="404040">
                          <a:alpha val="25098"/>
                        </a:srgb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04040">
                          <a:alpha val="25098"/>
                        </a:srgb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alpha val="2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404040">
                          <a:alpha val="25098"/>
                        </a:srgb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04040">
                          <a:alpha val="25098"/>
                        </a:srgb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04040">
                        <a:alpha val="25098"/>
                      </a:srgbClr>
                    </a:solidFill>
                  </a:tcPr>
                </a:tc>
                <a:tc>
                  <a:txBody>
                    <a:bodyPr/>
                    <a:lstStyle/>
                    <a:p>
                      <a:endParaRPr kumimoji="1" lang="ja-JP" altLang="en-US" sz="1400" dirty="0"/>
                    </a:p>
                  </a:txBody>
                  <a:tcPr anchor="ctr">
                    <a:lnL w="12700" cap="flat" cmpd="sng" algn="ctr">
                      <a:solidFill>
                        <a:srgbClr val="404040">
                          <a:alpha val="25098"/>
                        </a:srgb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04040">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04040">
                          <a:alpha val="25098"/>
                        </a:srgb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04040">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404040">
                          <a:alpha val="25098"/>
                        </a:srgb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04040">
                          <a:alpha val="25098"/>
                        </a:srgb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04040">
                        <a:alpha val="25098"/>
                      </a:srgbClr>
                    </a:solidFill>
                  </a:tcPr>
                </a:tc>
                <a:tc>
                  <a:txBody>
                    <a:bodyPr/>
                    <a:lstStyle/>
                    <a:p>
                      <a:endParaRPr kumimoji="1" lang="ja-JP" altLang="en-US" sz="1400" dirty="0"/>
                    </a:p>
                  </a:txBody>
                  <a:tcPr anchor="ctr">
                    <a:lnL w="12700" cap="flat" cmpd="sng" algn="ctr">
                      <a:solidFill>
                        <a:srgbClr val="404040">
                          <a:alpha val="25098"/>
                        </a:srgb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04040">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04040">
                          <a:alpha val="25098"/>
                        </a:srgb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04040">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404040">
                          <a:alpha val="25098"/>
                        </a:srgb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04040">
                          <a:alpha val="25098"/>
                        </a:srgb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700" b="0" kern="120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cs typeface="+mn-cs"/>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04040">
                        <a:alpha val="25098"/>
                      </a:srgbClr>
                    </a:solidFill>
                  </a:tcPr>
                </a:tc>
                <a:tc>
                  <a:txBody>
                    <a:bodyPr/>
                    <a:lstStyle/>
                    <a:p>
                      <a:endParaRPr kumimoji="1" lang="ja-JP" altLang="en-US" sz="1400" dirty="0"/>
                    </a:p>
                  </a:txBody>
                  <a:tcPr anchor="ctr">
                    <a:lnL w="12700" cap="flat" cmpd="sng" algn="ctr">
                      <a:solidFill>
                        <a:srgbClr val="404040">
                          <a:alpha val="25098"/>
                        </a:srgb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04040">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04040">
                          <a:alpha val="25098"/>
                        </a:srgb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04040">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404040">
                          <a:alpha val="25098"/>
                        </a:srgb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04040">
                          <a:alpha val="25098"/>
                        </a:srgb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04040">
                        <a:alpha val="25098"/>
                      </a:srgbClr>
                    </a:solidFill>
                  </a:tcPr>
                </a:tc>
                <a:tc>
                  <a:txBody>
                    <a:bodyPr/>
                    <a:lstStyle/>
                    <a:p>
                      <a:endParaRPr kumimoji="1" lang="ja-JP" altLang="en-US" sz="1400" dirty="0"/>
                    </a:p>
                  </a:txBody>
                  <a:tcPr anchor="ctr">
                    <a:lnL w="12700" cap="flat" cmpd="sng" algn="ctr">
                      <a:solidFill>
                        <a:srgbClr val="404040">
                          <a:alpha val="25098"/>
                        </a:srgb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04040">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04040">
                          <a:alpha val="25098"/>
                        </a:srgb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404040">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404040">
                          <a:alpha val="25098"/>
                        </a:srgb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04040">
                          <a:alpha val="25098"/>
                        </a:srgb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alpha val="25000"/>
                      </a:schemeClr>
                    </a:solidFill>
                  </a:tcPr>
                </a:tc>
                <a:tc>
                  <a:txBody>
                    <a:bodyPr/>
                    <a:lstStyle/>
                    <a:p>
                      <a:endParaRPr kumimoji="1" lang="ja-JP" altLang="en-US" sz="1400" dirty="0"/>
                    </a:p>
                  </a:txBody>
                  <a:tcPr anchor="ctr">
                    <a:lnL w="12700" cap="flat" cmpd="sng" algn="ctr">
                      <a:solidFill>
                        <a:srgbClr val="404040">
                          <a:alpha val="25098"/>
                        </a:srgb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alpha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04040">
                          <a:alpha val="25098"/>
                        </a:srgb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75000"/>
                        <a:lumOff val="25000"/>
                        <a:alpha val="2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chemeClr val="tx1">
                          <a:lumMod val="75000"/>
                          <a:lumOff val="25000"/>
                        </a:scheme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tx1">
                          <a:lumMod val="75000"/>
                          <a:lumOff val="25000"/>
                        </a:schemeClr>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404040">
                          <a:alpha val="25098"/>
                        </a:srgbClr>
                      </a:solidFill>
                      <a:prstDash val="solid"/>
                      <a:round/>
                      <a:headEnd type="none" w="med" len="med"/>
                      <a:tailEnd type="none" w="med" len="med"/>
                    </a:lnL>
                    <a:lnR w="12700" cap="flat" cmpd="sng" algn="ctr">
                      <a:solidFill>
                        <a:srgbClr val="40404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tx1">
                          <a:lumMod val="75000"/>
                          <a:lumOff val="2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404040">
                          <a:alpha val="25098"/>
                        </a:srgbClr>
                      </a:solidFill>
                      <a:prstDash val="solid"/>
                      <a:round/>
                      <a:headEnd type="none" w="med" len="med"/>
                      <a:tailEnd type="none" w="med" len="med"/>
                    </a:lnL>
                    <a:lnR w="76200" cap="flat" cmpd="sng" algn="ctr">
                      <a:solidFill>
                        <a:schemeClr val="tx1">
                          <a:lumMod val="75000"/>
                          <a:lumOff val="2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tx1">
                          <a:lumMod val="75000"/>
                          <a:lumOff val="25000"/>
                        </a:schemeClr>
                      </a:solidFill>
                      <a:prstDash val="solid"/>
                      <a:round/>
                      <a:headEnd type="none" w="med" len="med"/>
                      <a:tailEnd type="none" w="med" len="med"/>
                    </a:lnB>
                    <a:solidFill>
                      <a:schemeClr val="bg1">
                        <a:lumMod val="95000"/>
                      </a:schemeClr>
                    </a:solidFill>
                  </a:tcPr>
                </a:tc>
              </a:tr>
            </a:tbl>
          </a:graphicData>
        </a:graphic>
      </p:graphicFrame>
      <p:grpSp>
        <p:nvGrpSpPr>
          <p:cNvPr id="251" name="グループ化 250"/>
          <p:cNvGrpSpPr/>
          <p:nvPr/>
        </p:nvGrpSpPr>
        <p:grpSpPr>
          <a:xfrm>
            <a:off x="2537447" y="-11817"/>
            <a:ext cx="4852646" cy="830997"/>
            <a:chOff x="2537447" y="-11817"/>
            <a:chExt cx="4852646" cy="830997"/>
          </a:xfrm>
        </p:grpSpPr>
        <p:sp>
          <p:nvSpPr>
            <p:cNvPr id="271" name="ホームベース 270"/>
            <p:cNvSpPr/>
            <p:nvPr/>
          </p:nvSpPr>
          <p:spPr>
            <a:xfrm>
              <a:off x="2537447" y="68402"/>
              <a:ext cx="4852646" cy="648000"/>
            </a:xfrm>
            <a:prstGeom prst="homePlate">
              <a:avLst/>
            </a:prstGeom>
            <a:solidFill>
              <a:schemeClr val="accent5"/>
            </a:solidFill>
            <a:ln w="63500">
              <a:gradFill flip="none" rotWithShape="1">
                <a:gsLst>
                  <a:gs pos="70000">
                    <a:schemeClr val="bg1">
                      <a:lumMod val="75000"/>
                    </a:schemeClr>
                  </a:gs>
                  <a:gs pos="40000">
                    <a:schemeClr val="bg1"/>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7" name="テキスト ボックス 296"/>
            <p:cNvSpPr txBox="1"/>
            <p:nvPr/>
          </p:nvSpPr>
          <p:spPr>
            <a:xfrm>
              <a:off x="2537447" y="-11817"/>
              <a:ext cx="1178968" cy="830997"/>
            </a:xfrm>
            <a:prstGeom prst="rect">
              <a:avLst/>
            </a:prstGeom>
            <a:noFill/>
          </p:spPr>
          <p:txBody>
            <a:bodyPr wrap="none" rtlCol="0">
              <a:spAutoFit/>
            </a:bodyPr>
            <a:lstStyle/>
            <a:p>
              <a:r>
                <a:rPr kumimoji="1" lang="en-US" altLang="ja-JP" sz="4800" b="1" dirty="0" smtClean="0">
                  <a:solidFill>
                    <a:schemeClr val="bg1"/>
                  </a:solidFill>
                  <a:latin typeface="Arial" panose="020B0604020202020204" pitchFamily="34" charset="0"/>
                  <a:cs typeface="Arial" panose="020B0604020202020204" pitchFamily="34" charset="0"/>
                </a:rPr>
                <a:t>BCP</a:t>
              </a:r>
              <a:endParaRPr kumimoji="1" lang="ja-JP" altLang="en-US" sz="4800" b="1" dirty="0">
                <a:solidFill>
                  <a:schemeClr val="bg1"/>
                </a:solidFill>
                <a:latin typeface="Arial" panose="020B0604020202020204" pitchFamily="34" charset="0"/>
                <a:cs typeface="Arial" panose="020B0604020202020204" pitchFamily="34" charset="0"/>
              </a:endParaRPr>
            </a:p>
          </p:txBody>
        </p:sp>
        <p:sp>
          <p:nvSpPr>
            <p:cNvPr id="298" name="テキスト ボックス 297"/>
            <p:cNvSpPr txBox="1"/>
            <p:nvPr/>
          </p:nvSpPr>
          <p:spPr>
            <a:xfrm>
              <a:off x="3889965" y="234404"/>
              <a:ext cx="2309610" cy="338554"/>
            </a:xfrm>
            <a:prstGeom prst="rect">
              <a:avLst/>
            </a:prstGeom>
            <a:noFill/>
          </p:spPr>
          <p:txBody>
            <a:bodyPr wrap="square" rtlCol="0">
              <a:spAutoFit/>
            </a:bodyPr>
            <a:lstStyle/>
            <a:p>
              <a:r>
                <a:rPr kumimoji="1" lang="zh-TW" altLang="en-US" sz="1600" dirty="0" smtClean="0">
                  <a:ln w="3175">
                    <a:solidFill>
                      <a:schemeClr val="bg1"/>
                    </a:solidFill>
                  </a:ln>
                  <a:solidFill>
                    <a:schemeClr val="bg1"/>
                  </a:solidFill>
                  <a:latin typeface="Meiryo UI" panose="020B0604030504040204" pitchFamily="50" charset="-128"/>
                  <a:ea typeface="Meiryo UI" panose="020B0604030504040204" pitchFamily="50" charset="-128"/>
                </a:rPr>
                <a:t>事業継続計画</a:t>
              </a:r>
              <a:endParaRPr kumimoji="1" lang="ja-JP" altLang="en-US" sz="1600" dirty="0">
                <a:ln w="3175">
                  <a:solidFill>
                    <a:schemeClr val="bg1"/>
                  </a:solidFill>
                </a:ln>
                <a:solidFill>
                  <a:schemeClr val="bg1"/>
                </a:solidFill>
                <a:latin typeface="Meiryo UI" panose="020B0604030504040204" pitchFamily="50" charset="-128"/>
                <a:ea typeface="Meiryo UI" panose="020B0604030504040204" pitchFamily="50" charset="-128"/>
              </a:endParaRPr>
            </a:p>
          </p:txBody>
        </p:sp>
      </p:grpSp>
      <p:grpSp>
        <p:nvGrpSpPr>
          <p:cNvPr id="11" name="グループ化 10"/>
          <p:cNvGrpSpPr/>
          <p:nvPr/>
        </p:nvGrpSpPr>
        <p:grpSpPr>
          <a:xfrm>
            <a:off x="7378543" y="-57699"/>
            <a:ext cx="4852646" cy="830997"/>
            <a:chOff x="7351883" y="-21553"/>
            <a:chExt cx="4842000" cy="830997"/>
          </a:xfrm>
        </p:grpSpPr>
        <p:sp>
          <p:nvSpPr>
            <p:cNvPr id="16" name="ホームベース 15"/>
            <p:cNvSpPr/>
            <p:nvPr/>
          </p:nvSpPr>
          <p:spPr>
            <a:xfrm flipH="1">
              <a:off x="7351883" y="104548"/>
              <a:ext cx="4842000" cy="648000"/>
            </a:xfrm>
            <a:prstGeom prst="homePlate">
              <a:avLst/>
            </a:prstGeom>
            <a:solidFill>
              <a:schemeClr val="tx1">
                <a:lumMod val="75000"/>
                <a:lumOff val="25000"/>
              </a:schemeClr>
            </a:solidFill>
            <a:ln w="63500">
              <a:gradFill flip="none" rotWithShape="1">
                <a:gsLst>
                  <a:gs pos="40000">
                    <a:schemeClr val="accent1">
                      <a:lumMod val="5000"/>
                      <a:lumOff val="95000"/>
                    </a:schemeClr>
                  </a:gs>
                  <a:gs pos="70000">
                    <a:schemeClr val="bg1">
                      <a:lumMod val="75000"/>
                    </a:scheme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9734405" y="121818"/>
              <a:ext cx="1859338" cy="584775"/>
            </a:xfrm>
            <a:prstGeom prst="rect">
              <a:avLst/>
            </a:prstGeom>
            <a:noFill/>
          </p:spPr>
          <p:txBody>
            <a:bodyPr wrap="square" rtlCol="0">
              <a:spAutoFit/>
            </a:bodyPr>
            <a:lstStyle/>
            <a:p>
              <a:pPr algn="r"/>
              <a:r>
                <a:rPr lang="ja-JP" altLang="en-US" sz="3200" dirty="0">
                  <a:solidFill>
                    <a:schemeClr val="bg1"/>
                  </a:solidFill>
                  <a:latin typeface="HGP創英角ｺﾞｼｯｸUB" panose="020B0900000000000000" pitchFamily="50" charset="-128"/>
                  <a:ea typeface="HGP創英角ｺﾞｼｯｸUB" panose="020B0900000000000000" pitchFamily="50" charset="-128"/>
                </a:rPr>
                <a:t>連絡先</a:t>
              </a:r>
              <a:endPar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67" name="テキスト ボックス 66"/>
            <p:cNvSpPr txBox="1"/>
            <p:nvPr/>
          </p:nvSpPr>
          <p:spPr>
            <a:xfrm>
              <a:off x="11510535" y="-21553"/>
              <a:ext cx="669890" cy="830997"/>
            </a:xfrm>
            <a:prstGeom prst="rect">
              <a:avLst/>
            </a:prstGeom>
            <a:noFill/>
          </p:spPr>
          <p:txBody>
            <a:bodyPr wrap="square" rtlCol="0">
              <a:spAutoFit/>
            </a:bodyPr>
            <a:lstStyle/>
            <a:p>
              <a:pPr algn="ctr"/>
              <a:r>
                <a:rPr lang="ja-JP" altLang="en-US" sz="4800" dirty="0">
                  <a:solidFill>
                    <a:schemeClr val="bg1"/>
                  </a:solidFill>
                  <a:latin typeface="HGP創英角ｺﾞｼｯｸUB" panose="020B0900000000000000" pitchFamily="50" charset="-128"/>
                  <a:ea typeface="HGP創英角ｺﾞｼｯｸUB" panose="020B0900000000000000" pitchFamily="50" charset="-128"/>
                </a:rPr>
                <a:t>２</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6" name="正方形/長方形 5"/>
          <p:cNvSpPr/>
          <p:nvPr/>
        </p:nvSpPr>
        <p:spPr>
          <a:xfrm>
            <a:off x="0" y="-21552"/>
            <a:ext cx="2551888" cy="6879552"/>
          </a:xfrm>
          <a:prstGeom prst="rect">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 name="直線コネクタ 97"/>
          <p:cNvCxnSpPr/>
          <p:nvPr/>
        </p:nvCxnSpPr>
        <p:spPr>
          <a:xfrm>
            <a:off x="2551888" y="-44999"/>
            <a:ext cx="0" cy="6902999"/>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300" name="図 299"/>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5989975" y="1250788"/>
            <a:ext cx="216000" cy="216000"/>
          </a:xfrm>
          <a:prstGeom prst="rect">
            <a:avLst/>
          </a:prstGeom>
        </p:spPr>
      </p:pic>
      <p:sp>
        <p:nvSpPr>
          <p:cNvPr id="301" name="角丸四角形 300"/>
          <p:cNvSpPr/>
          <p:nvPr/>
        </p:nvSpPr>
        <p:spPr>
          <a:xfrm>
            <a:off x="2989696" y="811284"/>
            <a:ext cx="2262742" cy="252000"/>
          </a:xfrm>
          <a:prstGeom prst="roundRect">
            <a:avLst>
              <a:gd name="adj" fmla="val 50000"/>
            </a:avLst>
          </a:prstGeom>
          <a:gradFill flip="none" rotWithShape="1">
            <a:gsLst>
              <a:gs pos="0">
                <a:schemeClr val="tx1">
                  <a:lumMod val="50000"/>
                  <a:lumOff val="50000"/>
                </a:schemeClr>
              </a:gs>
              <a:gs pos="75000">
                <a:schemeClr val="tx1">
                  <a:lumMod val="75000"/>
                  <a:lumOff val="25000"/>
                </a:schemeClr>
              </a:gs>
            </a:gsLst>
            <a:lin ang="16200000" scaled="1"/>
            <a:tileRect/>
          </a:gradFill>
          <a:ln w="25400">
            <a:gradFill flip="none" rotWithShape="1">
              <a:gsLst>
                <a:gs pos="40000">
                  <a:schemeClr val="bg1">
                    <a:lumMod val="65000"/>
                  </a:schemeClr>
                </a:gs>
                <a:gs pos="60000">
                  <a:schemeClr val="tx1">
                    <a:lumMod val="65000"/>
                    <a:lumOff val="35000"/>
                  </a:schemeClr>
                </a:gs>
              </a:gsLst>
              <a:lin ang="2400000" scaled="0"/>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347788" algn="l"/>
              </a:tabLst>
            </a:pPr>
            <a:r>
              <a:rPr lang="ja-JP" altLang="en-US" sz="1400" i="1" dirty="0">
                <a:solidFill>
                  <a:schemeClr val="bg1"/>
                </a:solidFill>
                <a:latin typeface="HGP創英角ｺﾞｼｯｸUB" panose="020B0900000000000000" pitchFamily="50" charset="-128"/>
                <a:ea typeface="HGP創英角ｺﾞｼｯｸUB" panose="020B0900000000000000" pitchFamily="50" charset="-128"/>
              </a:rPr>
              <a:t>従業員</a:t>
            </a:r>
            <a:r>
              <a:rPr lang="ja-JP" altLang="en-US" sz="1400" i="1" dirty="0" smtClean="0">
                <a:solidFill>
                  <a:schemeClr val="bg1"/>
                </a:solidFill>
                <a:latin typeface="チェックポイント★リベンジ" panose="02000600000000000000" pitchFamily="2" charset="-128"/>
                <a:ea typeface="チェックポイント★リベンジ" panose="02000600000000000000" pitchFamily="2" charset="-128"/>
              </a:rPr>
              <a:t>　</a:t>
            </a:r>
            <a:r>
              <a:rPr lang="en-US" altLang="ja-JP" sz="1400" i="1" dirty="0" smtClean="0">
                <a:gradFill flip="none" rotWithShape="1">
                  <a:gsLst>
                    <a:gs pos="0">
                      <a:schemeClr val="accent5">
                        <a:lumMod val="40000"/>
                        <a:lumOff val="60000"/>
                      </a:schemeClr>
                    </a:gs>
                    <a:gs pos="80000">
                      <a:schemeClr val="accent5"/>
                    </a:gs>
                  </a:gsLst>
                  <a:lin ang="16200000" scaled="1"/>
                  <a:tileRect/>
                </a:gradFill>
                <a:latin typeface="チェックポイント★リベンジ" panose="02000600000000000000" pitchFamily="2" charset="-128"/>
                <a:ea typeface="チェックポイント★リベンジ" panose="02000600000000000000" pitchFamily="2" charset="-128"/>
              </a:rPr>
              <a:t>	</a:t>
            </a:r>
            <a:r>
              <a:rPr lang="ja-JP" altLang="en-US" sz="1400" dirty="0" smtClean="0">
                <a:solidFill>
                  <a:schemeClr val="tx1">
                    <a:lumMod val="50000"/>
                    <a:lumOff val="50000"/>
                  </a:schemeClr>
                </a:solidFill>
                <a:latin typeface="HGP創英角ｺﾞｼｯｸUB" panose="020B0900000000000000" pitchFamily="50" charset="-128"/>
                <a:ea typeface="HGP創英角ｺﾞｼｯｸUB" panose="020B0900000000000000" pitchFamily="50" charset="-128"/>
              </a:rPr>
              <a:t>▶ </a:t>
            </a:r>
            <a:r>
              <a:rPr lang="en-US" altLang="ja-JP" sz="1400" dirty="0" smtClean="0">
                <a:solidFill>
                  <a:schemeClr val="bg1"/>
                </a:solidFill>
                <a:latin typeface="Square721 BT" panose="020B0504020202060204" pitchFamily="34" charset="0"/>
                <a:ea typeface="HGP創英角ｺﾞｼｯｸUB" panose="020B0900000000000000" pitchFamily="50" charset="-128"/>
              </a:rPr>
              <a:t>P0</a:t>
            </a:r>
            <a:r>
              <a:rPr lang="en-US" altLang="ja-JP" sz="1400" dirty="0">
                <a:solidFill>
                  <a:schemeClr val="bg1"/>
                </a:solidFill>
                <a:latin typeface="Square721 BT" panose="020B0504020202060204" pitchFamily="34" charset="0"/>
                <a:ea typeface="HGP創英角ｺﾞｼｯｸUB" panose="020B0900000000000000" pitchFamily="50" charset="-128"/>
              </a:rPr>
              <a:t>0</a:t>
            </a:r>
            <a:endParaRPr lang="ja-JP" altLang="en-US" sz="1400" dirty="0">
              <a:solidFill>
                <a:schemeClr val="bg1"/>
              </a:solidFill>
              <a:latin typeface="Square721 BT" panose="020B0504020202060204" pitchFamily="34" charset="0"/>
              <a:ea typeface="HGP創英角ｺﾞｼｯｸUB" panose="020B0900000000000000" pitchFamily="50" charset="-128"/>
            </a:endParaRPr>
          </a:p>
        </p:txBody>
      </p:sp>
      <p:sp>
        <p:nvSpPr>
          <p:cNvPr id="105" name="正方形/長方形 104"/>
          <p:cNvSpPr/>
          <p:nvPr/>
        </p:nvSpPr>
        <p:spPr>
          <a:xfrm>
            <a:off x="11831997" y="6498000"/>
            <a:ext cx="360000" cy="360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latin typeface="Square721 BT" panose="020B0504020202060204" pitchFamily="34" charset="0"/>
              </a:rPr>
              <a:t>00</a:t>
            </a:r>
            <a:endParaRPr kumimoji="1" lang="ja-JP" altLang="en-US" sz="1000" dirty="0">
              <a:latin typeface="Square721 BT" panose="020B0504020202060204" pitchFamily="34" charset="0"/>
            </a:endParaRPr>
          </a:p>
        </p:txBody>
      </p:sp>
      <p:sp>
        <p:nvSpPr>
          <p:cNvPr id="106" name="正方形/長方形 105"/>
          <p:cNvSpPr/>
          <p:nvPr/>
        </p:nvSpPr>
        <p:spPr>
          <a:xfrm>
            <a:off x="25620" y="3263150"/>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latin typeface="Square721 BT" panose="020B0504020202060204" pitchFamily="34" charset="0"/>
                <a:cs typeface="Arial" panose="020B0604020202020204" pitchFamily="34" charset="0"/>
              </a:rPr>
              <a:t>BCP </a:t>
            </a:r>
            <a:r>
              <a:rPr lang="en-US" altLang="ja-JP" sz="1200" dirty="0" smtClean="0">
                <a:latin typeface="Square721 BT" panose="020B0504020202060204" pitchFamily="34" charset="0"/>
                <a:cs typeface="Arial" panose="020B0604020202020204" pitchFamily="34" charset="0"/>
              </a:rPr>
              <a:t>C</a:t>
            </a:r>
            <a:r>
              <a:rPr lang="en-US" altLang="ja-JP" sz="1200" dirty="0">
                <a:latin typeface="Square721 BT" panose="020B0504020202060204" pitchFamily="34" charset="0"/>
                <a:cs typeface="Arial" panose="020B0604020202020204" pitchFamily="34" charset="0"/>
              </a:rPr>
              <a:t>ONTENTS</a:t>
            </a:r>
            <a:endParaRPr kumimoji="1" lang="ja-JP" altLang="en-US" sz="1200" dirty="0">
              <a:latin typeface="Square721 BT" panose="020B0504020202060204" pitchFamily="34" charset="0"/>
              <a:cs typeface="Arial" panose="020B0604020202020204" pitchFamily="34" charset="0"/>
            </a:endParaRPr>
          </a:p>
        </p:txBody>
      </p:sp>
      <p:grpSp>
        <p:nvGrpSpPr>
          <p:cNvPr id="88" name="グループ化 87"/>
          <p:cNvGrpSpPr/>
          <p:nvPr/>
        </p:nvGrpSpPr>
        <p:grpSpPr>
          <a:xfrm>
            <a:off x="0" y="3427177"/>
            <a:ext cx="2251471" cy="3403220"/>
            <a:chOff x="0" y="1053600"/>
            <a:chExt cx="2251471" cy="3403220"/>
          </a:xfrm>
        </p:grpSpPr>
        <p:grpSp>
          <p:nvGrpSpPr>
            <p:cNvPr id="99" name="グループ化 98"/>
            <p:cNvGrpSpPr/>
            <p:nvPr/>
          </p:nvGrpSpPr>
          <p:grpSpPr>
            <a:xfrm>
              <a:off x="0" y="1053600"/>
              <a:ext cx="2251471" cy="523220"/>
              <a:chOff x="-20335" y="1287374"/>
              <a:chExt cx="2251471" cy="523220"/>
            </a:xfrm>
          </p:grpSpPr>
          <p:sp>
            <p:nvSpPr>
              <p:cNvPr id="120" name="正方形/長方形 119"/>
              <p:cNvSpPr/>
              <p:nvPr/>
            </p:nvSpPr>
            <p:spPr>
              <a:xfrm>
                <a:off x="-20335" y="1356157"/>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rgbClr val="595959"/>
                    </a:solidFill>
                    <a:latin typeface="HGP創英角ｺﾞｼｯｸUB" panose="020B0900000000000000" pitchFamily="50" charset="-128"/>
                    <a:ea typeface="HGP創英角ｺﾞｼｯｸUB" panose="020B0900000000000000" pitchFamily="50" charset="-128"/>
                  </a:rPr>
                  <a:t>	</a:t>
                </a:r>
                <a:r>
                  <a:rPr kumimoji="1" lang="ja-JP" altLang="en-US" sz="1200" dirty="0" smtClean="0">
                    <a:solidFill>
                      <a:srgbClr val="595959"/>
                    </a:solidFill>
                    <a:latin typeface="HGP創英角ｺﾞｼｯｸUB" panose="020B0900000000000000" pitchFamily="50" charset="-128"/>
                    <a:ea typeface="HGP創英角ｺﾞｼｯｸUB" panose="020B0900000000000000" pitchFamily="50" charset="-128"/>
                  </a:rPr>
                  <a:t>基本情報</a:t>
                </a:r>
                <a:endParaRPr kumimoji="1" lang="ja-JP" altLang="en-US" sz="1200" dirty="0">
                  <a:solidFill>
                    <a:srgbClr val="595959"/>
                  </a:solidFill>
                  <a:latin typeface="HGP創英角ｺﾞｼｯｸUB" panose="020B0900000000000000" pitchFamily="50" charset="-128"/>
                  <a:ea typeface="HGP創英角ｺﾞｼｯｸUB" panose="020B0900000000000000" pitchFamily="50" charset="-128"/>
                </a:endParaRPr>
              </a:p>
            </p:txBody>
          </p:sp>
          <p:sp>
            <p:nvSpPr>
              <p:cNvPr id="122" name="テキスト ボックス 121"/>
              <p:cNvSpPr txBox="1"/>
              <p:nvPr/>
            </p:nvSpPr>
            <p:spPr>
              <a:xfrm>
                <a:off x="36000" y="1287374"/>
                <a:ext cx="453970" cy="523220"/>
              </a:xfrm>
              <a:prstGeom prst="rect">
                <a:avLst/>
              </a:prstGeom>
              <a:noFill/>
            </p:spPr>
            <p:txBody>
              <a:bodyPr wrap="none" rtlCol="0">
                <a:spAutoFit/>
              </a:bodyPr>
              <a:lstStyle/>
              <a:p>
                <a:r>
                  <a:rPr kumimoji="1" lang="ja-JP" altLang="en-US" sz="2800" dirty="0" smtClean="0">
                    <a:solidFill>
                      <a:srgbClr val="595959"/>
                    </a:solidFill>
                    <a:latin typeface="HGP創英角ｺﾞｼｯｸUB" panose="020B0900000000000000" pitchFamily="50" charset="-128"/>
                    <a:ea typeface="HGP創英角ｺﾞｼｯｸUB" panose="020B0900000000000000" pitchFamily="50" charset="-128"/>
                  </a:rPr>
                  <a:t>１</a:t>
                </a:r>
                <a:endParaRPr kumimoji="1" lang="ja-JP" altLang="en-US" sz="2800" dirty="0">
                  <a:solidFill>
                    <a:srgbClr val="595959"/>
                  </a:solidFill>
                  <a:latin typeface="HGP創英角ｺﾞｼｯｸUB" panose="020B0900000000000000" pitchFamily="50" charset="-128"/>
                  <a:ea typeface="HGP創英角ｺﾞｼｯｸUB" panose="020B0900000000000000" pitchFamily="50" charset="-128"/>
                </a:endParaRPr>
              </a:p>
            </p:txBody>
          </p:sp>
        </p:grpSp>
        <p:sp>
          <p:nvSpPr>
            <p:cNvPr id="100" name="テキスト ボックス 99"/>
            <p:cNvSpPr txBox="1"/>
            <p:nvPr/>
          </p:nvSpPr>
          <p:spPr>
            <a:xfrm>
              <a:off x="114043" y="1485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01" name="正方形/長方形 100"/>
            <p:cNvSpPr/>
            <p:nvPr/>
          </p:nvSpPr>
          <p:spPr>
            <a:xfrm>
              <a:off x="0" y="1698383"/>
              <a:ext cx="2251471" cy="41168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bg1"/>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連絡先</a:t>
              </a:r>
              <a:endParaRPr kumimoji="1" lang="ja-JP" altLang="en-US" sz="12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07" name="テキスト ボックス 106"/>
            <p:cNvSpPr txBox="1"/>
            <p:nvPr/>
          </p:nvSpPr>
          <p:spPr>
            <a:xfrm>
              <a:off x="56335" y="1629600"/>
              <a:ext cx="453970" cy="523220"/>
            </a:xfrm>
            <a:prstGeom prst="rect">
              <a:avLst/>
            </a:prstGeom>
            <a:noFill/>
          </p:spPr>
          <p:txBody>
            <a:bodyPr wrap="none" rtlCol="0">
              <a:spAutoFit/>
            </a:bodyPr>
            <a:lstStyle/>
            <a:p>
              <a:r>
                <a:rPr lang="ja-JP" altLang="en-US" sz="2800" dirty="0">
                  <a:solidFill>
                    <a:schemeClr val="bg1"/>
                  </a:solidFill>
                  <a:latin typeface="HGP創英角ｺﾞｼｯｸUB" panose="020B0900000000000000" pitchFamily="50" charset="-128"/>
                  <a:ea typeface="HGP創英角ｺﾞｼｯｸUB" panose="020B0900000000000000" pitchFamily="50" charset="-128"/>
                </a:rPr>
                <a:t>２</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08" name="テキスト ボックス 107"/>
            <p:cNvSpPr txBox="1"/>
            <p:nvPr/>
          </p:nvSpPr>
          <p:spPr>
            <a:xfrm>
              <a:off x="114043" y="2061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09" name="正方形/長方形 108"/>
            <p:cNvSpPr/>
            <p:nvPr/>
          </p:nvSpPr>
          <p:spPr>
            <a:xfrm>
              <a:off x="0" y="2274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会社・従業員</a:t>
              </a:r>
              <a:endParaRPr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0" name="テキスト ボックス 109"/>
            <p:cNvSpPr txBox="1"/>
            <p:nvPr/>
          </p:nvSpPr>
          <p:spPr>
            <a:xfrm>
              <a:off x="56335" y="2205600"/>
              <a:ext cx="453970" cy="523220"/>
            </a:xfrm>
            <a:prstGeom prst="rect">
              <a:avLst/>
            </a:prstGeom>
            <a:noFill/>
          </p:spPr>
          <p:txBody>
            <a:bodyPr wrap="none" rtlCol="0">
              <a:spAutoFit/>
            </a:bodyPr>
            <a:lstStyle/>
            <a:p>
              <a:r>
                <a:rPr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３</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1" name="テキスト ボックス 110"/>
            <p:cNvSpPr txBox="1"/>
            <p:nvPr/>
          </p:nvSpPr>
          <p:spPr>
            <a:xfrm>
              <a:off x="114043" y="2637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12" name="正方形/長方形 111"/>
            <p:cNvSpPr/>
            <p:nvPr/>
          </p:nvSpPr>
          <p:spPr>
            <a:xfrm>
              <a:off x="0" y="2850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顧客・</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取引</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3" name="テキスト ボックス 112"/>
            <p:cNvSpPr txBox="1"/>
            <p:nvPr/>
          </p:nvSpPr>
          <p:spPr>
            <a:xfrm>
              <a:off x="56335" y="2781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４</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4" name="テキスト ボックス 113"/>
            <p:cNvSpPr txBox="1"/>
            <p:nvPr/>
          </p:nvSpPr>
          <p:spPr>
            <a:xfrm>
              <a:off x="114043" y="3213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15" name="正方形/長方形 114"/>
            <p:cNvSpPr/>
            <p:nvPr/>
          </p:nvSpPr>
          <p:spPr>
            <a:xfrm>
              <a:off x="0" y="3426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資源</a:t>
              </a:r>
              <a:r>
                <a:rPr kumimoji="1"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供給</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6" name="テキスト ボックス 115"/>
            <p:cNvSpPr txBox="1"/>
            <p:nvPr/>
          </p:nvSpPr>
          <p:spPr>
            <a:xfrm>
              <a:off x="56335" y="3357600"/>
              <a:ext cx="453970" cy="523220"/>
            </a:xfrm>
            <a:prstGeom prst="rect">
              <a:avLst/>
            </a:prstGeom>
            <a:noFill/>
          </p:spPr>
          <p:txBody>
            <a:bodyPr wrap="none" rtlCol="0">
              <a:spAutoFit/>
            </a:bodyPr>
            <a:lstStyle/>
            <a:p>
              <a:r>
                <a:rPr kumimoji="1"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５</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7" name="テキスト ボックス 116"/>
            <p:cNvSpPr txBox="1"/>
            <p:nvPr/>
          </p:nvSpPr>
          <p:spPr>
            <a:xfrm>
              <a:off x="114043" y="3789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18" name="正方形/長方形 117"/>
            <p:cNvSpPr/>
            <p:nvPr/>
          </p:nvSpPr>
          <p:spPr>
            <a:xfrm>
              <a:off x="0" y="4002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避難・防災</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9" name="テキスト ボックス 118"/>
            <p:cNvSpPr txBox="1"/>
            <p:nvPr/>
          </p:nvSpPr>
          <p:spPr>
            <a:xfrm>
              <a:off x="56335" y="3933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６</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grpSp>
      <p:sp>
        <p:nvSpPr>
          <p:cNvPr id="73" name="正方形/長方形 72"/>
          <p:cNvSpPr/>
          <p:nvPr/>
        </p:nvSpPr>
        <p:spPr>
          <a:xfrm>
            <a:off x="25620" y="28566"/>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latin typeface="Square721 BT" panose="020B0504020202060204" pitchFamily="34" charset="0"/>
                <a:cs typeface="Arial" panose="020B0604020202020204" pitchFamily="34" charset="0"/>
              </a:rPr>
              <a:t>BCP</a:t>
            </a:r>
            <a:r>
              <a:rPr lang="ja-JP" altLang="en-US" sz="1200" dirty="0">
                <a:latin typeface="Square721 BT" panose="020B0504020202060204" pitchFamily="34" charset="0"/>
                <a:cs typeface="Arial" panose="020B0604020202020204" pitchFamily="34" charset="0"/>
              </a:rPr>
              <a:t> </a:t>
            </a:r>
            <a:r>
              <a:rPr lang="en-US" altLang="ja-JP" sz="1200" dirty="0" smtClean="0">
                <a:latin typeface="Square721 BT" panose="020B0504020202060204" pitchFamily="34" charset="0"/>
                <a:cs typeface="Arial" panose="020B0604020202020204" pitchFamily="34" charset="0"/>
              </a:rPr>
              <a:t>DATA</a:t>
            </a:r>
            <a:endParaRPr kumimoji="1" lang="ja-JP" altLang="en-US" sz="1200" dirty="0">
              <a:latin typeface="Square721 BT" panose="020B0504020202060204" pitchFamily="34" charset="0"/>
              <a:cs typeface="Arial" panose="020B0604020202020204" pitchFamily="34" charset="0"/>
            </a:endParaRPr>
          </a:p>
        </p:txBody>
      </p:sp>
      <p:grpSp>
        <p:nvGrpSpPr>
          <p:cNvPr id="74" name="グループ化 73"/>
          <p:cNvGrpSpPr/>
          <p:nvPr/>
        </p:nvGrpSpPr>
        <p:grpSpPr>
          <a:xfrm>
            <a:off x="25620" y="256944"/>
            <a:ext cx="2448000" cy="288000"/>
            <a:chOff x="25620" y="297658"/>
            <a:chExt cx="2448000" cy="288000"/>
          </a:xfrm>
        </p:grpSpPr>
        <p:sp>
          <p:nvSpPr>
            <p:cNvPr id="75" name="角丸四角形 74"/>
            <p:cNvSpPr/>
            <p:nvPr/>
          </p:nvSpPr>
          <p:spPr>
            <a:xfrm>
              <a:off x="25620" y="297658"/>
              <a:ext cx="2448000" cy="288000"/>
            </a:xfrm>
            <a:prstGeom prst="roundRect">
              <a:avLst>
                <a:gd name="adj" fmla="val 0"/>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r>
                <a:rPr lang="ja-JP" altLang="en-US" sz="900" dirty="0" smtClean="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rPr>
                <a:t>年　　　　　月　　　　　日</a:t>
              </a:r>
              <a:endParaRPr kumimoji="1" lang="ja-JP" altLang="en-US" sz="900" dirty="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23" name="角丸四角形 122"/>
            <p:cNvSpPr/>
            <p:nvPr/>
          </p:nvSpPr>
          <p:spPr>
            <a:xfrm>
              <a:off x="58418" y="369658"/>
              <a:ext cx="576000" cy="144000"/>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kumimoji="1" lang="ja-JP" altLang="en-US" sz="900" dirty="0" smtClean="0">
                  <a:ln w="3175">
                    <a:solidFill>
                      <a:schemeClr val="bg1"/>
                    </a:solidFill>
                  </a:ln>
                  <a:latin typeface="Meiryo UI" panose="020B0604030504040204" pitchFamily="50" charset="-128"/>
                  <a:ea typeface="Meiryo UI" panose="020B0604030504040204" pitchFamily="50" charset="-128"/>
                </a:rPr>
                <a:t>改訂日</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grpSp>
        <p:nvGrpSpPr>
          <p:cNvPr id="77" name="グループ化 76"/>
          <p:cNvGrpSpPr/>
          <p:nvPr/>
        </p:nvGrpSpPr>
        <p:grpSpPr>
          <a:xfrm>
            <a:off x="-31844" y="549542"/>
            <a:ext cx="2616547" cy="307777"/>
            <a:chOff x="-31844" y="549542"/>
            <a:chExt cx="2616547" cy="307777"/>
          </a:xfrm>
        </p:grpSpPr>
        <p:sp>
          <p:nvSpPr>
            <p:cNvPr id="78" name="角丸四角形 77"/>
            <p:cNvSpPr/>
            <p:nvPr/>
          </p:nvSpPr>
          <p:spPr>
            <a:xfrm>
              <a:off x="25619" y="581221"/>
              <a:ext cx="2448000" cy="205200"/>
            </a:xfrm>
            <a:prstGeom prst="roundRect">
              <a:avLst>
                <a:gd name="adj" fmla="val 15127"/>
              </a:avLst>
            </a:prstGeom>
            <a:solidFill>
              <a:srgbClr val="FF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9" name="グループ化 78"/>
            <p:cNvGrpSpPr/>
            <p:nvPr/>
          </p:nvGrpSpPr>
          <p:grpSpPr>
            <a:xfrm>
              <a:off x="-31844" y="549542"/>
              <a:ext cx="2616547" cy="307777"/>
              <a:chOff x="-31843" y="549542"/>
              <a:chExt cx="2555100" cy="307777"/>
            </a:xfrm>
          </p:grpSpPr>
          <p:sp>
            <p:nvSpPr>
              <p:cNvPr id="80" name="テキスト ボックス 79"/>
              <p:cNvSpPr txBox="1"/>
              <p:nvPr/>
            </p:nvSpPr>
            <p:spPr>
              <a:xfrm>
                <a:off x="153617" y="584648"/>
                <a:ext cx="2369640" cy="200055"/>
              </a:xfrm>
              <a:prstGeom prst="rect">
                <a:avLst/>
              </a:prstGeom>
              <a:noFill/>
            </p:spPr>
            <p:txBody>
              <a:bodyPr wrap="square" rtlCol="0">
                <a:spAutoFit/>
              </a:bodyPr>
              <a:lstStyle/>
              <a:p>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事業者・</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BCP</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代表・避難所を「スライド</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3</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」からコピーしてください</a:t>
                </a:r>
                <a:endParaRPr kumimoji="1"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endParaRPr>
              </a:p>
            </p:txBody>
          </p:sp>
          <p:sp>
            <p:nvSpPr>
              <p:cNvPr id="81" name="テキスト ボックス 80"/>
              <p:cNvSpPr txBox="1"/>
              <p:nvPr/>
            </p:nvSpPr>
            <p:spPr>
              <a:xfrm>
                <a:off x="-31843" y="549542"/>
                <a:ext cx="344966" cy="307777"/>
              </a:xfrm>
              <a:prstGeom prst="rect">
                <a:avLst/>
              </a:prstGeom>
              <a:noFill/>
            </p:spPr>
            <p:txBody>
              <a:bodyPr wrap="none" rtlCol="0">
                <a:spAutoFit/>
              </a:bodyPr>
              <a:lstStyle/>
              <a:p>
                <a:r>
                  <a:rPr kumimoji="1" lang="ja-JP" altLang="en-US" sz="1400" dirty="0" smtClean="0">
                    <a:solidFill>
                      <a:schemeClr val="bg1"/>
                    </a:solidFill>
                    <a:sym typeface="Wingdings 3" panose="05040102010807070707" pitchFamily="18" charset="2"/>
                  </a:rPr>
                  <a:t></a:t>
                </a:r>
                <a:endParaRPr kumimoji="1" lang="ja-JP" altLang="en-US" sz="1400" dirty="0">
                  <a:solidFill>
                    <a:schemeClr val="bg1"/>
                  </a:solidFill>
                </a:endParaRPr>
              </a:p>
            </p:txBody>
          </p:sp>
        </p:grpSp>
      </p:grpSp>
    </p:spTree>
    <p:extLst>
      <p:ext uri="{BB962C8B-B14F-4D97-AF65-F5344CB8AC3E}">
        <p14:creationId xmlns:p14="http://schemas.microsoft.com/office/powerpoint/2010/main" val="1207707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8" name="表 87"/>
          <p:cNvGraphicFramePr>
            <a:graphicFrameLocks noGrp="1"/>
          </p:cNvGraphicFramePr>
          <p:nvPr>
            <p:extLst>
              <p:ext uri="{D42A27DB-BD31-4B8C-83A1-F6EECF244321}">
                <p14:modId xmlns:p14="http://schemas.microsoft.com/office/powerpoint/2010/main" val="395253003"/>
              </p:ext>
            </p:extLst>
          </p:nvPr>
        </p:nvGraphicFramePr>
        <p:xfrm>
          <a:off x="7601421" y="1165749"/>
          <a:ext cx="4392000" cy="5436000"/>
        </p:xfrm>
        <a:graphic>
          <a:graphicData uri="http://schemas.openxmlformats.org/drawingml/2006/table">
            <a:tbl>
              <a:tblPr firstRow="1" bandRow="1">
                <a:tableStyleId>{5C22544A-7EE6-4342-B048-85BDC9FD1C3A}</a:tableStyleId>
              </a:tblPr>
              <a:tblGrid>
                <a:gridCol w="720000"/>
                <a:gridCol w="1152000"/>
                <a:gridCol w="2520000"/>
              </a:tblGrid>
              <a:tr h="252000">
                <a:tc>
                  <a:txBody>
                    <a:bodyPr/>
                    <a:lstStyle/>
                    <a:p>
                      <a:pPr algn="ct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顧客Ｎｏ</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6600"/>
                      </a:solidFill>
                      <a:prstDash val="solid"/>
                      <a:round/>
                      <a:headEnd type="none" w="med" len="med"/>
                      <a:tailEnd type="none" w="med" len="med"/>
                    </a:lnT>
                    <a:lnB w="12700" cap="flat" cmpd="sng" algn="ctr">
                      <a:noFill/>
                      <a:prstDash val="solid"/>
                      <a:round/>
                      <a:headEnd type="none" w="med" len="med"/>
                      <a:tailEnd type="none" w="med" len="med"/>
                    </a:lnB>
                    <a:solidFill>
                      <a:srgbClr val="FF6600"/>
                    </a:solidFill>
                  </a:tcPr>
                </a:tc>
                <a:tc>
                  <a:txBody>
                    <a:bodyPr/>
                    <a:lstStyle/>
                    <a:p>
                      <a:pPr algn="ct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顧客名</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6600"/>
                      </a:solidFill>
                      <a:prstDash val="solid"/>
                      <a:round/>
                      <a:headEnd type="none" w="med" len="med"/>
                      <a:tailEnd type="none" w="med" len="med"/>
                    </a:lnT>
                    <a:lnB w="12700" cap="flat" cmpd="sng" algn="ctr">
                      <a:noFill/>
                      <a:prstDash val="solid"/>
                      <a:round/>
                      <a:headEnd type="none" w="med" len="med"/>
                      <a:tailEnd type="none" w="med" len="med"/>
                    </a:lnB>
                    <a:solidFill>
                      <a:srgbClr val="FF6600"/>
                    </a:solidFill>
                  </a:tcPr>
                </a:tc>
                <a:tc>
                  <a:txBody>
                    <a:bodyPr/>
                    <a:lstStyle/>
                    <a:p>
                      <a:pPr algn="ctr">
                        <a:lnSpc>
                          <a:spcPct val="100000"/>
                        </a:lnSpc>
                      </a:pP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FF6600"/>
                      </a:solidFill>
                      <a:prstDash val="solid"/>
                      <a:round/>
                      <a:headEnd type="none" w="med" len="med"/>
                      <a:tailEnd type="none" w="med" len="med"/>
                    </a:lnR>
                    <a:lnT w="76200" cap="flat" cmpd="sng" algn="ctr">
                      <a:solidFill>
                        <a:srgbClr val="FF6600"/>
                      </a:solidFill>
                      <a:prstDash val="solid"/>
                      <a:round/>
                      <a:headEnd type="none" w="med" len="med"/>
                      <a:tailEnd type="none" w="med" len="med"/>
                    </a:lnT>
                    <a:lnB w="12700" cap="flat" cmpd="sng" algn="ctr">
                      <a:noFill/>
                      <a:prstDash val="solid"/>
                      <a:round/>
                      <a:headEnd type="none" w="med" len="med"/>
                      <a:tailEnd type="none" w="med" len="med"/>
                    </a:lnB>
                    <a:solidFill>
                      <a:srgbClr val="FF6600"/>
                    </a:solidFill>
                  </a:tcPr>
                </a:tc>
              </a:tr>
              <a:tr h="324000">
                <a:tc>
                  <a:txBody>
                    <a:bodyPr/>
                    <a:lstStyle/>
                    <a:p>
                      <a:pPr algn="r"/>
                      <a:endParaRPr lang="ja-JP" altLang="en-US" sz="900" dirty="0">
                        <a:ln>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00"/>
                      </a:srgbClr>
                    </a:solidFill>
                  </a:tcPr>
                </a:tc>
                <a:tc>
                  <a:txBody>
                    <a:bodyPr/>
                    <a:lstStyle/>
                    <a:p>
                      <a:endParaRPr kumimoji="1" lang="ja-JP" altLang="en-US" sz="1400" dirty="0"/>
                    </a:p>
                  </a:txBody>
                  <a:tcPr anchor="ctr">
                    <a:lnL w="12700" cap="flat" cmpd="sng" algn="ctr">
                      <a:solidFill>
                        <a:srgbClr val="FF6600">
                          <a:alpha val="25098"/>
                        </a:srgbClr>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00">
                          <a:alpha val="25098"/>
                        </a:srgb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00"/>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FF6600">
                          <a:alpha val="25098"/>
                        </a:srgbClr>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00">
                          <a:alpha val="25098"/>
                        </a:srgb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98"/>
                      </a:srgbClr>
                    </a:solidFill>
                  </a:tcPr>
                </a:tc>
                <a:tc>
                  <a:txBody>
                    <a:bodyPr/>
                    <a:lstStyle/>
                    <a:p>
                      <a:endParaRPr kumimoji="1" lang="ja-JP" altLang="en-US" sz="1400" dirty="0"/>
                    </a:p>
                  </a:txBody>
                  <a:tcPr anchor="ctr">
                    <a:lnL w="12700" cap="flat" cmpd="sng" algn="ctr">
                      <a:solidFill>
                        <a:srgbClr val="FF6600">
                          <a:alpha val="25098"/>
                        </a:srgbClr>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00">
                          <a:alpha val="25098"/>
                        </a:srgb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FF6600">
                          <a:alpha val="25098"/>
                        </a:srgbClr>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00">
                          <a:alpha val="25098"/>
                        </a:srgb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00"/>
                      </a:srgbClr>
                    </a:solidFill>
                  </a:tcPr>
                </a:tc>
                <a:tc>
                  <a:txBody>
                    <a:bodyPr/>
                    <a:lstStyle/>
                    <a:p>
                      <a:endParaRPr kumimoji="1" lang="ja-JP" altLang="en-US" sz="1400" dirty="0"/>
                    </a:p>
                  </a:txBody>
                  <a:tcPr anchor="ctr">
                    <a:lnL w="12700" cap="flat" cmpd="sng" algn="ctr">
                      <a:solidFill>
                        <a:srgbClr val="FF6600">
                          <a:alpha val="25098"/>
                        </a:srgbClr>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00">
                          <a:alpha val="25098"/>
                        </a:srgb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00"/>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FF6600">
                          <a:alpha val="25098"/>
                        </a:srgbClr>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00">
                          <a:alpha val="25098"/>
                        </a:srgb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98"/>
                      </a:srgbClr>
                    </a:solidFill>
                  </a:tcPr>
                </a:tc>
                <a:tc>
                  <a:txBody>
                    <a:bodyPr/>
                    <a:lstStyle/>
                    <a:p>
                      <a:endParaRPr kumimoji="1" lang="ja-JP" altLang="en-US" sz="1400" dirty="0"/>
                    </a:p>
                  </a:txBody>
                  <a:tcPr anchor="ctr">
                    <a:lnL w="12700" cap="flat" cmpd="sng" algn="ctr">
                      <a:solidFill>
                        <a:srgbClr val="FF6600">
                          <a:alpha val="25098"/>
                        </a:srgbClr>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00">
                          <a:alpha val="25098"/>
                        </a:srgb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FF6600">
                          <a:alpha val="25098"/>
                        </a:srgbClr>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00">
                          <a:alpha val="25098"/>
                        </a:srgb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98"/>
                      </a:srgbClr>
                    </a:solidFill>
                  </a:tcPr>
                </a:tc>
                <a:tc>
                  <a:txBody>
                    <a:bodyPr/>
                    <a:lstStyle/>
                    <a:p>
                      <a:endParaRPr kumimoji="1" lang="ja-JP" altLang="en-US" sz="1400" dirty="0"/>
                    </a:p>
                  </a:txBody>
                  <a:tcPr anchor="ctr">
                    <a:lnL w="12700" cap="flat" cmpd="sng" algn="ctr">
                      <a:solidFill>
                        <a:srgbClr val="FF6600">
                          <a:alpha val="25098"/>
                        </a:srgbClr>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00">
                          <a:alpha val="25098"/>
                        </a:srgb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FF6600">
                          <a:alpha val="25098"/>
                        </a:srgbClr>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00">
                          <a:alpha val="25098"/>
                        </a:srgb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700" b="0" kern="120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cs typeface="+mn-cs"/>
                      </a:endParaRPr>
                    </a:p>
                  </a:txBody>
                  <a:tcPr anchor="ctr">
                    <a:lnL w="76200" cap="flat" cmpd="sng" algn="ctr">
                      <a:solidFill>
                        <a:srgbClr val="FF6600"/>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98"/>
                      </a:srgbClr>
                    </a:solidFill>
                  </a:tcPr>
                </a:tc>
                <a:tc>
                  <a:txBody>
                    <a:bodyPr/>
                    <a:lstStyle/>
                    <a:p>
                      <a:endParaRPr kumimoji="1" lang="ja-JP" altLang="en-US" sz="1400" dirty="0"/>
                    </a:p>
                  </a:txBody>
                  <a:tcPr anchor="ctr">
                    <a:lnL w="12700" cap="flat" cmpd="sng" algn="ctr">
                      <a:solidFill>
                        <a:srgbClr val="FF6600">
                          <a:alpha val="25098"/>
                        </a:srgbClr>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00">
                          <a:alpha val="25098"/>
                        </a:srgb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FF6600">
                          <a:alpha val="25098"/>
                        </a:srgbClr>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00">
                          <a:alpha val="25098"/>
                        </a:srgb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98"/>
                      </a:srgbClr>
                    </a:solidFill>
                  </a:tcPr>
                </a:tc>
                <a:tc>
                  <a:txBody>
                    <a:bodyPr/>
                    <a:lstStyle/>
                    <a:p>
                      <a:endParaRPr kumimoji="1" lang="ja-JP" altLang="en-US" sz="1400" dirty="0"/>
                    </a:p>
                  </a:txBody>
                  <a:tcPr anchor="ctr">
                    <a:lnL w="12700" cap="flat" cmpd="sng" algn="ctr">
                      <a:solidFill>
                        <a:srgbClr val="FF6600">
                          <a:alpha val="25098"/>
                        </a:srgbClr>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00">
                          <a:alpha val="25098"/>
                        </a:srgb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FF6600">
                          <a:alpha val="25098"/>
                        </a:srgbClr>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00">
                          <a:alpha val="25098"/>
                        </a:srgb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00"/>
                      </a:srgbClr>
                    </a:solidFill>
                  </a:tcPr>
                </a:tc>
                <a:tc>
                  <a:txBody>
                    <a:bodyPr/>
                    <a:lstStyle/>
                    <a:p>
                      <a:endParaRPr kumimoji="1" lang="ja-JP" altLang="en-US" sz="1400" dirty="0"/>
                    </a:p>
                  </a:txBody>
                  <a:tcPr anchor="ctr">
                    <a:lnL w="12700" cap="flat" cmpd="sng" algn="ctr">
                      <a:solidFill>
                        <a:srgbClr val="FF6600">
                          <a:alpha val="25098"/>
                        </a:srgbClr>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00">
                          <a:alpha val="25098"/>
                        </a:srgb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00"/>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6600"/>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FF6600">
                          <a:alpha val="25098"/>
                        </a:srgbClr>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6600"/>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00">
                          <a:alpha val="25098"/>
                        </a:srgb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6600"/>
                      </a:solidFill>
                      <a:prstDash val="solid"/>
                      <a:round/>
                      <a:headEnd type="none" w="med" len="med"/>
                      <a:tailEnd type="none" w="med" len="med"/>
                    </a:lnB>
                    <a:solidFill>
                      <a:schemeClr val="bg1">
                        <a:lumMod val="95000"/>
                      </a:schemeClr>
                    </a:solidFill>
                  </a:tcPr>
                </a:tc>
              </a:tr>
            </a:tbl>
          </a:graphicData>
        </a:graphic>
      </p:graphicFrame>
      <p:graphicFrame>
        <p:nvGraphicFramePr>
          <p:cNvPr id="102" name="表 101"/>
          <p:cNvGraphicFramePr>
            <a:graphicFrameLocks noGrp="1"/>
          </p:cNvGraphicFramePr>
          <p:nvPr>
            <p:extLst>
              <p:ext uri="{D42A27DB-BD31-4B8C-83A1-F6EECF244321}">
                <p14:modId xmlns:p14="http://schemas.microsoft.com/office/powerpoint/2010/main" val="2872188083"/>
              </p:ext>
            </p:extLst>
          </p:nvPr>
        </p:nvGraphicFramePr>
        <p:xfrm>
          <a:off x="2986543" y="1149252"/>
          <a:ext cx="4392000" cy="5436000"/>
        </p:xfrm>
        <a:graphic>
          <a:graphicData uri="http://schemas.openxmlformats.org/drawingml/2006/table">
            <a:tbl>
              <a:tblPr firstRow="1" bandRow="1">
                <a:tableStyleId>{5C22544A-7EE6-4342-B048-85BDC9FD1C3A}</a:tableStyleId>
              </a:tblPr>
              <a:tblGrid>
                <a:gridCol w="720000"/>
                <a:gridCol w="1152000"/>
                <a:gridCol w="2520000"/>
              </a:tblGrid>
              <a:tr h="252000">
                <a:tc>
                  <a:txBody>
                    <a:bodyPr/>
                    <a:lstStyle/>
                    <a:p>
                      <a:pPr algn="ct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顧客Ｎｏ</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6600"/>
                      </a:solidFill>
                      <a:prstDash val="solid"/>
                      <a:round/>
                      <a:headEnd type="none" w="med" len="med"/>
                      <a:tailEnd type="none" w="med" len="med"/>
                    </a:lnT>
                    <a:lnB w="12700" cap="flat" cmpd="sng" algn="ctr">
                      <a:noFill/>
                      <a:prstDash val="solid"/>
                      <a:round/>
                      <a:headEnd type="none" w="med" len="med"/>
                      <a:tailEnd type="none" w="med" len="med"/>
                    </a:lnB>
                    <a:solidFill>
                      <a:srgbClr val="FF6600"/>
                    </a:solidFill>
                  </a:tcPr>
                </a:tc>
                <a:tc>
                  <a:txBody>
                    <a:bodyPr/>
                    <a:lstStyle/>
                    <a:p>
                      <a:pPr algn="ct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顧客名</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6600"/>
                      </a:solidFill>
                      <a:prstDash val="solid"/>
                      <a:round/>
                      <a:headEnd type="none" w="med" len="med"/>
                      <a:tailEnd type="none" w="med" len="med"/>
                    </a:lnT>
                    <a:lnB w="12700" cap="flat" cmpd="sng" algn="ctr">
                      <a:noFill/>
                      <a:prstDash val="solid"/>
                      <a:round/>
                      <a:headEnd type="none" w="med" len="med"/>
                      <a:tailEnd type="none" w="med" len="med"/>
                    </a:lnB>
                    <a:solidFill>
                      <a:srgbClr val="FF6600"/>
                    </a:solidFill>
                  </a:tcPr>
                </a:tc>
                <a:tc>
                  <a:txBody>
                    <a:bodyPr/>
                    <a:lstStyle/>
                    <a:p>
                      <a:pPr algn="ctr">
                        <a:lnSpc>
                          <a:spcPct val="100000"/>
                        </a:lnSpc>
                      </a:pP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FF6600"/>
                      </a:solidFill>
                      <a:prstDash val="solid"/>
                      <a:round/>
                      <a:headEnd type="none" w="med" len="med"/>
                      <a:tailEnd type="none" w="med" len="med"/>
                    </a:lnR>
                    <a:lnT w="76200" cap="flat" cmpd="sng" algn="ctr">
                      <a:solidFill>
                        <a:srgbClr val="FF6600"/>
                      </a:solidFill>
                      <a:prstDash val="solid"/>
                      <a:round/>
                      <a:headEnd type="none" w="med" len="med"/>
                      <a:tailEnd type="none" w="med" len="med"/>
                    </a:lnT>
                    <a:lnB w="12700" cap="flat" cmpd="sng" algn="ctr">
                      <a:noFill/>
                      <a:prstDash val="solid"/>
                      <a:round/>
                      <a:headEnd type="none" w="med" len="med"/>
                      <a:tailEnd type="none" w="med" len="med"/>
                    </a:lnB>
                    <a:solidFill>
                      <a:srgbClr val="FF6600"/>
                    </a:solidFill>
                  </a:tcPr>
                </a:tc>
              </a:tr>
              <a:tr h="324000">
                <a:tc>
                  <a:txBody>
                    <a:bodyPr/>
                    <a:lstStyle/>
                    <a:p>
                      <a:pPr algn="r"/>
                      <a:endParaRPr lang="ja-JP" altLang="en-US" sz="900" dirty="0">
                        <a:ln>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00"/>
                      </a:srgbClr>
                    </a:solidFill>
                  </a:tcPr>
                </a:tc>
                <a:tc>
                  <a:txBody>
                    <a:bodyPr/>
                    <a:lstStyle/>
                    <a:p>
                      <a:endParaRPr kumimoji="1" lang="ja-JP" altLang="en-US" sz="1400" dirty="0"/>
                    </a:p>
                  </a:txBody>
                  <a:tcPr anchor="ctr">
                    <a:lnL w="12700" cap="flat" cmpd="sng" algn="ctr">
                      <a:solidFill>
                        <a:srgbClr val="FF6600">
                          <a:alpha val="25098"/>
                        </a:srgbClr>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00">
                          <a:alpha val="25098"/>
                        </a:srgb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00"/>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FF6600">
                          <a:alpha val="25098"/>
                        </a:srgbClr>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00">
                          <a:alpha val="25098"/>
                        </a:srgb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98"/>
                      </a:srgbClr>
                    </a:solidFill>
                  </a:tcPr>
                </a:tc>
                <a:tc>
                  <a:txBody>
                    <a:bodyPr/>
                    <a:lstStyle/>
                    <a:p>
                      <a:endParaRPr kumimoji="1" lang="ja-JP" altLang="en-US" sz="1400" dirty="0"/>
                    </a:p>
                  </a:txBody>
                  <a:tcPr anchor="ctr">
                    <a:lnL w="12700" cap="flat" cmpd="sng" algn="ctr">
                      <a:solidFill>
                        <a:srgbClr val="FF6600">
                          <a:alpha val="25098"/>
                        </a:srgbClr>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00">
                          <a:alpha val="25098"/>
                        </a:srgb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FF6600">
                          <a:alpha val="25098"/>
                        </a:srgbClr>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00">
                          <a:alpha val="25098"/>
                        </a:srgb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00"/>
                      </a:srgbClr>
                    </a:solidFill>
                  </a:tcPr>
                </a:tc>
                <a:tc>
                  <a:txBody>
                    <a:bodyPr/>
                    <a:lstStyle/>
                    <a:p>
                      <a:endParaRPr kumimoji="1" lang="ja-JP" altLang="en-US" sz="1400" dirty="0"/>
                    </a:p>
                  </a:txBody>
                  <a:tcPr anchor="ctr">
                    <a:lnL w="12700" cap="flat" cmpd="sng" algn="ctr">
                      <a:solidFill>
                        <a:srgbClr val="FF6600">
                          <a:alpha val="25098"/>
                        </a:srgbClr>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00">
                          <a:alpha val="25098"/>
                        </a:srgb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00"/>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FF6600">
                          <a:alpha val="25098"/>
                        </a:srgbClr>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00">
                          <a:alpha val="25098"/>
                        </a:srgb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98"/>
                      </a:srgbClr>
                    </a:solidFill>
                  </a:tcPr>
                </a:tc>
                <a:tc>
                  <a:txBody>
                    <a:bodyPr/>
                    <a:lstStyle/>
                    <a:p>
                      <a:endParaRPr kumimoji="1" lang="ja-JP" altLang="en-US" sz="1400" dirty="0"/>
                    </a:p>
                  </a:txBody>
                  <a:tcPr anchor="ctr">
                    <a:lnL w="12700" cap="flat" cmpd="sng" algn="ctr">
                      <a:solidFill>
                        <a:srgbClr val="FF6600">
                          <a:alpha val="25098"/>
                        </a:srgbClr>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00">
                          <a:alpha val="25098"/>
                        </a:srgb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FF6600">
                          <a:alpha val="25098"/>
                        </a:srgbClr>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00">
                          <a:alpha val="25098"/>
                        </a:srgb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98"/>
                      </a:srgbClr>
                    </a:solidFill>
                  </a:tcPr>
                </a:tc>
                <a:tc>
                  <a:txBody>
                    <a:bodyPr/>
                    <a:lstStyle/>
                    <a:p>
                      <a:endParaRPr kumimoji="1" lang="ja-JP" altLang="en-US" sz="1400" dirty="0"/>
                    </a:p>
                  </a:txBody>
                  <a:tcPr anchor="ctr">
                    <a:lnL w="12700" cap="flat" cmpd="sng" algn="ctr">
                      <a:solidFill>
                        <a:srgbClr val="FF6600">
                          <a:alpha val="25098"/>
                        </a:srgbClr>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00">
                          <a:alpha val="25098"/>
                        </a:srgb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FF6600">
                          <a:alpha val="25098"/>
                        </a:srgbClr>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00">
                          <a:alpha val="25098"/>
                        </a:srgb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700" b="0" kern="120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cs typeface="+mn-cs"/>
                      </a:endParaRPr>
                    </a:p>
                  </a:txBody>
                  <a:tcPr anchor="ctr">
                    <a:lnL w="76200" cap="flat" cmpd="sng" algn="ctr">
                      <a:solidFill>
                        <a:srgbClr val="FF6600"/>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98"/>
                      </a:srgbClr>
                    </a:solidFill>
                  </a:tcPr>
                </a:tc>
                <a:tc>
                  <a:txBody>
                    <a:bodyPr/>
                    <a:lstStyle/>
                    <a:p>
                      <a:endParaRPr kumimoji="1" lang="ja-JP" altLang="en-US" sz="1400" dirty="0"/>
                    </a:p>
                  </a:txBody>
                  <a:tcPr anchor="ctr">
                    <a:lnL w="12700" cap="flat" cmpd="sng" algn="ctr">
                      <a:solidFill>
                        <a:srgbClr val="FF6600">
                          <a:alpha val="25098"/>
                        </a:srgbClr>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00">
                          <a:alpha val="25098"/>
                        </a:srgb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FF6600">
                          <a:alpha val="25098"/>
                        </a:srgbClr>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00">
                          <a:alpha val="25098"/>
                        </a:srgb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98"/>
                      </a:srgbClr>
                    </a:solidFill>
                  </a:tcPr>
                </a:tc>
                <a:tc>
                  <a:txBody>
                    <a:bodyPr/>
                    <a:lstStyle/>
                    <a:p>
                      <a:endParaRPr kumimoji="1" lang="ja-JP" altLang="en-US" sz="1400" dirty="0"/>
                    </a:p>
                  </a:txBody>
                  <a:tcPr anchor="ctr">
                    <a:lnL w="12700" cap="flat" cmpd="sng" algn="ctr">
                      <a:solidFill>
                        <a:srgbClr val="FF6600">
                          <a:alpha val="25098"/>
                        </a:srgbClr>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00">
                          <a:alpha val="25098"/>
                        </a:srgb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FF6600">
                          <a:alpha val="25098"/>
                        </a:srgbClr>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00">
                          <a:alpha val="25098"/>
                        </a:srgb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00"/>
                      </a:srgbClr>
                    </a:solidFill>
                  </a:tcPr>
                </a:tc>
                <a:tc>
                  <a:txBody>
                    <a:bodyPr/>
                    <a:lstStyle/>
                    <a:p>
                      <a:endParaRPr kumimoji="1" lang="ja-JP" altLang="en-US" sz="1400" dirty="0"/>
                    </a:p>
                  </a:txBody>
                  <a:tcPr anchor="ctr">
                    <a:lnL w="12700" cap="flat" cmpd="sng" algn="ctr">
                      <a:solidFill>
                        <a:srgbClr val="FF6600">
                          <a:alpha val="25098"/>
                        </a:srgbClr>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00">
                          <a:alpha val="25098"/>
                        </a:srgb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00">
                        <a:alpha val="25000"/>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00"/>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6600"/>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FF6600">
                          <a:alpha val="25098"/>
                        </a:srgbClr>
                      </a:solidFill>
                      <a:prstDash val="solid"/>
                      <a:round/>
                      <a:headEnd type="none" w="med" len="med"/>
                      <a:tailEnd type="none" w="med" len="med"/>
                    </a:lnL>
                    <a:lnR w="12700" cap="flat" cmpd="sng" algn="ctr">
                      <a:solidFill>
                        <a:srgbClr val="FF6600">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6600"/>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00">
                          <a:alpha val="25098"/>
                        </a:srgbClr>
                      </a:solidFill>
                      <a:prstDash val="solid"/>
                      <a:round/>
                      <a:headEnd type="none" w="med" len="med"/>
                      <a:tailEnd type="none" w="med" len="med"/>
                    </a:lnL>
                    <a:lnR w="76200" cap="flat" cmpd="sng" algn="ctr">
                      <a:solidFill>
                        <a:srgbClr val="FF6600"/>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6600"/>
                      </a:solidFill>
                      <a:prstDash val="solid"/>
                      <a:round/>
                      <a:headEnd type="none" w="med" len="med"/>
                      <a:tailEnd type="none" w="med" len="med"/>
                    </a:lnB>
                    <a:solidFill>
                      <a:schemeClr val="bg1">
                        <a:lumMod val="95000"/>
                      </a:schemeClr>
                    </a:solidFill>
                  </a:tcPr>
                </a:tc>
              </a:tr>
            </a:tbl>
          </a:graphicData>
        </a:graphic>
      </p:graphicFrame>
      <p:grpSp>
        <p:nvGrpSpPr>
          <p:cNvPr id="251" name="グループ化 250"/>
          <p:cNvGrpSpPr/>
          <p:nvPr/>
        </p:nvGrpSpPr>
        <p:grpSpPr>
          <a:xfrm>
            <a:off x="2537447" y="-11817"/>
            <a:ext cx="4852646" cy="830997"/>
            <a:chOff x="2537447" y="-11817"/>
            <a:chExt cx="4852646" cy="830997"/>
          </a:xfrm>
        </p:grpSpPr>
        <p:sp>
          <p:nvSpPr>
            <p:cNvPr id="271" name="ホームベース 270"/>
            <p:cNvSpPr/>
            <p:nvPr/>
          </p:nvSpPr>
          <p:spPr>
            <a:xfrm>
              <a:off x="2537447" y="68402"/>
              <a:ext cx="4852646" cy="648000"/>
            </a:xfrm>
            <a:prstGeom prst="homePlate">
              <a:avLst/>
            </a:prstGeom>
            <a:solidFill>
              <a:schemeClr val="accent5"/>
            </a:solidFill>
            <a:ln w="63500">
              <a:gradFill flip="none" rotWithShape="1">
                <a:gsLst>
                  <a:gs pos="70000">
                    <a:schemeClr val="bg1">
                      <a:lumMod val="75000"/>
                    </a:schemeClr>
                  </a:gs>
                  <a:gs pos="40000">
                    <a:schemeClr val="bg1"/>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7" name="テキスト ボックス 296"/>
            <p:cNvSpPr txBox="1"/>
            <p:nvPr/>
          </p:nvSpPr>
          <p:spPr>
            <a:xfrm>
              <a:off x="2537447" y="-11817"/>
              <a:ext cx="1178968" cy="830997"/>
            </a:xfrm>
            <a:prstGeom prst="rect">
              <a:avLst/>
            </a:prstGeom>
            <a:noFill/>
          </p:spPr>
          <p:txBody>
            <a:bodyPr wrap="none" rtlCol="0">
              <a:spAutoFit/>
            </a:bodyPr>
            <a:lstStyle/>
            <a:p>
              <a:r>
                <a:rPr kumimoji="1" lang="en-US" altLang="ja-JP" sz="4800" b="1" dirty="0" smtClean="0">
                  <a:solidFill>
                    <a:schemeClr val="bg1"/>
                  </a:solidFill>
                  <a:latin typeface="Arial" panose="020B0604020202020204" pitchFamily="34" charset="0"/>
                  <a:cs typeface="Arial" panose="020B0604020202020204" pitchFamily="34" charset="0"/>
                </a:rPr>
                <a:t>BCP</a:t>
              </a:r>
              <a:endParaRPr kumimoji="1" lang="ja-JP" altLang="en-US" sz="4800" b="1" dirty="0">
                <a:solidFill>
                  <a:schemeClr val="bg1"/>
                </a:solidFill>
                <a:latin typeface="Arial" panose="020B0604020202020204" pitchFamily="34" charset="0"/>
                <a:cs typeface="Arial" panose="020B0604020202020204" pitchFamily="34" charset="0"/>
              </a:endParaRPr>
            </a:p>
          </p:txBody>
        </p:sp>
        <p:sp>
          <p:nvSpPr>
            <p:cNvPr id="298" name="テキスト ボックス 297"/>
            <p:cNvSpPr txBox="1"/>
            <p:nvPr/>
          </p:nvSpPr>
          <p:spPr>
            <a:xfrm>
              <a:off x="3889965" y="234404"/>
              <a:ext cx="2309610" cy="338554"/>
            </a:xfrm>
            <a:prstGeom prst="rect">
              <a:avLst/>
            </a:prstGeom>
            <a:noFill/>
          </p:spPr>
          <p:txBody>
            <a:bodyPr wrap="square" rtlCol="0">
              <a:spAutoFit/>
            </a:bodyPr>
            <a:lstStyle/>
            <a:p>
              <a:r>
                <a:rPr kumimoji="1" lang="zh-TW" altLang="en-US" sz="1600" dirty="0" smtClean="0">
                  <a:ln w="3175">
                    <a:solidFill>
                      <a:schemeClr val="bg1"/>
                    </a:solidFill>
                  </a:ln>
                  <a:solidFill>
                    <a:schemeClr val="bg1"/>
                  </a:solidFill>
                  <a:latin typeface="Meiryo UI" panose="020B0604030504040204" pitchFamily="50" charset="-128"/>
                  <a:ea typeface="Meiryo UI" panose="020B0604030504040204" pitchFamily="50" charset="-128"/>
                </a:rPr>
                <a:t>事業継続計画</a:t>
              </a:r>
              <a:endParaRPr kumimoji="1" lang="ja-JP" altLang="en-US" sz="1600" dirty="0">
                <a:ln w="3175">
                  <a:solidFill>
                    <a:schemeClr val="bg1"/>
                  </a:solidFill>
                </a:ln>
                <a:solidFill>
                  <a:schemeClr val="bg1"/>
                </a:solidFill>
                <a:latin typeface="Meiryo UI" panose="020B0604030504040204" pitchFamily="50" charset="-128"/>
                <a:ea typeface="Meiryo UI" panose="020B0604030504040204" pitchFamily="50" charset="-128"/>
              </a:endParaRPr>
            </a:p>
          </p:txBody>
        </p:sp>
      </p:grpSp>
      <p:grpSp>
        <p:nvGrpSpPr>
          <p:cNvPr id="11" name="グループ化 10"/>
          <p:cNvGrpSpPr/>
          <p:nvPr/>
        </p:nvGrpSpPr>
        <p:grpSpPr>
          <a:xfrm>
            <a:off x="7378543" y="-57699"/>
            <a:ext cx="4852646" cy="830997"/>
            <a:chOff x="7351883" y="-21553"/>
            <a:chExt cx="4842000" cy="830997"/>
          </a:xfrm>
        </p:grpSpPr>
        <p:sp>
          <p:nvSpPr>
            <p:cNvPr id="16" name="ホームベース 15"/>
            <p:cNvSpPr/>
            <p:nvPr/>
          </p:nvSpPr>
          <p:spPr>
            <a:xfrm flipH="1">
              <a:off x="7351883" y="104548"/>
              <a:ext cx="4842000" cy="648000"/>
            </a:xfrm>
            <a:prstGeom prst="homePlate">
              <a:avLst/>
            </a:prstGeom>
            <a:solidFill>
              <a:schemeClr val="tx1">
                <a:lumMod val="75000"/>
                <a:lumOff val="25000"/>
              </a:schemeClr>
            </a:solidFill>
            <a:ln w="63500">
              <a:gradFill flip="none" rotWithShape="1">
                <a:gsLst>
                  <a:gs pos="40000">
                    <a:schemeClr val="accent1">
                      <a:lumMod val="5000"/>
                      <a:lumOff val="95000"/>
                    </a:schemeClr>
                  </a:gs>
                  <a:gs pos="70000">
                    <a:schemeClr val="bg1">
                      <a:lumMod val="75000"/>
                    </a:scheme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9734405" y="121818"/>
              <a:ext cx="1859338" cy="584775"/>
            </a:xfrm>
            <a:prstGeom prst="rect">
              <a:avLst/>
            </a:prstGeom>
            <a:noFill/>
          </p:spPr>
          <p:txBody>
            <a:bodyPr wrap="square" rtlCol="0">
              <a:spAutoFit/>
            </a:bodyPr>
            <a:lstStyle/>
            <a:p>
              <a:pPr algn="r"/>
              <a:r>
                <a:rPr lang="ja-JP" altLang="en-US" sz="3200" dirty="0">
                  <a:solidFill>
                    <a:schemeClr val="bg1"/>
                  </a:solidFill>
                  <a:latin typeface="HGP創英角ｺﾞｼｯｸUB" panose="020B0900000000000000" pitchFamily="50" charset="-128"/>
                  <a:ea typeface="HGP創英角ｺﾞｼｯｸUB" panose="020B0900000000000000" pitchFamily="50" charset="-128"/>
                </a:rPr>
                <a:t>連絡先</a:t>
              </a:r>
              <a:endPar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67" name="テキスト ボックス 66"/>
            <p:cNvSpPr txBox="1"/>
            <p:nvPr/>
          </p:nvSpPr>
          <p:spPr>
            <a:xfrm>
              <a:off x="11510535" y="-21553"/>
              <a:ext cx="669890" cy="830997"/>
            </a:xfrm>
            <a:prstGeom prst="rect">
              <a:avLst/>
            </a:prstGeom>
            <a:noFill/>
          </p:spPr>
          <p:txBody>
            <a:bodyPr wrap="square" rtlCol="0">
              <a:spAutoFit/>
            </a:bodyPr>
            <a:lstStyle/>
            <a:p>
              <a:pPr algn="ctr"/>
              <a:r>
                <a:rPr lang="ja-JP" altLang="en-US" sz="4800" dirty="0">
                  <a:solidFill>
                    <a:schemeClr val="bg1"/>
                  </a:solidFill>
                  <a:latin typeface="HGP創英角ｺﾞｼｯｸUB" panose="020B0900000000000000" pitchFamily="50" charset="-128"/>
                  <a:ea typeface="HGP創英角ｺﾞｼｯｸUB" panose="020B0900000000000000" pitchFamily="50" charset="-128"/>
                </a:rPr>
                <a:t>２</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6" name="正方形/長方形 5"/>
          <p:cNvSpPr/>
          <p:nvPr/>
        </p:nvSpPr>
        <p:spPr>
          <a:xfrm>
            <a:off x="0" y="-21552"/>
            <a:ext cx="2551888" cy="6879552"/>
          </a:xfrm>
          <a:prstGeom prst="rect">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 name="直線コネクタ 97"/>
          <p:cNvCxnSpPr/>
          <p:nvPr/>
        </p:nvCxnSpPr>
        <p:spPr>
          <a:xfrm>
            <a:off x="2551888" y="-44999"/>
            <a:ext cx="0" cy="6902999"/>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300" name="図 299"/>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5989975" y="1144108"/>
            <a:ext cx="216000" cy="216000"/>
          </a:xfrm>
          <a:prstGeom prst="rect">
            <a:avLst/>
          </a:prstGeom>
        </p:spPr>
      </p:pic>
      <p:sp>
        <p:nvSpPr>
          <p:cNvPr id="301" name="角丸四角形 300"/>
          <p:cNvSpPr/>
          <p:nvPr/>
        </p:nvSpPr>
        <p:spPr>
          <a:xfrm>
            <a:off x="2989696" y="811284"/>
            <a:ext cx="2262742" cy="252000"/>
          </a:xfrm>
          <a:prstGeom prst="roundRect">
            <a:avLst>
              <a:gd name="adj" fmla="val 50000"/>
            </a:avLst>
          </a:prstGeom>
          <a:gradFill flip="none" rotWithShape="1">
            <a:gsLst>
              <a:gs pos="0">
                <a:schemeClr val="tx1">
                  <a:lumMod val="50000"/>
                  <a:lumOff val="50000"/>
                </a:schemeClr>
              </a:gs>
              <a:gs pos="75000">
                <a:schemeClr val="tx1">
                  <a:lumMod val="75000"/>
                  <a:lumOff val="25000"/>
                </a:schemeClr>
              </a:gs>
            </a:gsLst>
            <a:lin ang="16200000" scaled="1"/>
            <a:tileRect/>
          </a:gradFill>
          <a:ln w="25400">
            <a:gradFill flip="none" rotWithShape="1">
              <a:gsLst>
                <a:gs pos="40000">
                  <a:schemeClr val="bg1">
                    <a:lumMod val="65000"/>
                  </a:schemeClr>
                </a:gs>
                <a:gs pos="60000">
                  <a:schemeClr val="tx1">
                    <a:lumMod val="65000"/>
                    <a:lumOff val="35000"/>
                  </a:schemeClr>
                </a:gs>
              </a:gsLst>
              <a:lin ang="2400000" scaled="0"/>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347788" algn="l"/>
              </a:tabLst>
            </a:pPr>
            <a:r>
              <a:rPr lang="ja-JP" altLang="en-US" sz="1400" i="1" dirty="0">
                <a:solidFill>
                  <a:schemeClr val="bg1"/>
                </a:solidFill>
                <a:latin typeface="HGP創英角ｺﾞｼｯｸUB" panose="020B0900000000000000" pitchFamily="50" charset="-128"/>
                <a:ea typeface="HGP創英角ｺﾞｼｯｸUB" panose="020B0900000000000000" pitchFamily="50" charset="-128"/>
              </a:rPr>
              <a:t>顧客</a:t>
            </a:r>
            <a:r>
              <a:rPr lang="ja-JP" altLang="en-US" sz="1400" i="1" dirty="0" smtClean="0">
                <a:solidFill>
                  <a:schemeClr val="bg1"/>
                </a:solidFill>
                <a:latin typeface="チェックポイント★リベンジ" panose="02000600000000000000" pitchFamily="2" charset="-128"/>
                <a:ea typeface="チェックポイント★リベンジ" panose="02000600000000000000" pitchFamily="2" charset="-128"/>
              </a:rPr>
              <a:t>　</a:t>
            </a:r>
            <a:r>
              <a:rPr lang="en-US" altLang="ja-JP" sz="1400" i="1" dirty="0" smtClean="0">
                <a:gradFill flip="none" rotWithShape="1">
                  <a:gsLst>
                    <a:gs pos="0">
                      <a:schemeClr val="accent5">
                        <a:lumMod val="40000"/>
                        <a:lumOff val="60000"/>
                      </a:schemeClr>
                    </a:gs>
                    <a:gs pos="80000">
                      <a:schemeClr val="accent5"/>
                    </a:gs>
                  </a:gsLst>
                  <a:lin ang="16200000" scaled="1"/>
                  <a:tileRect/>
                </a:gradFill>
                <a:latin typeface="チェックポイント★リベンジ" panose="02000600000000000000" pitchFamily="2" charset="-128"/>
                <a:ea typeface="チェックポイント★リベンジ" panose="02000600000000000000" pitchFamily="2" charset="-128"/>
              </a:rPr>
              <a:t>	</a:t>
            </a:r>
            <a:r>
              <a:rPr lang="ja-JP" altLang="en-US" sz="1400" dirty="0" smtClean="0">
                <a:solidFill>
                  <a:schemeClr val="tx1">
                    <a:lumMod val="50000"/>
                    <a:lumOff val="50000"/>
                  </a:schemeClr>
                </a:solidFill>
                <a:latin typeface="HGP創英角ｺﾞｼｯｸUB" panose="020B0900000000000000" pitchFamily="50" charset="-128"/>
                <a:ea typeface="HGP創英角ｺﾞｼｯｸUB" panose="020B0900000000000000" pitchFamily="50" charset="-128"/>
              </a:rPr>
              <a:t>▶ </a:t>
            </a:r>
            <a:r>
              <a:rPr lang="en-US" altLang="ja-JP" sz="1400" dirty="0" smtClean="0">
                <a:solidFill>
                  <a:schemeClr val="bg1"/>
                </a:solidFill>
                <a:latin typeface="Square721 BT" panose="020B0504020202060204" pitchFamily="34" charset="0"/>
                <a:ea typeface="HGP創英角ｺﾞｼｯｸUB" panose="020B0900000000000000" pitchFamily="50" charset="-128"/>
              </a:rPr>
              <a:t>P0</a:t>
            </a:r>
            <a:r>
              <a:rPr lang="en-US" altLang="ja-JP" sz="1400" dirty="0">
                <a:solidFill>
                  <a:schemeClr val="bg1"/>
                </a:solidFill>
                <a:latin typeface="Square721 BT" panose="020B0504020202060204" pitchFamily="34" charset="0"/>
                <a:ea typeface="HGP創英角ｺﾞｼｯｸUB" panose="020B0900000000000000" pitchFamily="50" charset="-128"/>
              </a:rPr>
              <a:t>0</a:t>
            </a:r>
            <a:endParaRPr lang="ja-JP" altLang="en-US" sz="1400" dirty="0">
              <a:solidFill>
                <a:schemeClr val="bg1"/>
              </a:solidFill>
              <a:latin typeface="Square721 BT" panose="020B0504020202060204" pitchFamily="34" charset="0"/>
              <a:ea typeface="HGP創英角ｺﾞｼｯｸUB" panose="020B0900000000000000" pitchFamily="50" charset="-128"/>
            </a:endParaRPr>
          </a:p>
        </p:txBody>
      </p:sp>
      <p:pic>
        <p:nvPicPr>
          <p:cNvPr id="99" name="図 98"/>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10604853" y="1160605"/>
            <a:ext cx="216000" cy="216000"/>
          </a:xfrm>
          <a:prstGeom prst="rect">
            <a:avLst/>
          </a:prstGeom>
        </p:spPr>
      </p:pic>
      <p:sp>
        <p:nvSpPr>
          <p:cNvPr id="100" name="正方形/長方形 99"/>
          <p:cNvSpPr/>
          <p:nvPr/>
        </p:nvSpPr>
        <p:spPr>
          <a:xfrm>
            <a:off x="11831997" y="6498000"/>
            <a:ext cx="360000" cy="360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latin typeface="Square721 BT" panose="020B0504020202060204" pitchFamily="34" charset="0"/>
              </a:rPr>
              <a:t>00</a:t>
            </a:r>
            <a:endParaRPr kumimoji="1" lang="ja-JP" altLang="en-US" sz="1000" dirty="0">
              <a:latin typeface="Square721 BT" panose="020B0504020202060204" pitchFamily="34" charset="0"/>
            </a:endParaRPr>
          </a:p>
        </p:txBody>
      </p:sp>
      <p:sp>
        <p:nvSpPr>
          <p:cNvPr id="101" name="正方形/長方形 100"/>
          <p:cNvSpPr/>
          <p:nvPr/>
        </p:nvSpPr>
        <p:spPr>
          <a:xfrm>
            <a:off x="25620" y="3263150"/>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latin typeface="Square721 BT" panose="020B0504020202060204" pitchFamily="34" charset="0"/>
                <a:cs typeface="Arial" panose="020B0604020202020204" pitchFamily="34" charset="0"/>
              </a:rPr>
              <a:t>BCP </a:t>
            </a:r>
            <a:r>
              <a:rPr lang="en-US" altLang="ja-JP" sz="1200" dirty="0" smtClean="0">
                <a:latin typeface="Square721 BT" panose="020B0504020202060204" pitchFamily="34" charset="0"/>
                <a:cs typeface="Arial" panose="020B0604020202020204" pitchFamily="34" charset="0"/>
              </a:rPr>
              <a:t>C</a:t>
            </a:r>
            <a:r>
              <a:rPr lang="en-US" altLang="ja-JP" sz="1200" dirty="0">
                <a:latin typeface="Square721 BT" panose="020B0504020202060204" pitchFamily="34" charset="0"/>
                <a:cs typeface="Arial" panose="020B0604020202020204" pitchFamily="34" charset="0"/>
              </a:rPr>
              <a:t>ONTENTS</a:t>
            </a:r>
            <a:endParaRPr kumimoji="1" lang="ja-JP" altLang="en-US" sz="1200" dirty="0">
              <a:latin typeface="Square721 BT" panose="020B0504020202060204" pitchFamily="34" charset="0"/>
              <a:cs typeface="Arial" panose="020B0604020202020204" pitchFamily="34" charset="0"/>
            </a:endParaRPr>
          </a:p>
        </p:txBody>
      </p:sp>
      <p:grpSp>
        <p:nvGrpSpPr>
          <p:cNvPr id="103" name="グループ化 102"/>
          <p:cNvGrpSpPr/>
          <p:nvPr/>
        </p:nvGrpSpPr>
        <p:grpSpPr>
          <a:xfrm>
            <a:off x="0" y="3427177"/>
            <a:ext cx="2251471" cy="3403220"/>
            <a:chOff x="0" y="1053600"/>
            <a:chExt cx="2251471" cy="3403220"/>
          </a:xfrm>
        </p:grpSpPr>
        <p:grpSp>
          <p:nvGrpSpPr>
            <p:cNvPr id="104" name="グループ化 103"/>
            <p:cNvGrpSpPr/>
            <p:nvPr/>
          </p:nvGrpSpPr>
          <p:grpSpPr>
            <a:xfrm>
              <a:off x="0" y="1053600"/>
              <a:ext cx="2251471" cy="523220"/>
              <a:chOff x="-20335" y="1287374"/>
              <a:chExt cx="2251471" cy="523220"/>
            </a:xfrm>
          </p:grpSpPr>
          <p:sp>
            <p:nvSpPr>
              <p:cNvPr id="120" name="正方形/長方形 119"/>
              <p:cNvSpPr/>
              <p:nvPr/>
            </p:nvSpPr>
            <p:spPr>
              <a:xfrm>
                <a:off x="-20335" y="1356157"/>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rgbClr val="595959"/>
                    </a:solidFill>
                    <a:latin typeface="HGP創英角ｺﾞｼｯｸUB" panose="020B0900000000000000" pitchFamily="50" charset="-128"/>
                    <a:ea typeface="HGP創英角ｺﾞｼｯｸUB" panose="020B0900000000000000" pitchFamily="50" charset="-128"/>
                  </a:rPr>
                  <a:t>	</a:t>
                </a:r>
                <a:r>
                  <a:rPr kumimoji="1" lang="ja-JP" altLang="en-US" sz="1200" dirty="0" smtClean="0">
                    <a:solidFill>
                      <a:srgbClr val="595959"/>
                    </a:solidFill>
                    <a:latin typeface="HGP創英角ｺﾞｼｯｸUB" panose="020B0900000000000000" pitchFamily="50" charset="-128"/>
                    <a:ea typeface="HGP創英角ｺﾞｼｯｸUB" panose="020B0900000000000000" pitchFamily="50" charset="-128"/>
                  </a:rPr>
                  <a:t>基本情報</a:t>
                </a:r>
                <a:endParaRPr kumimoji="1" lang="ja-JP" altLang="en-US" sz="1200" dirty="0">
                  <a:solidFill>
                    <a:srgbClr val="595959"/>
                  </a:solidFill>
                  <a:latin typeface="HGP創英角ｺﾞｼｯｸUB" panose="020B0900000000000000" pitchFamily="50" charset="-128"/>
                  <a:ea typeface="HGP創英角ｺﾞｼｯｸUB" panose="020B0900000000000000" pitchFamily="50" charset="-128"/>
                </a:endParaRPr>
              </a:p>
            </p:txBody>
          </p:sp>
          <p:sp>
            <p:nvSpPr>
              <p:cNvPr id="122" name="テキスト ボックス 121"/>
              <p:cNvSpPr txBox="1"/>
              <p:nvPr/>
            </p:nvSpPr>
            <p:spPr>
              <a:xfrm>
                <a:off x="36000" y="1287374"/>
                <a:ext cx="453970" cy="523220"/>
              </a:xfrm>
              <a:prstGeom prst="rect">
                <a:avLst/>
              </a:prstGeom>
              <a:noFill/>
            </p:spPr>
            <p:txBody>
              <a:bodyPr wrap="none" rtlCol="0">
                <a:spAutoFit/>
              </a:bodyPr>
              <a:lstStyle/>
              <a:p>
                <a:r>
                  <a:rPr kumimoji="1" lang="ja-JP" altLang="en-US" sz="2800" dirty="0" smtClean="0">
                    <a:solidFill>
                      <a:srgbClr val="595959"/>
                    </a:solidFill>
                    <a:latin typeface="HGP創英角ｺﾞｼｯｸUB" panose="020B0900000000000000" pitchFamily="50" charset="-128"/>
                    <a:ea typeface="HGP創英角ｺﾞｼｯｸUB" panose="020B0900000000000000" pitchFamily="50" charset="-128"/>
                  </a:rPr>
                  <a:t>１</a:t>
                </a:r>
                <a:endParaRPr kumimoji="1" lang="ja-JP" altLang="en-US" sz="2800" dirty="0">
                  <a:solidFill>
                    <a:srgbClr val="595959"/>
                  </a:solidFill>
                  <a:latin typeface="HGP創英角ｺﾞｼｯｸUB" panose="020B0900000000000000" pitchFamily="50" charset="-128"/>
                  <a:ea typeface="HGP創英角ｺﾞｼｯｸUB" panose="020B0900000000000000" pitchFamily="50" charset="-128"/>
                </a:endParaRPr>
              </a:p>
            </p:txBody>
          </p:sp>
        </p:grpSp>
        <p:sp>
          <p:nvSpPr>
            <p:cNvPr id="105" name="テキスト ボックス 104"/>
            <p:cNvSpPr txBox="1"/>
            <p:nvPr/>
          </p:nvSpPr>
          <p:spPr>
            <a:xfrm>
              <a:off x="114043" y="1485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06" name="正方形/長方形 105"/>
            <p:cNvSpPr/>
            <p:nvPr/>
          </p:nvSpPr>
          <p:spPr>
            <a:xfrm>
              <a:off x="0" y="1698383"/>
              <a:ext cx="2251471" cy="41168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bg1"/>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連絡先</a:t>
              </a:r>
              <a:endParaRPr kumimoji="1" lang="ja-JP" altLang="en-US" sz="12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07" name="テキスト ボックス 106"/>
            <p:cNvSpPr txBox="1"/>
            <p:nvPr/>
          </p:nvSpPr>
          <p:spPr>
            <a:xfrm>
              <a:off x="56335" y="1629600"/>
              <a:ext cx="453970" cy="523220"/>
            </a:xfrm>
            <a:prstGeom prst="rect">
              <a:avLst/>
            </a:prstGeom>
            <a:noFill/>
          </p:spPr>
          <p:txBody>
            <a:bodyPr wrap="none" rtlCol="0">
              <a:spAutoFit/>
            </a:bodyPr>
            <a:lstStyle/>
            <a:p>
              <a:r>
                <a:rPr lang="ja-JP" altLang="en-US" sz="2800" dirty="0">
                  <a:solidFill>
                    <a:schemeClr val="bg1"/>
                  </a:solidFill>
                  <a:latin typeface="HGP創英角ｺﾞｼｯｸUB" panose="020B0900000000000000" pitchFamily="50" charset="-128"/>
                  <a:ea typeface="HGP創英角ｺﾞｼｯｸUB" panose="020B0900000000000000" pitchFamily="50" charset="-128"/>
                </a:rPr>
                <a:t>２</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08" name="テキスト ボックス 107"/>
            <p:cNvSpPr txBox="1"/>
            <p:nvPr/>
          </p:nvSpPr>
          <p:spPr>
            <a:xfrm>
              <a:off x="114043" y="2061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09" name="正方形/長方形 108"/>
            <p:cNvSpPr/>
            <p:nvPr/>
          </p:nvSpPr>
          <p:spPr>
            <a:xfrm>
              <a:off x="0" y="2274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会社・従業員</a:t>
              </a:r>
              <a:endParaRPr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0" name="テキスト ボックス 109"/>
            <p:cNvSpPr txBox="1"/>
            <p:nvPr/>
          </p:nvSpPr>
          <p:spPr>
            <a:xfrm>
              <a:off x="56335" y="2205600"/>
              <a:ext cx="453970" cy="523220"/>
            </a:xfrm>
            <a:prstGeom prst="rect">
              <a:avLst/>
            </a:prstGeom>
            <a:noFill/>
          </p:spPr>
          <p:txBody>
            <a:bodyPr wrap="none" rtlCol="0">
              <a:spAutoFit/>
            </a:bodyPr>
            <a:lstStyle/>
            <a:p>
              <a:r>
                <a:rPr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３</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1" name="テキスト ボックス 110"/>
            <p:cNvSpPr txBox="1"/>
            <p:nvPr/>
          </p:nvSpPr>
          <p:spPr>
            <a:xfrm>
              <a:off x="114043" y="2637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12" name="正方形/長方形 111"/>
            <p:cNvSpPr/>
            <p:nvPr/>
          </p:nvSpPr>
          <p:spPr>
            <a:xfrm>
              <a:off x="0" y="2850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顧客・</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取引</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3" name="テキスト ボックス 112"/>
            <p:cNvSpPr txBox="1"/>
            <p:nvPr/>
          </p:nvSpPr>
          <p:spPr>
            <a:xfrm>
              <a:off x="56335" y="2781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４</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4" name="テキスト ボックス 113"/>
            <p:cNvSpPr txBox="1"/>
            <p:nvPr/>
          </p:nvSpPr>
          <p:spPr>
            <a:xfrm>
              <a:off x="114043" y="3213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15" name="正方形/長方形 114"/>
            <p:cNvSpPr/>
            <p:nvPr/>
          </p:nvSpPr>
          <p:spPr>
            <a:xfrm>
              <a:off x="0" y="3426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資源</a:t>
              </a:r>
              <a:r>
                <a:rPr kumimoji="1"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供給</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6" name="テキスト ボックス 115"/>
            <p:cNvSpPr txBox="1"/>
            <p:nvPr/>
          </p:nvSpPr>
          <p:spPr>
            <a:xfrm>
              <a:off x="56335" y="3357600"/>
              <a:ext cx="453970" cy="523220"/>
            </a:xfrm>
            <a:prstGeom prst="rect">
              <a:avLst/>
            </a:prstGeom>
            <a:noFill/>
          </p:spPr>
          <p:txBody>
            <a:bodyPr wrap="none" rtlCol="0">
              <a:spAutoFit/>
            </a:bodyPr>
            <a:lstStyle/>
            <a:p>
              <a:r>
                <a:rPr kumimoji="1"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５</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7" name="テキスト ボックス 116"/>
            <p:cNvSpPr txBox="1"/>
            <p:nvPr/>
          </p:nvSpPr>
          <p:spPr>
            <a:xfrm>
              <a:off x="114043" y="3789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18" name="正方形/長方形 117"/>
            <p:cNvSpPr/>
            <p:nvPr/>
          </p:nvSpPr>
          <p:spPr>
            <a:xfrm>
              <a:off x="0" y="4002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避難・防災</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9" name="テキスト ボックス 118"/>
            <p:cNvSpPr txBox="1"/>
            <p:nvPr/>
          </p:nvSpPr>
          <p:spPr>
            <a:xfrm>
              <a:off x="56335" y="3933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６</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grpSp>
      <p:sp>
        <p:nvSpPr>
          <p:cNvPr id="73" name="正方形/長方形 72"/>
          <p:cNvSpPr/>
          <p:nvPr/>
        </p:nvSpPr>
        <p:spPr>
          <a:xfrm>
            <a:off x="25620" y="28566"/>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latin typeface="Square721 BT" panose="020B0504020202060204" pitchFamily="34" charset="0"/>
                <a:cs typeface="Arial" panose="020B0604020202020204" pitchFamily="34" charset="0"/>
              </a:rPr>
              <a:t>BCP</a:t>
            </a:r>
            <a:r>
              <a:rPr lang="ja-JP" altLang="en-US" sz="1200" dirty="0">
                <a:latin typeface="Square721 BT" panose="020B0504020202060204" pitchFamily="34" charset="0"/>
                <a:cs typeface="Arial" panose="020B0604020202020204" pitchFamily="34" charset="0"/>
              </a:rPr>
              <a:t> </a:t>
            </a:r>
            <a:r>
              <a:rPr lang="en-US" altLang="ja-JP" sz="1200" dirty="0" smtClean="0">
                <a:latin typeface="Square721 BT" panose="020B0504020202060204" pitchFamily="34" charset="0"/>
                <a:cs typeface="Arial" panose="020B0604020202020204" pitchFamily="34" charset="0"/>
              </a:rPr>
              <a:t>DATA</a:t>
            </a:r>
            <a:endParaRPr kumimoji="1" lang="ja-JP" altLang="en-US" sz="1200" dirty="0">
              <a:latin typeface="Square721 BT" panose="020B0504020202060204" pitchFamily="34" charset="0"/>
              <a:cs typeface="Arial" panose="020B0604020202020204" pitchFamily="34" charset="0"/>
            </a:endParaRPr>
          </a:p>
        </p:txBody>
      </p:sp>
      <p:grpSp>
        <p:nvGrpSpPr>
          <p:cNvPr id="74" name="グループ化 73"/>
          <p:cNvGrpSpPr/>
          <p:nvPr/>
        </p:nvGrpSpPr>
        <p:grpSpPr>
          <a:xfrm>
            <a:off x="25620" y="256944"/>
            <a:ext cx="2448000" cy="288000"/>
            <a:chOff x="25620" y="297658"/>
            <a:chExt cx="2448000" cy="288000"/>
          </a:xfrm>
        </p:grpSpPr>
        <p:sp>
          <p:nvSpPr>
            <p:cNvPr id="75" name="角丸四角形 74"/>
            <p:cNvSpPr/>
            <p:nvPr/>
          </p:nvSpPr>
          <p:spPr>
            <a:xfrm>
              <a:off x="25620" y="297658"/>
              <a:ext cx="2448000" cy="288000"/>
            </a:xfrm>
            <a:prstGeom prst="roundRect">
              <a:avLst>
                <a:gd name="adj" fmla="val 0"/>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r>
                <a:rPr lang="ja-JP" altLang="en-US" sz="900" dirty="0" smtClean="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rPr>
                <a:t>年　　　　　月　　　　　日</a:t>
              </a:r>
              <a:endParaRPr kumimoji="1" lang="ja-JP" altLang="en-US" sz="900" dirty="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23" name="角丸四角形 122"/>
            <p:cNvSpPr/>
            <p:nvPr/>
          </p:nvSpPr>
          <p:spPr>
            <a:xfrm>
              <a:off x="58418" y="369658"/>
              <a:ext cx="576000" cy="144000"/>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kumimoji="1" lang="ja-JP" altLang="en-US" sz="900" dirty="0" smtClean="0">
                  <a:ln w="3175">
                    <a:solidFill>
                      <a:schemeClr val="bg1"/>
                    </a:solidFill>
                  </a:ln>
                  <a:latin typeface="Meiryo UI" panose="020B0604030504040204" pitchFamily="50" charset="-128"/>
                  <a:ea typeface="Meiryo UI" panose="020B0604030504040204" pitchFamily="50" charset="-128"/>
                </a:rPr>
                <a:t>改訂日</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grpSp>
        <p:nvGrpSpPr>
          <p:cNvPr id="68" name="グループ化 67"/>
          <p:cNvGrpSpPr/>
          <p:nvPr/>
        </p:nvGrpSpPr>
        <p:grpSpPr>
          <a:xfrm>
            <a:off x="-31844" y="549542"/>
            <a:ext cx="2616547" cy="307777"/>
            <a:chOff x="-31844" y="549542"/>
            <a:chExt cx="2616547" cy="307777"/>
          </a:xfrm>
        </p:grpSpPr>
        <p:sp>
          <p:nvSpPr>
            <p:cNvPr id="69" name="角丸四角形 68"/>
            <p:cNvSpPr/>
            <p:nvPr/>
          </p:nvSpPr>
          <p:spPr>
            <a:xfrm>
              <a:off x="25619" y="581221"/>
              <a:ext cx="2448000" cy="205200"/>
            </a:xfrm>
            <a:prstGeom prst="roundRect">
              <a:avLst>
                <a:gd name="adj" fmla="val 15127"/>
              </a:avLst>
            </a:prstGeom>
            <a:solidFill>
              <a:srgbClr val="FF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0" name="グループ化 69"/>
            <p:cNvGrpSpPr/>
            <p:nvPr/>
          </p:nvGrpSpPr>
          <p:grpSpPr>
            <a:xfrm>
              <a:off x="-31844" y="549542"/>
              <a:ext cx="2616547" cy="307777"/>
              <a:chOff x="-31843" y="549542"/>
              <a:chExt cx="2555100" cy="307777"/>
            </a:xfrm>
          </p:grpSpPr>
          <p:sp>
            <p:nvSpPr>
              <p:cNvPr id="71" name="テキスト ボックス 70"/>
              <p:cNvSpPr txBox="1"/>
              <p:nvPr/>
            </p:nvSpPr>
            <p:spPr>
              <a:xfrm>
                <a:off x="153617" y="584648"/>
                <a:ext cx="2369640" cy="200055"/>
              </a:xfrm>
              <a:prstGeom prst="rect">
                <a:avLst/>
              </a:prstGeom>
              <a:noFill/>
            </p:spPr>
            <p:txBody>
              <a:bodyPr wrap="square" rtlCol="0">
                <a:spAutoFit/>
              </a:bodyPr>
              <a:lstStyle/>
              <a:p>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事業者・</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BCP</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代表・避難所を「スライド</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3</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」からコピーしてください</a:t>
                </a:r>
                <a:endParaRPr kumimoji="1"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endParaRPr>
              </a:p>
            </p:txBody>
          </p:sp>
          <p:sp>
            <p:nvSpPr>
              <p:cNvPr id="72" name="テキスト ボックス 71"/>
              <p:cNvSpPr txBox="1"/>
              <p:nvPr/>
            </p:nvSpPr>
            <p:spPr>
              <a:xfrm>
                <a:off x="-31843" y="549542"/>
                <a:ext cx="344966" cy="307777"/>
              </a:xfrm>
              <a:prstGeom prst="rect">
                <a:avLst/>
              </a:prstGeom>
              <a:noFill/>
            </p:spPr>
            <p:txBody>
              <a:bodyPr wrap="none" rtlCol="0">
                <a:spAutoFit/>
              </a:bodyPr>
              <a:lstStyle/>
              <a:p>
                <a:r>
                  <a:rPr kumimoji="1" lang="ja-JP" altLang="en-US" sz="1400" dirty="0" smtClean="0">
                    <a:solidFill>
                      <a:schemeClr val="bg1"/>
                    </a:solidFill>
                    <a:sym typeface="Wingdings 3" panose="05040102010807070707" pitchFamily="18" charset="2"/>
                  </a:rPr>
                  <a:t></a:t>
                </a:r>
                <a:endParaRPr kumimoji="1" lang="ja-JP" altLang="en-US" sz="1400" dirty="0">
                  <a:solidFill>
                    <a:schemeClr val="bg1"/>
                  </a:solidFill>
                </a:endParaRPr>
              </a:p>
            </p:txBody>
          </p:sp>
        </p:grpSp>
      </p:grpSp>
    </p:spTree>
    <p:extLst>
      <p:ext uri="{BB962C8B-B14F-4D97-AF65-F5344CB8AC3E}">
        <p14:creationId xmlns:p14="http://schemas.microsoft.com/office/powerpoint/2010/main" val="1039225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8" name="表 87"/>
          <p:cNvGraphicFramePr>
            <a:graphicFrameLocks noGrp="1"/>
          </p:cNvGraphicFramePr>
          <p:nvPr>
            <p:extLst>
              <p:ext uri="{D42A27DB-BD31-4B8C-83A1-F6EECF244321}">
                <p14:modId xmlns:p14="http://schemas.microsoft.com/office/powerpoint/2010/main" val="1235939679"/>
              </p:ext>
            </p:extLst>
          </p:nvPr>
        </p:nvGraphicFramePr>
        <p:xfrm>
          <a:off x="7601421" y="1165749"/>
          <a:ext cx="4392000" cy="5436000"/>
        </p:xfrm>
        <a:graphic>
          <a:graphicData uri="http://schemas.openxmlformats.org/drawingml/2006/table">
            <a:tbl>
              <a:tblPr firstRow="1" bandRow="1">
                <a:tableStyleId>{5C22544A-7EE6-4342-B048-85BDC9FD1C3A}</a:tableStyleId>
              </a:tblPr>
              <a:tblGrid>
                <a:gridCol w="720000"/>
                <a:gridCol w="1152000"/>
                <a:gridCol w="2520000"/>
              </a:tblGrid>
              <a:tr h="252000">
                <a:tc>
                  <a:txBody>
                    <a:bodyPr/>
                    <a:lstStyle/>
                    <a:p>
                      <a:pPr algn="ct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事業Ｎｏ</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FF"/>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33CCFF"/>
                      </a:solidFill>
                      <a:prstDash val="solid"/>
                      <a:round/>
                      <a:headEnd type="none" w="med" len="med"/>
                      <a:tailEnd type="none" w="med" len="med"/>
                    </a:lnT>
                    <a:lnB w="12700" cap="flat" cmpd="sng" algn="ctr">
                      <a:noFill/>
                      <a:prstDash val="solid"/>
                      <a:round/>
                      <a:headEnd type="none" w="med" len="med"/>
                      <a:tailEnd type="none" w="med" len="med"/>
                    </a:lnB>
                    <a:solidFill>
                      <a:srgbClr val="33CCFF"/>
                    </a:solidFill>
                  </a:tcPr>
                </a:tc>
                <a:tc>
                  <a:txBody>
                    <a:bodyPr/>
                    <a:lstStyle/>
                    <a:p>
                      <a:pPr algn="ct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事業名</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33CCFF"/>
                      </a:solidFill>
                      <a:prstDash val="solid"/>
                      <a:round/>
                      <a:headEnd type="none" w="med" len="med"/>
                      <a:tailEnd type="none" w="med" len="med"/>
                    </a:lnT>
                    <a:lnB w="12700" cap="flat" cmpd="sng" algn="ctr">
                      <a:noFill/>
                      <a:prstDash val="solid"/>
                      <a:round/>
                      <a:headEnd type="none" w="med" len="med"/>
                      <a:tailEnd type="none" w="med" len="med"/>
                    </a:lnB>
                    <a:solidFill>
                      <a:srgbClr val="33CCFF"/>
                    </a:solidFill>
                  </a:tcPr>
                </a:tc>
                <a:tc>
                  <a:txBody>
                    <a:bodyPr/>
                    <a:lstStyle/>
                    <a:p>
                      <a:pPr algn="ctr">
                        <a:lnSpc>
                          <a:spcPct val="100000"/>
                        </a:lnSpc>
                      </a:pP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33CCFF"/>
                      </a:solidFill>
                      <a:prstDash val="solid"/>
                      <a:round/>
                      <a:headEnd type="none" w="med" len="med"/>
                      <a:tailEnd type="none" w="med" len="med"/>
                    </a:lnR>
                    <a:lnT w="76200" cap="flat" cmpd="sng" algn="ctr">
                      <a:solidFill>
                        <a:srgbClr val="33CCFF"/>
                      </a:solidFill>
                      <a:prstDash val="solid"/>
                      <a:round/>
                      <a:headEnd type="none" w="med" len="med"/>
                      <a:tailEnd type="none" w="med" len="med"/>
                    </a:lnT>
                    <a:lnB w="12700" cap="flat" cmpd="sng" algn="ctr">
                      <a:noFill/>
                      <a:prstDash val="solid"/>
                      <a:round/>
                      <a:headEnd type="none" w="med" len="med"/>
                      <a:tailEnd type="none" w="med" len="med"/>
                    </a:lnB>
                    <a:solidFill>
                      <a:srgbClr val="33CCFF"/>
                    </a:solidFill>
                  </a:tcPr>
                </a:tc>
              </a:tr>
              <a:tr h="324000">
                <a:tc>
                  <a:txBody>
                    <a:bodyPr/>
                    <a:lstStyle/>
                    <a:p>
                      <a:pPr algn="r"/>
                      <a:endParaRPr lang="ja-JP" altLang="en-US" sz="900" dirty="0">
                        <a:ln>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FF"/>
                      </a:solidFill>
                      <a:prstDash val="solid"/>
                      <a:round/>
                      <a:headEnd type="none" w="med" len="med"/>
                      <a:tailEnd type="none" w="med" len="med"/>
                    </a:lnL>
                    <a:lnR w="12700" cap="flat" cmpd="sng" algn="ctr">
                      <a:solidFill>
                        <a:srgbClr val="33CCFF">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alpha val="25000"/>
                      </a:srgbClr>
                    </a:solidFill>
                  </a:tcPr>
                </a:tc>
                <a:tc>
                  <a:txBody>
                    <a:bodyPr/>
                    <a:lstStyle/>
                    <a:p>
                      <a:endParaRPr kumimoji="1" lang="ja-JP" altLang="en-US" sz="1400" dirty="0"/>
                    </a:p>
                  </a:txBody>
                  <a:tcPr anchor="ctr">
                    <a:lnL w="12700" cap="flat" cmpd="sng" algn="ctr">
                      <a:solidFill>
                        <a:srgbClr val="33CCFF">
                          <a:alpha val="25098"/>
                        </a:srgbClr>
                      </a:solidFill>
                      <a:prstDash val="solid"/>
                      <a:round/>
                      <a:headEnd type="none" w="med" len="med"/>
                      <a:tailEnd type="none" w="med" len="med"/>
                    </a:lnL>
                    <a:lnR w="12700" cap="flat" cmpd="sng" algn="ctr">
                      <a:solidFill>
                        <a:srgbClr val="33CCFF">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CCFF">
                          <a:alpha val="25098"/>
                        </a:srgbClr>
                      </a:solid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alpha val="25000"/>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FF"/>
                      </a:solidFill>
                      <a:prstDash val="solid"/>
                      <a:round/>
                      <a:headEnd type="none" w="med" len="med"/>
                      <a:tailEnd type="none" w="med" len="med"/>
                    </a:lnL>
                    <a:lnR w="12700" cap="flat" cmpd="sng" algn="ctr">
                      <a:solidFill>
                        <a:srgbClr val="33CC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33CCFF">
                          <a:alpha val="25098"/>
                        </a:srgbClr>
                      </a:solidFill>
                      <a:prstDash val="solid"/>
                      <a:round/>
                      <a:headEnd type="none" w="med" len="med"/>
                      <a:tailEnd type="none" w="med" len="med"/>
                    </a:lnL>
                    <a:lnR w="12700" cap="flat" cmpd="sng" algn="ctr">
                      <a:solidFill>
                        <a:srgbClr val="33CC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CCFF">
                          <a:alpha val="25098"/>
                        </a:srgbClr>
                      </a:solid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FF"/>
                      </a:solidFill>
                      <a:prstDash val="solid"/>
                      <a:round/>
                      <a:headEnd type="none" w="med" len="med"/>
                      <a:tailEnd type="none" w="med" len="med"/>
                    </a:lnL>
                    <a:lnR w="12700" cap="flat" cmpd="sng" algn="ctr">
                      <a:solidFill>
                        <a:srgbClr val="33CC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alpha val="25098"/>
                      </a:srgbClr>
                    </a:solidFill>
                  </a:tcPr>
                </a:tc>
                <a:tc>
                  <a:txBody>
                    <a:bodyPr/>
                    <a:lstStyle/>
                    <a:p>
                      <a:endParaRPr kumimoji="1" lang="ja-JP" altLang="en-US" sz="1400" dirty="0"/>
                    </a:p>
                  </a:txBody>
                  <a:tcPr anchor="ctr">
                    <a:lnL w="12700" cap="flat" cmpd="sng" algn="ctr">
                      <a:solidFill>
                        <a:srgbClr val="33CCFF">
                          <a:alpha val="25098"/>
                        </a:srgbClr>
                      </a:solidFill>
                      <a:prstDash val="solid"/>
                      <a:round/>
                      <a:headEnd type="none" w="med" len="med"/>
                      <a:tailEnd type="none" w="med" len="med"/>
                    </a:lnL>
                    <a:lnR w="12700" cap="flat" cmpd="sng" algn="ctr">
                      <a:solidFill>
                        <a:srgbClr val="33CC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CCFF">
                          <a:alpha val="25098"/>
                        </a:srgbClr>
                      </a:solid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FF"/>
                      </a:solidFill>
                      <a:prstDash val="solid"/>
                      <a:round/>
                      <a:headEnd type="none" w="med" len="med"/>
                      <a:tailEnd type="none" w="med" len="med"/>
                    </a:lnL>
                    <a:lnR w="12700" cap="flat" cmpd="sng" algn="ctr">
                      <a:solidFill>
                        <a:srgbClr val="33CC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33CCFF">
                          <a:alpha val="25098"/>
                        </a:srgbClr>
                      </a:solidFill>
                      <a:prstDash val="solid"/>
                      <a:round/>
                      <a:headEnd type="none" w="med" len="med"/>
                      <a:tailEnd type="none" w="med" len="med"/>
                    </a:lnL>
                    <a:lnR w="12700" cap="flat" cmpd="sng" algn="ctr">
                      <a:solidFill>
                        <a:srgbClr val="33CC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CCFF">
                          <a:alpha val="25098"/>
                        </a:srgbClr>
                      </a:solid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FF"/>
                      </a:solidFill>
                      <a:prstDash val="solid"/>
                      <a:round/>
                      <a:headEnd type="none" w="med" len="med"/>
                      <a:tailEnd type="none" w="med" len="med"/>
                    </a:lnL>
                    <a:lnR w="12700" cap="flat" cmpd="sng" algn="ctr">
                      <a:solidFill>
                        <a:srgbClr val="33CC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alpha val="25000"/>
                      </a:srgbClr>
                    </a:solidFill>
                  </a:tcPr>
                </a:tc>
                <a:tc>
                  <a:txBody>
                    <a:bodyPr/>
                    <a:lstStyle/>
                    <a:p>
                      <a:endParaRPr kumimoji="1" lang="ja-JP" altLang="en-US" sz="1400" dirty="0"/>
                    </a:p>
                  </a:txBody>
                  <a:tcPr anchor="ctr">
                    <a:lnL w="12700" cap="flat" cmpd="sng" algn="ctr">
                      <a:solidFill>
                        <a:srgbClr val="33CCFF">
                          <a:alpha val="25098"/>
                        </a:srgbClr>
                      </a:solidFill>
                      <a:prstDash val="solid"/>
                      <a:round/>
                      <a:headEnd type="none" w="med" len="med"/>
                      <a:tailEnd type="none" w="med" len="med"/>
                    </a:lnL>
                    <a:lnR w="12700" cap="flat" cmpd="sng" algn="ctr">
                      <a:solidFill>
                        <a:srgbClr val="33CC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CCFF">
                          <a:alpha val="25098"/>
                        </a:srgbClr>
                      </a:solid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alpha val="25000"/>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FF"/>
                      </a:solidFill>
                      <a:prstDash val="solid"/>
                      <a:round/>
                      <a:headEnd type="none" w="med" len="med"/>
                      <a:tailEnd type="none" w="med" len="med"/>
                    </a:lnL>
                    <a:lnR w="12700" cap="flat" cmpd="sng" algn="ctr">
                      <a:solidFill>
                        <a:srgbClr val="33CC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33CCFF">
                          <a:alpha val="25098"/>
                        </a:srgbClr>
                      </a:solidFill>
                      <a:prstDash val="solid"/>
                      <a:round/>
                      <a:headEnd type="none" w="med" len="med"/>
                      <a:tailEnd type="none" w="med" len="med"/>
                    </a:lnL>
                    <a:lnR w="12700" cap="flat" cmpd="sng" algn="ctr">
                      <a:solidFill>
                        <a:srgbClr val="33CC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CCFF">
                          <a:alpha val="25098"/>
                        </a:srgbClr>
                      </a:solid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FF"/>
                      </a:solidFill>
                      <a:prstDash val="solid"/>
                      <a:round/>
                      <a:headEnd type="none" w="med" len="med"/>
                      <a:tailEnd type="none" w="med" len="med"/>
                    </a:lnL>
                    <a:lnR w="12700" cap="flat" cmpd="sng" algn="ctr">
                      <a:solidFill>
                        <a:srgbClr val="33CC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alpha val="25098"/>
                      </a:srgbClr>
                    </a:solidFill>
                  </a:tcPr>
                </a:tc>
                <a:tc>
                  <a:txBody>
                    <a:bodyPr/>
                    <a:lstStyle/>
                    <a:p>
                      <a:endParaRPr kumimoji="1" lang="ja-JP" altLang="en-US" sz="1400" dirty="0"/>
                    </a:p>
                  </a:txBody>
                  <a:tcPr anchor="ctr">
                    <a:lnL w="12700" cap="flat" cmpd="sng" algn="ctr">
                      <a:solidFill>
                        <a:srgbClr val="33CCFF">
                          <a:alpha val="25098"/>
                        </a:srgbClr>
                      </a:solidFill>
                      <a:prstDash val="solid"/>
                      <a:round/>
                      <a:headEnd type="none" w="med" len="med"/>
                      <a:tailEnd type="none" w="med" len="med"/>
                    </a:lnL>
                    <a:lnR w="12700" cap="flat" cmpd="sng" algn="ctr">
                      <a:solidFill>
                        <a:srgbClr val="33CC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CCFF">
                          <a:alpha val="25098"/>
                        </a:srgbClr>
                      </a:solid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FF"/>
                      </a:solidFill>
                      <a:prstDash val="solid"/>
                      <a:round/>
                      <a:headEnd type="none" w="med" len="med"/>
                      <a:tailEnd type="none" w="med" len="med"/>
                    </a:lnL>
                    <a:lnR w="12700" cap="flat" cmpd="sng" algn="ctr">
                      <a:solidFill>
                        <a:srgbClr val="33CC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33CCFF">
                          <a:alpha val="25098"/>
                        </a:srgbClr>
                      </a:solidFill>
                      <a:prstDash val="solid"/>
                      <a:round/>
                      <a:headEnd type="none" w="med" len="med"/>
                      <a:tailEnd type="none" w="med" len="med"/>
                    </a:lnL>
                    <a:lnR w="12700" cap="flat" cmpd="sng" algn="ctr">
                      <a:solidFill>
                        <a:srgbClr val="33CC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3CCFF">
                          <a:alpha val="25098"/>
                        </a:srgb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CCFF">
                          <a:alpha val="25098"/>
                        </a:srgbClr>
                      </a:solid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FF"/>
                      </a:solidFill>
                      <a:prstDash val="solid"/>
                      <a:round/>
                      <a:headEnd type="none" w="med" len="med"/>
                      <a:tailEnd type="none" w="med" len="med"/>
                    </a:lnL>
                    <a:lnR w="12700" cap="flat" cmpd="sng" algn="ctr">
                      <a:solidFill>
                        <a:srgbClr val="33CC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alpha val="25098"/>
                      </a:srgbClr>
                    </a:solidFill>
                  </a:tcPr>
                </a:tc>
                <a:tc>
                  <a:txBody>
                    <a:bodyPr/>
                    <a:lstStyle/>
                    <a:p>
                      <a:endParaRPr kumimoji="1" lang="ja-JP" altLang="en-US" sz="1400" dirty="0"/>
                    </a:p>
                  </a:txBody>
                  <a:tcPr anchor="ctr">
                    <a:lnL w="12700" cap="flat" cmpd="sng" algn="ctr">
                      <a:solidFill>
                        <a:srgbClr val="33CCFF">
                          <a:alpha val="25098"/>
                        </a:srgbClr>
                      </a:solidFill>
                      <a:prstDash val="solid"/>
                      <a:round/>
                      <a:headEnd type="none" w="med" len="med"/>
                      <a:tailEnd type="none" w="med" len="med"/>
                    </a:lnL>
                    <a:lnR w="12700" cap="flat" cmpd="sng" algn="ctr">
                      <a:solidFill>
                        <a:srgbClr val="33CCFF">
                          <a:alpha val="25098"/>
                        </a:srgbClr>
                      </a:solidFill>
                      <a:prstDash val="solid"/>
                      <a:round/>
                      <a:headEnd type="none" w="med" len="med"/>
                      <a:tailEnd type="none" w="med" len="med"/>
                    </a:lnR>
                    <a:lnT w="12700" cap="flat" cmpd="sng" algn="ctr">
                      <a:solidFill>
                        <a:srgbClr val="33CCFF">
                          <a:alpha val="25098"/>
                        </a:srgb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CCFF">
                          <a:alpha val="25098"/>
                        </a:srgbClr>
                      </a:solid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FF"/>
                      </a:solidFill>
                      <a:prstDash val="solid"/>
                      <a:round/>
                      <a:headEnd type="none" w="med" len="med"/>
                      <a:tailEnd type="none" w="med" len="med"/>
                    </a:lnL>
                    <a:lnR w="12700" cap="flat" cmpd="sng" algn="ctr">
                      <a:solidFill>
                        <a:srgbClr val="33CC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33CCFF">
                          <a:alpha val="25098"/>
                        </a:srgbClr>
                      </a:solidFill>
                      <a:prstDash val="solid"/>
                      <a:round/>
                      <a:headEnd type="none" w="med" len="med"/>
                      <a:tailEnd type="none" w="med" len="med"/>
                    </a:lnL>
                    <a:lnR w="12700" cap="flat" cmpd="sng" algn="ctr">
                      <a:solidFill>
                        <a:srgbClr val="33CC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CCFF">
                          <a:alpha val="25098"/>
                        </a:srgbClr>
                      </a:solid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700" b="0" kern="120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cs typeface="+mn-cs"/>
                      </a:endParaRPr>
                    </a:p>
                  </a:txBody>
                  <a:tcPr anchor="ctr">
                    <a:lnL w="76200" cap="flat" cmpd="sng" algn="ctr">
                      <a:solidFill>
                        <a:srgbClr val="33CCFF"/>
                      </a:solidFill>
                      <a:prstDash val="solid"/>
                      <a:round/>
                      <a:headEnd type="none" w="med" len="med"/>
                      <a:tailEnd type="none" w="med" len="med"/>
                    </a:lnL>
                    <a:lnR w="12700" cap="flat" cmpd="sng" algn="ctr">
                      <a:solidFill>
                        <a:srgbClr val="33CC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alpha val="25098"/>
                      </a:srgbClr>
                    </a:solidFill>
                  </a:tcPr>
                </a:tc>
                <a:tc>
                  <a:txBody>
                    <a:bodyPr/>
                    <a:lstStyle/>
                    <a:p>
                      <a:endParaRPr kumimoji="1" lang="ja-JP" altLang="en-US" sz="1400" dirty="0"/>
                    </a:p>
                  </a:txBody>
                  <a:tcPr anchor="ctr">
                    <a:lnL w="12700" cap="flat" cmpd="sng" algn="ctr">
                      <a:solidFill>
                        <a:srgbClr val="33CCFF">
                          <a:alpha val="25098"/>
                        </a:srgbClr>
                      </a:solidFill>
                      <a:prstDash val="solid"/>
                      <a:round/>
                      <a:headEnd type="none" w="med" len="med"/>
                      <a:tailEnd type="none" w="med" len="med"/>
                    </a:lnL>
                    <a:lnR w="12700" cap="flat" cmpd="sng" algn="ctr">
                      <a:solidFill>
                        <a:srgbClr val="33CC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CCFF">
                          <a:alpha val="25098"/>
                        </a:srgbClr>
                      </a:solid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FF"/>
                      </a:solidFill>
                      <a:prstDash val="solid"/>
                      <a:round/>
                      <a:headEnd type="none" w="med" len="med"/>
                      <a:tailEnd type="none" w="med" len="med"/>
                    </a:lnL>
                    <a:lnR w="12700" cap="flat" cmpd="sng" algn="ctr">
                      <a:solidFill>
                        <a:srgbClr val="33CC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33CCFF">
                          <a:alpha val="25098"/>
                        </a:srgbClr>
                      </a:solidFill>
                      <a:prstDash val="solid"/>
                      <a:round/>
                      <a:headEnd type="none" w="med" len="med"/>
                      <a:tailEnd type="none" w="med" len="med"/>
                    </a:lnL>
                    <a:lnR w="12700" cap="flat" cmpd="sng" algn="ctr">
                      <a:solidFill>
                        <a:srgbClr val="33CC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CCFF">
                          <a:alpha val="25098"/>
                        </a:srgbClr>
                      </a:solid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FF"/>
                      </a:solidFill>
                      <a:prstDash val="solid"/>
                      <a:round/>
                      <a:headEnd type="none" w="med" len="med"/>
                      <a:tailEnd type="none" w="med" len="med"/>
                    </a:lnL>
                    <a:lnR w="12700" cap="flat" cmpd="sng" algn="ctr">
                      <a:solidFill>
                        <a:srgbClr val="33CC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alpha val="25098"/>
                      </a:srgbClr>
                    </a:solidFill>
                  </a:tcPr>
                </a:tc>
                <a:tc>
                  <a:txBody>
                    <a:bodyPr/>
                    <a:lstStyle/>
                    <a:p>
                      <a:endParaRPr kumimoji="1" lang="ja-JP" altLang="en-US" sz="1400" dirty="0"/>
                    </a:p>
                  </a:txBody>
                  <a:tcPr anchor="ctr">
                    <a:lnL w="12700" cap="flat" cmpd="sng" algn="ctr">
                      <a:solidFill>
                        <a:srgbClr val="33CCFF">
                          <a:alpha val="25098"/>
                        </a:srgbClr>
                      </a:solidFill>
                      <a:prstDash val="solid"/>
                      <a:round/>
                      <a:headEnd type="none" w="med" len="med"/>
                      <a:tailEnd type="none" w="med" len="med"/>
                    </a:lnL>
                    <a:lnR w="12700" cap="flat" cmpd="sng" algn="ctr">
                      <a:solidFill>
                        <a:srgbClr val="33CC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CCFF">
                          <a:alpha val="25098"/>
                        </a:srgbClr>
                      </a:solid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FF"/>
                      </a:solidFill>
                      <a:prstDash val="solid"/>
                      <a:round/>
                      <a:headEnd type="none" w="med" len="med"/>
                      <a:tailEnd type="none" w="med" len="med"/>
                    </a:lnL>
                    <a:lnR w="12700" cap="flat" cmpd="sng" algn="ctr">
                      <a:solidFill>
                        <a:srgbClr val="33CC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33CCFF">
                          <a:alpha val="25098"/>
                        </a:srgbClr>
                      </a:solidFill>
                      <a:prstDash val="solid"/>
                      <a:round/>
                      <a:headEnd type="none" w="med" len="med"/>
                      <a:tailEnd type="none" w="med" len="med"/>
                    </a:lnL>
                    <a:lnR w="12700" cap="flat" cmpd="sng" algn="ctr">
                      <a:solidFill>
                        <a:srgbClr val="33CC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CCFF">
                          <a:alpha val="25098"/>
                        </a:srgbClr>
                      </a:solid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FF"/>
                      </a:solidFill>
                      <a:prstDash val="solid"/>
                      <a:round/>
                      <a:headEnd type="none" w="med" len="med"/>
                      <a:tailEnd type="none" w="med" len="med"/>
                    </a:lnL>
                    <a:lnR w="12700" cap="flat" cmpd="sng" algn="ctr">
                      <a:solidFill>
                        <a:srgbClr val="33CC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alpha val="25000"/>
                      </a:srgbClr>
                    </a:solidFill>
                  </a:tcPr>
                </a:tc>
                <a:tc>
                  <a:txBody>
                    <a:bodyPr/>
                    <a:lstStyle/>
                    <a:p>
                      <a:endParaRPr kumimoji="1" lang="ja-JP" altLang="en-US" sz="1400" dirty="0"/>
                    </a:p>
                  </a:txBody>
                  <a:tcPr anchor="ctr">
                    <a:lnL w="12700" cap="flat" cmpd="sng" algn="ctr">
                      <a:solidFill>
                        <a:srgbClr val="33CCFF">
                          <a:alpha val="25098"/>
                        </a:srgbClr>
                      </a:solidFill>
                      <a:prstDash val="solid"/>
                      <a:round/>
                      <a:headEnd type="none" w="med" len="med"/>
                      <a:tailEnd type="none" w="med" len="med"/>
                    </a:lnL>
                    <a:lnR w="12700" cap="flat" cmpd="sng" algn="ctr">
                      <a:solidFill>
                        <a:srgbClr val="33CC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CCFF">
                          <a:alpha val="25098"/>
                        </a:srgbClr>
                      </a:solid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FF">
                        <a:alpha val="25000"/>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FF"/>
                      </a:solidFill>
                      <a:prstDash val="solid"/>
                      <a:round/>
                      <a:headEnd type="none" w="med" len="med"/>
                      <a:tailEnd type="none" w="med" len="med"/>
                    </a:lnL>
                    <a:lnR w="12700" cap="flat" cmpd="sng" algn="ctr">
                      <a:solidFill>
                        <a:srgbClr val="33CC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33CCFF"/>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33CCFF">
                          <a:alpha val="25098"/>
                        </a:srgbClr>
                      </a:solidFill>
                      <a:prstDash val="solid"/>
                      <a:round/>
                      <a:headEnd type="none" w="med" len="med"/>
                      <a:tailEnd type="none" w="med" len="med"/>
                    </a:lnL>
                    <a:lnR w="12700" cap="flat" cmpd="sng" algn="ctr">
                      <a:solidFill>
                        <a:srgbClr val="33CC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33CCFF"/>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CCFF">
                          <a:alpha val="25098"/>
                        </a:srgbClr>
                      </a:solidFill>
                      <a:prstDash val="solid"/>
                      <a:round/>
                      <a:headEnd type="none" w="med" len="med"/>
                      <a:tailEnd type="none" w="med" len="med"/>
                    </a:lnL>
                    <a:lnR w="76200" cap="flat" cmpd="sng" algn="ctr">
                      <a:solidFill>
                        <a:srgbClr val="33CCFF"/>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33CCFF"/>
                      </a:solidFill>
                      <a:prstDash val="solid"/>
                      <a:round/>
                      <a:headEnd type="none" w="med" len="med"/>
                      <a:tailEnd type="none" w="med" len="med"/>
                    </a:lnB>
                    <a:solidFill>
                      <a:schemeClr val="bg1">
                        <a:lumMod val="95000"/>
                      </a:schemeClr>
                    </a:solidFill>
                  </a:tcPr>
                </a:tc>
              </a:tr>
            </a:tbl>
          </a:graphicData>
        </a:graphic>
      </p:graphicFrame>
      <p:graphicFrame>
        <p:nvGraphicFramePr>
          <p:cNvPr id="102" name="表 101"/>
          <p:cNvGraphicFramePr>
            <a:graphicFrameLocks noGrp="1"/>
          </p:cNvGraphicFramePr>
          <p:nvPr>
            <p:extLst>
              <p:ext uri="{D42A27DB-BD31-4B8C-83A1-F6EECF244321}">
                <p14:modId xmlns:p14="http://schemas.microsoft.com/office/powerpoint/2010/main" val="4199410230"/>
              </p:ext>
            </p:extLst>
          </p:nvPr>
        </p:nvGraphicFramePr>
        <p:xfrm>
          <a:off x="2986543" y="1149252"/>
          <a:ext cx="4392000" cy="5436000"/>
        </p:xfrm>
        <a:graphic>
          <a:graphicData uri="http://schemas.openxmlformats.org/drawingml/2006/table">
            <a:tbl>
              <a:tblPr firstRow="1" bandRow="1">
                <a:tableStyleId>{5C22544A-7EE6-4342-B048-85BDC9FD1C3A}</a:tableStyleId>
              </a:tblPr>
              <a:tblGrid>
                <a:gridCol w="720000"/>
                <a:gridCol w="1152000"/>
                <a:gridCol w="2520000"/>
              </a:tblGrid>
              <a:tr h="252000">
                <a:tc>
                  <a:txBody>
                    <a:bodyPr/>
                    <a:lstStyle/>
                    <a:p>
                      <a:pPr algn="ct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組織Ｎｏ</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3399FF"/>
                      </a:solidFill>
                      <a:prstDash val="solid"/>
                      <a:round/>
                      <a:headEnd type="none" w="med" len="med"/>
                      <a:tailEnd type="none" w="med" len="med"/>
                    </a:lnT>
                    <a:lnB w="12700" cap="flat" cmpd="sng" algn="ctr">
                      <a:noFill/>
                      <a:prstDash val="solid"/>
                      <a:round/>
                      <a:headEnd type="none" w="med" len="med"/>
                      <a:tailEnd type="none" w="med" len="med"/>
                    </a:lnB>
                    <a:solidFill>
                      <a:srgbClr val="3399FF"/>
                    </a:solidFill>
                  </a:tcPr>
                </a:tc>
                <a:tc>
                  <a:txBody>
                    <a:bodyPr/>
                    <a:lstStyle/>
                    <a:p>
                      <a:pPr algn="ct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組織名</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3399FF"/>
                      </a:solidFill>
                      <a:prstDash val="solid"/>
                      <a:round/>
                      <a:headEnd type="none" w="med" len="med"/>
                      <a:tailEnd type="none" w="med" len="med"/>
                    </a:lnT>
                    <a:lnB w="12700" cap="flat" cmpd="sng" algn="ctr">
                      <a:noFill/>
                      <a:prstDash val="solid"/>
                      <a:round/>
                      <a:headEnd type="none" w="med" len="med"/>
                      <a:tailEnd type="none" w="med" len="med"/>
                    </a:lnB>
                    <a:solidFill>
                      <a:srgbClr val="3399FF"/>
                    </a:solidFill>
                  </a:tcPr>
                </a:tc>
                <a:tc>
                  <a:txBody>
                    <a:bodyPr/>
                    <a:lstStyle/>
                    <a:p>
                      <a:pPr algn="ctr">
                        <a:lnSpc>
                          <a:spcPct val="100000"/>
                        </a:lnSpc>
                      </a:pP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3399FF"/>
                      </a:solidFill>
                      <a:prstDash val="solid"/>
                      <a:round/>
                      <a:headEnd type="none" w="med" len="med"/>
                      <a:tailEnd type="none" w="med" len="med"/>
                    </a:lnR>
                    <a:lnT w="76200" cap="flat" cmpd="sng" algn="ctr">
                      <a:solidFill>
                        <a:srgbClr val="3399FF"/>
                      </a:solidFill>
                      <a:prstDash val="solid"/>
                      <a:round/>
                      <a:headEnd type="none" w="med" len="med"/>
                      <a:tailEnd type="none" w="med" len="med"/>
                    </a:lnT>
                    <a:lnB w="12700" cap="flat" cmpd="sng" algn="ctr">
                      <a:noFill/>
                      <a:prstDash val="solid"/>
                      <a:round/>
                      <a:headEnd type="none" w="med" len="med"/>
                      <a:tailEnd type="none" w="med" len="med"/>
                    </a:lnB>
                    <a:solidFill>
                      <a:srgbClr val="3399FF"/>
                    </a:solidFill>
                  </a:tcPr>
                </a:tc>
              </a:tr>
              <a:tr h="324000">
                <a:tc>
                  <a:txBody>
                    <a:bodyPr/>
                    <a:lstStyle/>
                    <a:p>
                      <a:pPr algn="r"/>
                      <a:endParaRPr lang="ja-JP" altLang="en-US" sz="900" dirty="0">
                        <a:ln>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99FF"/>
                      </a:solidFill>
                      <a:prstDash val="solid"/>
                      <a:round/>
                      <a:headEnd type="none" w="med" len="med"/>
                      <a:tailEnd type="none" w="med" len="med"/>
                    </a:lnL>
                    <a:lnR w="12700" cap="flat" cmpd="sng" algn="ctr">
                      <a:solidFill>
                        <a:srgbClr val="3399FF">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99FF">
                        <a:alpha val="25000"/>
                      </a:srgbClr>
                    </a:solidFill>
                  </a:tcPr>
                </a:tc>
                <a:tc>
                  <a:txBody>
                    <a:bodyPr/>
                    <a:lstStyle/>
                    <a:p>
                      <a:endParaRPr kumimoji="1" lang="ja-JP" altLang="en-US" sz="1400" dirty="0"/>
                    </a:p>
                  </a:txBody>
                  <a:tcPr anchor="ctr">
                    <a:lnL w="12700" cap="flat" cmpd="sng" algn="ctr">
                      <a:solidFill>
                        <a:srgbClr val="3399FF">
                          <a:alpha val="25098"/>
                        </a:srgbClr>
                      </a:solidFill>
                      <a:prstDash val="solid"/>
                      <a:round/>
                      <a:headEnd type="none" w="med" len="med"/>
                      <a:tailEnd type="none" w="med" len="med"/>
                    </a:lnL>
                    <a:lnR w="12700" cap="flat" cmpd="sng" algn="ctr">
                      <a:solidFill>
                        <a:srgbClr val="3399FF">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99FF">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99FF">
                          <a:alpha val="25098"/>
                        </a:srgbClr>
                      </a:solidFill>
                      <a:prstDash val="solid"/>
                      <a:round/>
                      <a:headEnd type="none" w="med" len="med"/>
                      <a:tailEnd type="none" w="med" len="med"/>
                    </a:lnL>
                    <a:lnR w="76200" cap="flat" cmpd="sng" algn="ctr">
                      <a:solidFill>
                        <a:srgbClr val="3399F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99FF">
                        <a:alpha val="25000"/>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99FF"/>
                      </a:solidFill>
                      <a:prstDash val="solid"/>
                      <a:round/>
                      <a:headEnd type="none" w="med" len="med"/>
                      <a:tailEnd type="none" w="med" len="med"/>
                    </a:lnL>
                    <a:lnR w="12700" cap="flat" cmpd="sng" algn="ctr">
                      <a:solidFill>
                        <a:srgbClr val="33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3399FF">
                          <a:alpha val="25098"/>
                        </a:srgbClr>
                      </a:solidFill>
                      <a:prstDash val="solid"/>
                      <a:round/>
                      <a:headEnd type="none" w="med" len="med"/>
                      <a:tailEnd type="none" w="med" len="med"/>
                    </a:lnL>
                    <a:lnR w="12700" cap="flat" cmpd="sng" algn="ctr">
                      <a:solidFill>
                        <a:srgbClr val="33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99FF">
                          <a:alpha val="25098"/>
                        </a:srgbClr>
                      </a:solidFill>
                      <a:prstDash val="solid"/>
                      <a:round/>
                      <a:headEnd type="none" w="med" len="med"/>
                      <a:tailEnd type="none" w="med" len="med"/>
                    </a:lnL>
                    <a:lnR w="76200" cap="flat" cmpd="sng" algn="ctr">
                      <a:solidFill>
                        <a:srgbClr val="33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99FF"/>
                      </a:solidFill>
                      <a:prstDash val="solid"/>
                      <a:round/>
                      <a:headEnd type="none" w="med" len="med"/>
                      <a:tailEnd type="none" w="med" len="med"/>
                    </a:lnL>
                    <a:lnR w="12700" cap="flat" cmpd="sng" algn="ctr">
                      <a:solidFill>
                        <a:srgbClr val="33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99FF">
                        <a:alpha val="25098"/>
                      </a:srgbClr>
                    </a:solidFill>
                  </a:tcPr>
                </a:tc>
                <a:tc>
                  <a:txBody>
                    <a:bodyPr/>
                    <a:lstStyle/>
                    <a:p>
                      <a:endParaRPr kumimoji="1" lang="ja-JP" altLang="en-US" sz="1400" dirty="0"/>
                    </a:p>
                  </a:txBody>
                  <a:tcPr anchor="ctr">
                    <a:lnL w="12700" cap="flat" cmpd="sng" algn="ctr">
                      <a:solidFill>
                        <a:srgbClr val="3399FF">
                          <a:alpha val="25098"/>
                        </a:srgbClr>
                      </a:solidFill>
                      <a:prstDash val="solid"/>
                      <a:round/>
                      <a:headEnd type="none" w="med" len="med"/>
                      <a:tailEnd type="none" w="med" len="med"/>
                    </a:lnL>
                    <a:lnR w="12700" cap="flat" cmpd="sng" algn="ctr">
                      <a:solidFill>
                        <a:srgbClr val="33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99FF">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99FF">
                          <a:alpha val="25098"/>
                        </a:srgbClr>
                      </a:solidFill>
                      <a:prstDash val="solid"/>
                      <a:round/>
                      <a:headEnd type="none" w="med" len="med"/>
                      <a:tailEnd type="none" w="med" len="med"/>
                    </a:lnL>
                    <a:lnR w="76200" cap="flat" cmpd="sng" algn="ctr">
                      <a:solidFill>
                        <a:srgbClr val="33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99FF">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99FF"/>
                      </a:solidFill>
                      <a:prstDash val="solid"/>
                      <a:round/>
                      <a:headEnd type="none" w="med" len="med"/>
                      <a:tailEnd type="none" w="med" len="med"/>
                    </a:lnL>
                    <a:lnR w="12700" cap="flat" cmpd="sng" algn="ctr">
                      <a:solidFill>
                        <a:srgbClr val="33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3399FF">
                          <a:alpha val="25098"/>
                        </a:srgbClr>
                      </a:solidFill>
                      <a:prstDash val="solid"/>
                      <a:round/>
                      <a:headEnd type="none" w="med" len="med"/>
                      <a:tailEnd type="none" w="med" len="med"/>
                    </a:lnL>
                    <a:lnR w="12700" cap="flat" cmpd="sng" algn="ctr">
                      <a:solidFill>
                        <a:srgbClr val="33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99FF">
                          <a:alpha val="25098"/>
                        </a:srgbClr>
                      </a:solidFill>
                      <a:prstDash val="solid"/>
                      <a:round/>
                      <a:headEnd type="none" w="med" len="med"/>
                      <a:tailEnd type="none" w="med" len="med"/>
                    </a:lnL>
                    <a:lnR w="76200" cap="flat" cmpd="sng" algn="ctr">
                      <a:solidFill>
                        <a:srgbClr val="33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99FF"/>
                      </a:solidFill>
                      <a:prstDash val="solid"/>
                      <a:round/>
                      <a:headEnd type="none" w="med" len="med"/>
                      <a:tailEnd type="none" w="med" len="med"/>
                    </a:lnL>
                    <a:lnR w="12700" cap="flat" cmpd="sng" algn="ctr">
                      <a:solidFill>
                        <a:srgbClr val="33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99FF">
                        <a:alpha val="25000"/>
                      </a:srgbClr>
                    </a:solidFill>
                  </a:tcPr>
                </a:tc>
                <a:tc>
                  <a:txBody>
                    <a:bodyPr/>
                    <a:lstStyle/>
                    <a:p>
                      <a:endParaRPr kumimoji="1" lang="ja-JP" altLang="en-US" sz="1400" dirty="0"/>
                    </a:p>
                  </a:txBody>
                  <a:tcPr anchor="ctr">
                    <a:lnL w="12700" cap="flat" cmpd="sng" algn="ctr">
                      <a:solidFill>
                        <a:srgbClr val="3399FF">
                          <a:alpha val="25098"/>
                        </a:srgbClr>
                      </a:solidFill>
                      <a:prstDash val="solid"/>
                      <a:round/>
                      <a:headEnd type="none" w="med" len="med"/>
                      <a:tailEnd type="none" w="med" len="med"/>
                    </a:lnL>
                    <a:lnR w="12700" cap="flat" cmpd="sng" algn="ctr">
                      <a:solidFill>
                        <a:srgbClr val="33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99FF">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99FF">
                          <a:alpha val="25098"/>
                        </a:srgbClr>
                      </a:solidFill>
                      <a:prstDash val="solid"/>
                      <a:round/>
                      <a:headEnd type="none" w="med" len="med"/>
                      <a:tailEnd type="none" w="med" len="med"/>
                    </a:lnL>
                    <a:lnR w="76200" cap="flat" cmpd="sng" algn="ctr">
                      <a:solidFill>
                        <a:srgbClr val="33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99FF">
                        <a:alpha val="25000"/>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99FF"/>
                      </a:solidFill>
                      <a:prstDash val="solid"/>
                      <a:round/>
                      <a:headEnd type="none" w="med" len="med"/>
                      <a:tailEnd type="none" w="med" len="med"/>
                    </a:lnL>
                    <a:lnR w="12700" cap="flat" cmpd="sng" algn="ctr">
                      <a:solidFill>
                        <a:srgbClr val="33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3399FF">
                          <a:alpha val="25098"/>
                        </a:srgbClr>
                      </a:solidFill>
                      <a:prstDash val="solid"/>
                      <a:round/>
                      <a:headEnd type="none" w="med" len="med"/>
                      <a:tailEnd type="none" w="med" len="med"/>
                    </a:lnL>
                    <a:lnR w="12700" cap="flat" cmpd="sng" algn="ctr">
                      <a:solidFill>
                        <a:srgbClr val="33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99FF">
                          <a:alpha val="25098"/>
                        </a:srgbClr>
                      </a:solidFill>
                      <a:prstDash val="solid"/>
                      <a:round/>
                      <a:headEnd type="none" w="med" len="med"/>
                      <a:tailEnd type="none" w="med" len="med"/>
                    </a:lnL>
                    <a:lnR w="76200" cap="flat" cmpd="sng" algn="ctr">
                      <a:solidFill>
                        <a:srgbClr val="33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99FF"/>
                      </a:solidFill>
                      <a:prstDash val="solid"/>
                      <a:round/>
                      <a:headEnd type="none" w="med" len="med"/>
                      <a:tailEnd type="none" w="med" len="med"/>
                    </a:lnL>
                    <a:lnR w="12700" cap="flat" cmpd="sng" algn="ctr">
                      <a:solidFill>
                        <a:srgbClr val="33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99FF">
                        <a:alpha val="25098"/>
                      </a:srgbClr>
                    </a:solidFill>
                  </a:tcPr>
                </a:tc>
                <a:tc>
                  <a:txBody>
                    <a:bodyPr/>
                    <a:lstStyle/>
                    <a:p>
                      <a:endParaRPr kumimoji="1" lang="ja-JP" altLang="en-US" sz="1400" dirty="0"/>
                    </a:p>
                  </a:txBody>
                  <a:tcPr anchor="ctr">
                    <a:lnL w="12700" cap="flat" cmpd="sng" algn="ctr">
                      <a:solidFill>
                        <a:srgbClr val="3399FF">
                          <a:alpha val="25098"/>
                        </a:srgbClr>
                      </a:solidFill>
                      <a:prstDash val="solid"/>
                      <a:round/>
                      <a:headEnd type="none" w="med" len="med"/>
                      <a:tailEnd type="none" w="med" len="med"/>
                    </a:lnL>
                    <a:lnR w="12700" cap="flat" cmpd="sng" algn="ctr">
                      <a:solidFill>
                        <a:srgbClr val="33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99FF">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99FF">
                          <a:alpha val="25098"/>
                        </a:srgbClr>
                      </a:solidFill>
                      <a:prstDash val="solid"/>
                      <a:round/>
                      <a:headEnd type="none" w="med" len="med"/>
                      <a:tailEnd type="none" w="med" len="med"/>
                    </a:lnL>
                    <a:lnR w="76200" cap="flat" cmpd="sng" algn="ctr">
                      <a:solidFill>
                        <a:srgbClr val="33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99FF">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99FF"/>
                      </a:solidFill>
                      <a:prstDash val="solid"/>
                      <a:round/>
                      <a:headEnd type="none" w="med" len="med"/>
                      <a:tailEnd type="none" w="med" len="med"/>
                    </a:lnL>
                    <a:lnR w="12700" cap="flat" cmpd="sng" algn="ctr">
                      <a:solidFill>
                        <a:srgbClr val="33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3399FF">
                          <a:alpha val="25098"/>
                        </a:srgbClr>
                      </a:solidFill>
                      <a:prstDash val="solid"/>
                      <a:round/>
                      <a:headEnd type="none" w="med" len="med"/>
                      <a:tailEnd type="none" w="med" len="med"/>
                    </a:lnL>
                    <a:lnR w="12700" cap="flat" cmpd="sng" algn="ctr">
                      <a:solidFill>
                        <a:srgbClr val="33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99FF">
                          <a:alpha val="25098"/>
                        </a:srgbClr>
                      </a:solidFill>
                      <a:prstDash val="solid"/>
                      <a:round/>
                      <a:headEnd type="none" w="med" len="med"/>
                      <a:tailEnd type="none" w="med" len="med"/>
                    </a:lnL>
                    <a:lnR w="76200" cap="flat" cmpd="sng" algn="ctr">
                      <a:solidFill>
                        <a:srgbClr val="33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99FF"/>
                      </a:solidFill>
                      <a:prstDash val="solid"/>
                      <a:round/>
                      <a:headEnd type="none" w="med" len="med"/>
                      <a:tailEnd type="none" w="med" len="med"/>
                    </a:lnL>
                    <a:lnR w="12700" cap="flat" cmpd="sng" algn="ctr">
                      <a:solidFill>
                        <a:srgbClr val="33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99FF">
                        <a:alpha val="25098"/>
                      </a:srgbClr>
                    </a:solidFill>
                  </a:tcPr>
                </a:tc>
                <a:tc>
                  <a:txBody>
                    <a:bodyPr/>
                    <a:lstStyle/>
                    <a:p>
                      <a:endParaRPr kumimoji="1" lang="ja-JP" altLang="en-US" sz="1400" dirty="0"/>
                    </a:p>
                  </a:txBody>
                  <a:tcPr anchor="ctr">
                    <a:lnL w="12700" cap="flat" cmpd="sng" algn="ctr">
                      <a:solidFill>
                        <a:srgbClr val="3399FF">
                          <a:alpha val="25098"/>
                        </a:srgbClr>
                      </a:solidFill>
                      <a:prstDash val="solid"/>
                      <a:round/>
                      <a:headEnd type="none" w="med" len="med"/>
                      <a:tailEnd type="none" w="med" len="med"/>
                    </a:lnL>
                    <a:lnR w="12700" cap="flat" cmpd="sng" algn="ctr">
                      <a:solidFill>
                        <a:srgbClr val="33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99FF">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99FF">
                          <a:alpha val="25098"/>
                        </a:srgbClr>
                      </a:solidFill>
                      <a:prstDash val="solid"/>
                      <a:round/>
                      <a:headEnd type="none" w="med" len="med"/>
                      <a:tailEnd type="none" w="med" len="med"/>
                    </a:lnL>
                    <a:lnR w="76200" cap="flat" cmpd="sng" algn="ctr">
                      <a:solidFill>
                        <a:srgbClr val="33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99FF">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99FF"/>
                      </a:solidFill>
                      <a:prstDash val="solid"/>
                      <a:round/>
                      <a:headEnd type="none" w="med" len="med"/>
                      <a:tailEnd type="none" w="med" len="med"/>
                    </a:lnL>
                    <a:lnR w="12700" cap="flat" cmpd="sng" algn="ctr">
                      <a:solidFill>
                        <a:srgbClr val="33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3399FF">
                          <a:alpha val="25098"/>
                        </a:srgbClr>
                      </a:solidFill>
                      <a:prstDash val="solid"/>
                      <a:round/>
                      <a:headEnd type="none" w="med" len="med"/>
                      <a:tailEnd type="none" w="med" len="med"/>
                    </a:lnL>
                    <a:lnR w="12700" cap="flat" cmpd="sng" algn="ctr">
                      <a:solidFill>
                        <a:srgbClr val="33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99FF">
                          <a:alpha val="25098"/>
                        </a:srgbClr>
                      </a:solidFill>
                      <a:prstDash val="solid"/>
                      <a:round/>
                      <a:headEnd type="none" w="med" len="med"/>
                      <a:tailEnd type="none" w="med" len="med"/>
                    </a:lnL>
                    <a:lnR w="76200" cap="flat" cmpd="sng" algn="ctr">
                      <a:solidFill>
                        <a:srgbClr val="33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700" b="0" kern="120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cs typeface="+mn-cs"/>
                      </a:endParaRPr>
                    </a:p>
                  </a:txBody>
                  <a:tcPr anchor="ctr">
                    <a:lnL w="76200" cap="flat" cmpd="sng" algn="ctr">
                      <a:solidFill>
                        <a:srgbClr val="3399FF"/>
                      </a:solidFill>
                      <a:prstDash val="solid"/>
                      <a:round/>
                      <a:headEnd type="none" w="med" len="med"/>
                      <a:tailEnd type="none" w="med" len="med"/>
                    </a:lnL>
                    <a:lnR w="12700" cap="flat" cmpd="sng" algn="ctr">
                      <a:solidFill>
                        <a:srgbClr val="33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99FF">
                        <a:alpha val="25098"/>
                      </a:srgbClr>
                    </a:solidFill>
                  </a:tcPr>
                </a:tc>
                <a:tc>
                  <a:txBody>
                    <a:bodyPr/>
                    <a:lstStyle/>
                    <a:p>
                      <a:endParaRPr kumimoji="1" lang="ja-JP" altLang="en-US" sz="1400" dirty="0"/>
                    </a:p>
                  </a:txBody>
                  <a:tcPr anchor="ctr">
                    <a:lnL w="12700" cap="flat" cmpd="sng" algn="ctr">
                      <a:solidFill>
                        <a:srgbClr val="3399FF">
                          <a:alpha val="25098"/>
                        </a:srgbClr>
                      </a:solidFill>
                      <a:prstDash val="solid"/>
                      <a:round/>
                      <a:headEnd type="none" w="med" len="med"/>
                      <a:tailEnd type="none" w="med" len="med"/>
                    </a:lnL>
                    <a:lnR w="12700" cap="flat" cmpd="sng" algn="ctr">
                      <a:solidFill>
                        <a:srgbClr val="33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99FF">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99FF">
                          <a:alpha val="25098"/>
                        </a:srgbClr>
                      </a:solidFill>
                      <a:prstDash val="solid"/>
                      <a:round/>
                      <a:headEnd type="none" w="med" len="med"/>
                      <a:tailEnd type="none" w="med" len="med"/>
                    </a:lnL>
                    <a:lnR w="76200" cap="flat" cmpd="sng" algn="ctr">
                      <a:solidFill>
                        <a:srgbClr val="33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99FF">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99FF"/>
                      </a:solidFill>
                      <a:prstDash val="solid"/>
                      <a:round/>
                      <a:headEnd type="none" w="med" len="med"/>
                      <a:tailEnd type="none" w="med" len="med"/>
                    </a:lnL>
                    <a:lnR w="12700" cap="flat" cmpd="sng" algn="ctr">
                      <a:solidFill>
                        <a:srgbClr val="33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3399FF">
                          <a:alpha val="25098"/>
                        </a:srgbClr>
                      </a:solidFill>
                      <a:prstDash val="solid"/>
                      <a:round/>
                      <a:headEnd type="none" w="med" len="med"/>
                      <a:tailEnd type="none" w="med" len="med"/>
                    </a:lnL>
                    <a:lnR w="12700" cap="flat" cmpd="sng" algn="ctr">
                      <a:solidFill>
                        <a:srgbClr val="33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99FF">
                          <a:alpha val="25098"/>
                        </a:srgbClr>
                      </a:solidFill>
                      <a:prstDash val="solid"/>
                      <a:round/>
                      <a:headEnd type="none" w="med" len="med"/>
                      <a:tailEnd type="none" w="med" len="med"/>
                    </a:lnL>
                    <a:lnR w="76200" cap="flat" cmpd="sng" algn="ctr">
                      <a:solidFill>
                        <a:srgbClr val="33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99FF"/>
                      </a:solidFill>
                      <a:prstDash val="solid"/>
                      <a:round/>
                      <a:headEnd type="none" w="med" len="med"/>
                      <a:tailEnd type="none" w="med" len="med"/>
                    </a:lnL>
                    <a:lnR w="12700" cap="flat" cmpd="sng" algn="ctr">
                      <a:solidFill>
                        <a:srgbClr val="33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99FF">
                        <a:alpha val="25098"/>
                      </a:srgbClr>
                    </a:solidFill>
                  </a:tcPr>
                </a:tc>
                <a:tc>
                  <a:txBody>
                    <a:bodyPr/>
                    <a:lstStyle/>
                    <a:p>
                      <a:endParaRPr kumimoji="1" lang="ja-JP" altLang="en-US" sz="1400" dirty="0"/>
                    </a:p>
                  </a:txBody>
                  <a:tcPr anchor="ctr">
                    <a:lnL w="12700" cap="flat" cmpd="sng" algn="ctr">
                      <a:solidFill>
                        <a:srgbClr val="3399FF">
                          <a:alpha val="25098"/>
                        </a:srgbClr>
                      </a:solidFill>
                      <a:prstDash val="solid"/>
                      <a:round/>
                      <a:headEnd type="none" w="med" len="med"/>
                      <a:tailEnd type="none" w="med" len="med"/>
                    </a:lnL>
                    <a:lnR w="12700" cap="flat" cmpd="sng" algn="ctr">
                      <a:solidFill>
                        <a:srgbClr val="33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99FF">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99FF">
                          <a:alpha val="25098"/>
                        </a:srgbClr>
                      </a:solidFill>
                      <a:prstDash val="solid"/>
                      <a:round/>
                      <a:headEnd type="none" w="med" len="med"/>
                      <a:tailEnd type="none" w="med" len="med"/>
                    </a:lnL>
                    <a:lnR w="76200" cap="flat" cmpd="sng" algn="ctr">
                      <a:solidFill>
                        <a:srgbClr val="33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99FF">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99FF"/>
                      </a:solidFill>
                      <a:prstDash val="solid"/>
                      <a:round/>
                      <a:headEnd type="none" w="med" len="med"/>
                      <a:tailEnd type="none" w="med" len="med"/>
                    </a:lnL>
                    <a:lnR w="12700" cap="flat" cmpd="sng" algn="ctr">
                      <a:solidFill>
                        <a:srgbClr val="33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3399FF">
                          <a:alpha val="25098"/>
                        </a:srgbClr>
                      </a:solidFill>
                      <a:prstDash val="solid"/>
                      <a:round/>
                      <a:headEnd type="none" w="med" len="med"/>
                      <a:tailEnd type="none" w="med" len="med"/>
                    </a:lnL>
                    <a:lnR w="12700" cap="flat" cmpd="sng" algn="ctr">
                      <a:solidFill>
                        <a:srgbClr val="33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99FF">
                          <a:alpha val="25098"/>
                        </a:srgbClr>
                      </a:solidFill>
                      <a:prstDash val="solid"/>
                      <a:round/>
                      <a:headEnd type="none" w="med" len="med"/>
                      <a:tailEnd type="none" w="med" len="med"/>
                    </a:lnL>
                    <a:lnR w="76200" cap="flat" cmpd="sng" algn="ctr">
                      <a:solidFill>
                        <a:srgbClr val="33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99FF"/>
                      </a:solidFill>
                      <a:prstDash val="solid"/>
                      <a:round/>
                      <a:headEnd type="none" w="med" len="med"/>
                      <a:tailEnd type="none" w="med" len="med"/>
                    </a:lnL>
                    <a:lnR w="12700" cap="flat" cmpd="sng" algn="ctr">
                      <a:solidFill>
                        <a:srgbClr val="33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99FF">
                        <a:alpha val="25000"/>
                      </a:srgbClr>
                    </a:solidFill>
                  </a:tcPr>
                </a:tc>
                <a:tc>
                  <a:txBody>
                    <a:bodyPr/>
                    <a:lstStyle/>
                    <a:p>
                      <a:endParaRPr kumimoji="1" lang="ja-JP" altLang="en-US" sz="1400" dirty="0"/>
                    </a:p>
                  </a:txBody>
                  <a:tcPr anchor="ctr">
                    <a:lnL w="12700" cap="flat" cmpd="sng" algn="ctr">
                      <a:solidFill>
                        <a:srgbClr val="3399FF">
                          <a:alpha val="25098"/>
                        </a:srgbClr>
                      </a:solidFill>
                      <a:prstDash val="solid"/>
                      <a:round/>
                      <a:headEnd type="none" w="med" len="med"/>
                      <a:tailEnd type="none" w="med" len="med"/>
                    </a:lnL>
                    <a:lnR w="12700" cap="flat" cmpd="sng" algn="ctr">
                      <a:solidFill>
                        <a:srgbClr val="33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99FF">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99FF">
                          <a:alpha val="25098"/>
                        </a:srgbClr>
                      </a:solidFill>
                      <a:prstDash val="solid"/>
                      <a:round/>
                      <a:headEnd type="none" w="med" len="med"/>
                      <a:tailEnd type="none" w="med" len="med"/>
                    </a:lnL>
                    <a:lnR w="76200" cap="flat" cmpd="sng" algn="ctr">
                      <a:solidFill>
                        <a:srgbClr val="33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99FF">
                        <a:alpha val="25000"/>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99FF"/>
                      </a:solidFill>
                      <a:prstDash val="solid"/>
                      <a:round/>
                      <a:headEnd type="none" w="med" len="med"/>
                      <a:tailEnd type="none" w="med" len="med"/>
                    </a:lnL>
                    <a:lnR w="12700" cap="flat" cmpd="sng" algn="ctr">
                      <a:solidFill>
                        <a:srgbClr val="33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3399FF"/>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3399FF">
                          <a:alpha val="25098"/>
                        </a:srgbClr>
                      </a:solidFill>
                      <a:prstDash val="solid"/>
                      <a:round/>
                      <a:headEnd type="none" w="med" len="med"/>
                      <a:tailEnd type="none" w="med" len="med"/>
                    </a:lnL>
                    <a:lnR w="12700" cap="flat" cmpd="sng" algn="ctr">
                      <a:solidFill>
                        <a:srgbClr val="33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3399FF"/>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99FF">
                          <a:alpha val="25098"/>
                        </a:srgbClr>
                      </a:solidFill>
                      <a:prstDash val="solid"/>
                      <a:round/>
                      <a:headEnd type="none" w="med" len="med"/>
                      <a:tailEnd type="none" w="med" len="med"/>
                    </a:lnL>
                    <a:lnR w="76200" cap="flat" cmpd="sng" algn="ctr">
                      <a:solidFill>
                        <a:srgbClr val="33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3399FF"/>
                      </a:solidFill>
                      <a:prstDash val="solid"/>
                      <a:round/>
                      <a:headEnd type="none" w="med" len="med"/>
                      <a:tailEnd type="none" w="med" len="med"/>
                    </a:lnB>
                    <a:solidFill>
                      <a:schemeClr val="bg1">
                        <a:lumMod val="95000"/>
                      </a:schemeClr>
                    </a:solidFill>
                  </a:tcPr>
                </a:tc>
              </a:tr>
            </a:tbl>
          </a:graphicData>
        </a:graphic>
      </p:graphicFrame>
      <p:grpSp>
        <p:nvGrpSpPr>
          <p:cNvPr id="251" name="グループ化 250"/>
          <p:cNvGrpSpPr/>
          <p:nvPr/>
        </p:nvGrpSpPr>
        <p:grpSpPr>
          <a:xfrm>
            <a:off x="2537447" y="-11817"/>
            <a:ext cx="4852646" cy="830997"/>
            <a:chOff x="2537447" y="-11817"/>
            <a:chExt cx="4852646" cy="830997"/>
          </a:xfrm>
        </p:grpSpPr>
        <p:sp>
          <p:nvSpPr>
            <p:cNvPr id="271" name="ホームベース 270"/>
            <p:cNvSpPr/>
            <p:nvPr/>
          </p:nvSpPr>
          <p:spPr>
            <a:xfrm>
              <a:off x="2537447" y="68402"/>
              <a:ext cx="4852646" cy="648000"/>
            </a:xfrm>
            <a:prstGeom prst="homePlate">
              <a:avLst/>
            </a:prstGeom>
            <a:solidFill>
              <a:schemeClr val="accent5"/>
            </a:solidFill>
            <a:ln w="63500">
              <a:gradFill flip="none" rotWithShape="1">
                <a:gsLst>
                  <a:gs pos="70000">
                    <a:schemeClr val="bg1">
                      <a:lumMod val="75000"/>
                    </a:schemeClr>
                  </a:gs>
                  <a:gs pos="40000">
                    <a:schemeClr val="bg1"/>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7" name="テキスト ボックス 296"/>
            <p:cNvSpPr txBox="1"/>
            <p:nvPr/>
          </p:nvSpPr>
          <p:spPr>
            <a:xfrm>
              <a:off x="2537447" y="-11817"/>
              <a:ext cx="1178968" cy="830997"/>
            </a:xfrm>
            <a:prstGeom prst="rect">
              <a:avLst/>
            </a:prstGeom>
            <a:noFill/>
          </p:spPr>
          <p:txBody>
            <a:bodyPr wrap="none" rtlCol="0">
              <a:spAutoFit/>
            </a:bodyPr>
            <a:lstStyle/>
            <a:p>
              <a:r>
                <a:rPr kumimoji="1" lang="en-US" altLang="ja-JP" sz="4800" b="1" dirty="0" smtClean="0">
                  <a:solidFill>
                    <a:schemeClr val="bg1"/>
                  </a:solidFill>
                  <a:latin typeface="Arial" panose="020B0604020202020204" pitchFamily="34" charset="0"/>
                  <a:cs typeface="Arial" panose="020B0604020202020204" pitchFamily="34" charset="0"/>
                </a:rPr>
                <a:t>BCP</a:t>
              </a:r>
              <a:endParaRPr kumimoji="1" lang="ja-JP" altLang="en-US" sz="4800" b="1" dirty="0">
                <a:solidFill>
                  <a:schemeClr val="bg1"/>
                </a:solidFill>
                <a:latin typeface="Arial" panose="020B0604020202020204" pitchFamily="34" charset="0"/>
                <a:cs typeface="Arial" panose="020B0604020202020204" pitchFamily="34" charset="0"/>
              </a:endParaRPr>
            </a:p>
          </p:txBody>
        </p:sp>
        <p:sp>
          <p:nvSpPr>
            <p:cNvPr id="298" name="テキスト ボックス 297"/>
            <p:cNvSpPr txBox="1"/>
            <p:nvPr/>
          </p:nvSpPr>
          <p:spPr>
            <a:xfrm>
              <a:off x="3889965" y="234404"/>
              <a:ext cx="2309610" cy="338554"/>
            </a:xfrm>
            <a:prstGeom prst="rect">
              <a:avLst/>
            </a:prstGeom>
            <a:noFill/>
          </p:spPr>
          <p:txBody>
            <a:bodyPr wrap="square" rtlCol="0">
              <a:spAutoFit/>
            </a:bodyPr>
            <a:lstStyle/>
            <a:p>
              <a:r>
                <a:rPr kumimoji="1" lang="zh-TW" altLang="en-US" sz="1600" dirty="0" smtClean="0">
                  <a:ln w="3175">
                    <a:solidFill>
                      <a:schemeClr val="bg1"/>
                    </a:solidFill>
                  </a:ln>
                  <a:solidFill>
                    <a:schemeClr val="bg1"/>
                  </a:solidFill>
                  <a:latin typeface="Meiryo UI" panose="020B0604030504040204" pitchFamily="50" charset="-128"/>
                  <a:ea typeface="Meiryo UI" panose="020B0604030504040204" pitchFamily="50" charset="-128"/>
                </a:rPr>
                <a:t>事業継続計画</a:t>
              </a:r>
              <a:endParaRPr kumimoji="1" lang="ja-JP" altLang="en-US" sz="1600" dirty="0">
                <a:ln w="3175">
                  <a:solidFill>
                    <a:schemeClr val="bg1"/>
                  </a:solidFill>
                </a:ln>
                <a:solidFill>
                  <a:schemeClr val="bg1"/>
                </a:solidFill>
                <a:latin typeface="Meiryo UI" panose="020B0604030504040204" pitchFamily="50" charset="-128"/>
                <a:ea typeface="Meiryo UI" panose="020B0604030504040204" pitchFamily="50" charset="-128"/>
              </a:endParaRPr>
            </a:p>
          </p:txBody>
        </p:sp>
      </p:grpSp>
      <p:grpSp>
        <p:nvGrpSpPr>
          <p:cNvPr id="11" name="グループ化 10"/>
          <p:cNvGrpSpPr/>
          <p:nvPr/>
        </p:nvGrpSpPr>
        <p:grpSpPr>
          <a:xfrm>
            <a:off x="7378543" y="-57699"/>
            <a:ext cx="4852646" cy="830997"/>
            <a:chOff x="7351883" y="-21553"/>
            <a:chExt cx="4842000" cy="830997"/>
          </a:xfrm>
        </p:grpSpPr>
        <p:sp>
          <p:nvSpPr>
            <p:cNvPr id="16" name="ホームベース 15"/>
            <p:cNvSpPr/>
            <p:nvPr/>
          </p:nvSpPr>
          <p:spPr>
            <a:xfrm flipH="1">
              <a:off x="7351883" y="104548"/>
              <a:ext cx="4842000" cy="648000"/>
            </a:xfrm>
            <a:prstGeom prst="homePlate">
              <a:avLst/>
            </a:prstGeom>
            <a:solidFill>
              <a:schemeClr val="tx1">
                <a:lumMod val="75000"/>
                <a:lumOff val="25000"/>
              </a:schemeClr>
            </a:solidFill>
            <a:ln w="63500">
              <a:gradFill flip="none" rotWithShape="1">
                <a:gsLst>
                  <a:gs pos="40000">
                    <a:schemeClr val="accent1">
                      <a:lumMod val="5000"/>
                      <a:lumOff val="95000"/>
                    </a:schemeClr>
                  </a:gs>
                  <a:gs pos="70000">
                    <a:schemeClr val="bg1">
                      <a:lumMod val="75000"/>
                    </a:scheme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9734405" y="121818"/>
              <a:ext cx="1859338" cy="584775"/>
            </a:xfrm>
            <a:prstGeom prst="rect">
              <a:avLst/>
            </a:prstGeom>
            <a:noFill/>
          </p:spPr>
          <p:txBody>
            <a:bodyPr wrap="square" rtlCol="0">
              <a:spAutoFit/>
            </a:bodyPr>
            <a:lstStyle/>
            <a:p>
              <a:pPr algn="r"/>
              <a:r>
                <a:rPr lang="ja-JP" altLang="en-US" sz="3200" dirty="0">
                  <a:solidFill>
                    <a:schemeClr val="bg1"/>
                  </a:solidFill>
                  <a:latin typeface="HGP創英角ｺﾞｼｯｸUB" panose="020B0900000000000000" pitchFamily="50" charset="-128"/>
                  <a:ea typeface="HGP創英角ｺﾞｼｯｸUB" panose="020B0900000000000000" pitchFamily="50" charset="-128"/>
                </a:rPr>
                <a:t>連絡先</a:t>
              </a:r>
              <a:endPar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67" name="テキスト ボックス 66"/>
            <p:cNvSpPr txBox="1"/>
            <p:nvPr/>
          </p:nvSpPr>
          <p:spPr>
            <a:xfrm>
              <a:off x="11510535" y="-21553"/>
              <a:ext cx="669890" cy="830997"/>
            </a:xfrm>
            <a:prstGeom prst="rect">
              <a:avLst/>
            </a:prstGeom>
            <a:noFill/>
          </p:spPr>
          <p:txBody>
            <a:bodyPr wrap="square" rtlCol="0">
              <a:spAutoFit/>
            </a:bodyPr>
            <a:lstStyle/>
            <a:p>
              <a:pPr algn="ctr"/>
              <a:r>
                <a:rPr lang="ja-JP" altLang="en-US" sz="4800" dirty="0">
                  <a:solidFill>
                    <a:schemeClr val="bg1"/>
                  </a:solidFill>
                  <a:latin typeface="HGP創英角ｺﾞｼｯｸUB" panose="020B0900000000000000" pitchFamily="50" charset="-128"/>
                  <a:ea typeface="HGP創英角ｺﾞｼｯｸUB" panose="020B0900000000000000" pitchFamily="50" charset="-128"/>
                </a:rPr>
                <a:t>２</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6" name="正方形/長方形 5"/>
          <p:cNvSpPr/>
          <p:nvPr/>
        </p:nvSpPr>
        <p:spPr>
          <a:xfrm>
            <a:off x="0" y="-21552"/>
            <a:ext cx="2551888" cy="6879552"/>
          </a:xfrm>
          <a:prstGeom prst="rect">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 name="直線コネクタ 97"/>
          <p:cNvCxnSpPr/>
          <p:nvPr/>
        </p:nvCxnSpPr>
        <p:spPr>
          <a:xfrm>
            <a:off x="2551888" y="-44999"/>
            <a:ext cx="0" cy="6902999"/>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300" name="図 299"/>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5989975" y="1144108"/>
            <a:ext cx="216000" cy="216000"/>
          </a:xfrm>
          <a:prstGeom prst="rect">
            <a:avLst/>
          </a:prstGeom>
        </p:spPr>
      </p:pic>
      <p:sp>
        <p:nvSpPr>
          <p:cNvPr id="301" name="角丸四角形 300"/>
          <p:cNvSpPr/>
          <p:nvPr/>
        </p:nvSpPr>
        <p:spPr>
          <a:xfrm>
            <a:off x="2989696" y="811284"/>
            <a:ext cx="2262742" cy="252000"/>
          </a:xfrm>
          <a:prstGeom prst="roundRect">
            <a:avLst>
              <a:gd name="adj" fmla="val 50000"/>
            </a:avLst>
          </a:prstGeom>
          <a:gradFill flip="none" rotWithShape="1">
            <a:gsLst>
              <a:gs pos="0">
                <a:schemeClr val="tx1">
                  <a:lumMod val="50000"/>
                  <a:lumOff val="50000"/>
                </a:schemeClr>
              </a:gs>
              <a:gs pos="75000">
                <a:schemeClr val="tx1">
                  <a:lumMod val="75000"/>
                  <a:lumOff val="25000"/>
                </a:schemeClr>
              </a:gs>
            </a:gsLst>
            <a:lin ang="16200000" scaled="1"/>
            <a:tileRect/>
          </a:gradFill>
          <a:ln w="25400">
            <a:gradFill flip="none" rotWithShape="1">
              <a:gsLst>
                <a:gs pos="40000">
                  <a:schemeClr val="bg1">
                    <a:lumMod val="65000"/>
                  </a:schemeClr>
                </a:gs>
                <a:gs pos="60000">
                  <a:schemeClr val="tx1">
                    <a:lumMod val="65000"/>
                    <a:lumOff val="35000"/>
                  </a:schemeClr>
                </a:gs>
              </a:gsLst>
              <a:lin ang="2400000" scaled="0"/>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347788" algn="l"/>
              </a:tabLst>
            </a:pPr>
            <a:r>
              <a:rPr lang="ja-JP" altLang="en-US" sz="1400" i="1" dirty="0" smtClean="0">
                <a:solidFill>
                  <a:schemeClr val="bg1"/>
                </a:solidFill>
                <a:latin typeface="HGP創英角ｺﾞｼｯｸUB" panose="020B0900000000000000" pitchFamily="50" charset="-128"/>
                <a:ea typeface="HGP創英角ｺﾞｼｯｸUB" panose="020B0900000000000000" pitchFamily="50" charset="-128"/>
              </a:rPr>
              <a:t>主要</a:t>
            </a:r>
            <a:r>
              <a:rPr lang="ja-JP" altLang="en-US" sz="1400" i="1" dirty="0">
                <a:solidFill>
                  <a:schemeClr val="bg1"/>
                </a:solidFill>
                <a:latin typeface="HGP創英角ｺﾞｼｯｸUB" panose="020B0900000000000000" pitchFamily="50" charset="-128"/>
                <a:ea typeface="HGP創英角ｺﾞｼｯｸUB" panose="020B0900000000000000" pitchFamily="50" charset="-128"/>
              </a:rPr>
              <a:t>組織</a:t>
            </a:r>
            <a:r>
              <a:rPr lang="ja-JP" altLang="en-US" sz="1400" i="1" dirty="0" smtClean="0">
                <a:solidFill>
                  <a:schemeClr val="bg1"/>
                </a:solidFill>
                <a:latin typeface="チェックポイント★リベンジ" panose="02000600000000000000" pitchFamily="2" charset="-128"/>
                <a:ea typeface="チェックポイント★リベンジ" panose="02000600000000000000" pitchFamily="2" charset="-128"/>
              </a:rPr>
              <a:t>　</a:t>
            </a:r>
            <a:r>
              <a:rPr lang="en-US" altLang="ja-JP" sz="1400" i="1" dirty="0" smtClean="0">
                <a:gradFill flip="none" rotWithShape="1">
                  <a:gsLst>
                    <a:gs pos="0">
                      <a:schemeClr val="accent5">
                        <a:lumMod val="40000"/>
                        <a:lumOff val="60000"/>
                      </a:schemeClr>
                    </a:gs>
                    <a:gs pos="80000">
                      <a:schemeClr val="accent5"/>
                    </a:gs>
                  </a:gsLst>
                  <a:lin ang="16200000" scaled="1"/>
                  <a:tileRect/>
                </a:gradFill>
                <a:latin typeface="チェックポイント★リベンジ" panose="02000600000000000000" pitchFamily="2" charset="-128"/>
                <a:ea typeface="チェックポイント★リベンジ" panose="02000600000000000000" pitchFamily="2" charset="-128"/>
              </a:rPr>
              <a:t>	</a:t>
            </a:r>
            <a:r>
              <a:rPr lang="ja-JP" altLang="en-US" sz="1400" dirty="0" smtClean="0">
                <a:solidFill>
                  <a:schemeClr val="tx1">
                    <a:lumMod val="50000"/>
                    <a:lumOff val="50000"/>
                  </a:schemeClr>
                </a:solidFill>
                <a:latin typeface="HGP創英角ｺﾞｼｯｸUB" panose="020B0900000000000000" pitchFamily="50" charset="-128"/>
                <a:ea typeface="HGP創英角ｺﾞｼｯｸUB" panose="020B0900000000000000" pitchFamily="50" charset="-128"/>
              </a:rPr>
              <a:t>▶ </a:t>
            </a:r>
            <a:r>
              <a:rPr lang="en-US" altLang="ja-JP" sz="1400" dirty="0" smtClean="0">
                <a:solidFill>
                  <a:schemeClr val="bg1"/>
                </a:solidFill>
                <a:latin typeface="Square721 BT" panose="020B0504020202060204" pitchFamily="34" charset="0"/>
                <a:ea typeface="HGP創英角ｺﾞｼｯｸUB" panose="020B0900000000000000" pitchFamily="50" charset="-128"/>
              </a:rPr>
              <a:t>P0</a:t>
            </a:r>
            <a:r>
              <a:rPr lang="en-US" altLang="ja-JP" sz="1400" dirty="0">
                <a:solidFill>
                  <a:schemeClr val="bg1"/>
                </a:solidFill>
                <a:latin typeface="Square721 BT" panose="020B0504020202060204" pitchFamily="34" charset="0"/>
                <a:ea typeface="HGP創英角ｺﾞｼｯｸUB" panose="020B0900000000000000" pitchFamily="50" charset="-128"/>
              </a:rPr>
              <a:t>0</a:t>
            </a:r>
            <a:endParaRPr lang="ja-JP" altLang="en-US" sz="1400" dirty="0">
              <a:solidFill>
                <a:schemeClr val="bg1"/>
              </a:solidFill>
              <a:latin typeface="Square721 BT" panose="020B0504020202060204" pitchFamily="34" charset="0"/>
              <a:ea typeface="HGP創英角ｺﾞｼｯｸUB" panose="020B0900000000000000" pitchFamily="50" charset="-128"/>
            </a:endParaRPr>
          </a:p>
        </p:txBody>
      </p:sp>
      <p:pic>
        <p:nvPicPr>
          <p:cNvPr id="99" name="図 98"/>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10604853" y="1160605"/>
            <a:ext cx="216000" cy="216000"/>
          </a:xfrm>
          <a:prstGeom prst="rect">
            <a:avLst/>
          </a:prstGeom>
        </p:spPr>
      </p:pic>
      <p:sp>
        <p:nvSpPr>
          <p:cNvPr id="100" name="角丸四角形 99"/>
          <p:cNvSpPr/>
          <p:nvPr/>
        </p:nvSpPr>
        <p:spPr>
          <a:xfrm>
            <a:off x="7601421" y="811284"/>
            <a:ext cx="2262742" cy="252000"/>
          </a:xfrm>
          <a:prstGeom prst="roundRect">
            <a:avLst>
              <a:gd name="adj" fmla="val 50000"/>
            </a:avLst>
          </a:prstGeom>
          <a:gradFill flip="none" rotWithShape="1">
            <a:gsLst>
              <a:gs pos="0">
                <a:schemeClr val="tx1">
                  <a:lumMod val="50000"/>
                  <a:lumOff val="50000"/>
                </a:schemeClr>
              </a:gs>
              <a:gs pos="75000">
                <a:schemeClr val="tx1">
                  <a:lumMod val="75000"/>
                  <a:lumOff val="25000"/>
                </a:schemeClr>
              </a:gs>
            </a:gsLst>
            <a:lin ang="16200000" scaled="1"/>
            <a:tileRect/>
          </a:gradFill>
          <a:ln w="25400">
            <a:gradFill flip="none" rotWithShape="1">
              <a:gsLst>
                <a:gs pos="40000">
                  <a:schemeClr val="bg1">
                    <a:lumMod val="65000"/>
                  </a:schemeClr>
                </a:gs>
                <a:gs pos="60000">
                  <a:schemeClr val="tx1">
                    <a:lumMod val="65000"/>
                    <a:lumOff val="35000"/>
                  </a:schemeClr>
                </a:gs>
              </a:gsLst>
              <a:lin ang="2400000" scaled="0"/>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347788" algn="l"/>
              </a:tabLst>
            </a:pPr>
            <a:r>
              <a:rPr lang="ja-JP" altLang="en-US" sz="1400" i="1" dirty="0" smtClean="0">
                <a:solidFill>
                  <a:schemeClr val="bg1"/>
                </a:solidFill>
                <a:latin typeface="HGP創英角ｺﾞｼｯｸUB" panose="020B0900000000000000" pitchFamily="50" charset="-128"/>
                <a:ea typeface="HGP創英角ｺﾞｼｯｸUB" panose="020B0900000000000000" pitchFamily="50" charset="-128"/>
              </a:rPr>
              <a:t>中核</a:t>
            </a:r>
            <a:r>
              <a:rPr lang="ja-JP" altLang="en-US" sz="1400" i="1" dirty="0">
                <a:solidFill>
                  <a:schemeClr val="bg1"/>
                </a:solidFill>
                <a:latin typeface="HGP創英角ｺﾞｼｯｸUB" panose="020B0900000000000000" pitchFamily="50" charset="-128"/>
                <a:ea typeface="HGP創英角ｺﾞｼｯｸUB" panose="020B0900000000000000" pitchFamily="50" charset="-128"/>
              </a:rPr>
              <a:t>事業</a:t>
            </a:r>
            <a:r>
              <a:rPr lang="ja-JP" altLang="en-US" sz="1400" i="1" dirty="0" smtClean="0">
                <a:solidFill>
                  <a:schemeClr val="bg1"/>
                </a:solidFill>
                <a:latin typeface="チェックポイント★リベンジ" panose="02000600000000000000" pitchFamily="2" charset="-128"/>
                <a:ea typeface="チェックポイント★リベンジ" panose="02000600000000000000" pitchFamily="2" charset="-128"/>
              </a:rPr>
              <a:t>　</a:t>
            </a:r>
            <a:r>
              <a:rPr lang="en-US" altLang="ja-JP" sz="1400" i="1" dirty="0" smtClean="0">
                <a:gradFill flip="none" rotWithShape="1">
                  <a:gsLst>
                    <a:gs pos="0">
                      <a:schemeClr val="accent5">
                        <a:lumMod val="40000"/>
                        <a:lumOff val="60000"/>
                      </a:schemeClr>
                    </a:gs>
                    <a:gs pos="80000">
                      <a:schemeClr val="accent5"/>
                    </a:gs>
                  </a:gsLst>
                  <a:lin ang="16200000" scaled="1"/>
                  <a:tileRect/>
                </a:gradFill>
                <a:latin typeface="チェックポイント★リベンジ" panose="02000600000000000000" pitchFamily="2" charset="-128"/>
                <a:ea typeface="チェックポイント★リベンジ" panose="02000600000000000000" pitchFamily="2" charset="-128"/>
              </a:rPr>
              <a:t>	</a:t>
            </a:r>
            <a:r>
              <a:rPr lang="ja-JP" altLang="en-US" sz="1400" dirty="0" smtClean="0">
                <a:solidFill>
                  <a:schemeClr val="tx1">
                    <a:lumMod val="50000"/>
                    <a:lumOff val="50000"/>
                  </a:schemeClr>
                </a:solidFill>
                <a:latin typeface="HGP創英角ｺﾞｼｯｸUB" panose="020B0900000000000000" pitchFamily="50" charset="-128"/>
                <a:ea typeface="HGP創英角ｺﾞｼｯｸUB" panose="020B0900000000000000" pitchFamily="50" charset="-128"/>
              </a:rPr>
              <a:t>▶ </a:t>
            </a:r>
            <a:r>
              <a:rPr lang="en-US" altLang="ja-JP" sz="1400" dirty="0" smtClean="0">
                <a:solidFill>
                  <a:schemeClr val="bg1"/>
                </a:solidFill>
                <a:latin typeface="Square721 BT" panose="020B0504020202060204" pitchFamily="34" charset="0"/>
                <a:ea typeface="HGP創英角ｺﾞｼｯｸUB" panose="020B0900000000000000" pitchFamily="50" charset="-128"/>
              </a:rPr>
              <a:t>P0</a:t>
            </a:r>
            <a:r>
              <a:rPr lang="en-US" altLang="ja-JP" sz="1400" dirty="0">
                <a:solidFill>
                  <a:schemeClr val="bg1"/>
                </a:solidFill>
                <a:latin typeface="Square721 BT" panose="020B0504020202060204" pitchFamily="34" charset="0"/>
                <a:ea typeface="HGP創英角ｺﾞｼｯｸUB" panose="020B0900000000000000" pitchFamily="50" charset="-128"/>
              </a:rPr>
              <a:t>0</a:t>
            </a:r>
            <a:endParaRPr lang="ja-JP" altLang="en-US" sz="1400" dirty="0">
              <a:solidFill>
                <a:schemeClr val="bg1"/>
              </a:solidFill>
              <a:latin typeface="Square721 BT" panose="020B0504020202060204" pitchFamily="34" charset="0"/>
              <a:ea typeface="HGP創英角ｺﾞｼｯｸUB" panose="020B0900000000000000" pitchFamily="50" charset="-128"/>
            </a:endParaRPr>
          </a:p>
        </p:txBody>
      </p:sp>
      <p:sp>
        <p:nvSpPr>
          <p:cNvPr id="101" name="正方形/長方形 100"/>
          <p:cNvSpPr/>
          <p:nvPr/>
        </p:nvSpPr>
        <p:spPr>
          <a:xfrm>
            <a:off x="11831997" y="6498000"/>
            <a:ext cx="360000" cy="360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latin typeface="Square721 BT" panose="020B0504020202060204" pitchFamily="34" charset="0"/>
              </a:rPr>
              <a:t>00</a:t>
            </a:r>
            <a:endParaRPr kumimoji="1" lang="ja-JP" altLang="en-US" sz="1000" dirty="0">
              <a:latin typeface="Square721 BT" panose="020B0504020202060204" pitchFamily="34" charset="0"/>
            </a:endParaRPr>
          </a:p>
        </p:txBody>
      </p:sp>
      <p:sp>
        <p:nvSpPr>
          <p:cNvPr id="103" name="正方形/長方形 102"/>
          <p:cNvSpPr/>
          <p:nvPr/>
        </p:nvSpPr>
        <p:spPr>
          <a:xfrm>
            <a:off x="25620" y="3263150"/>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latin typeface="Square721 BT" panose="020B0504020202060204" pitchFamily="34" charset="0"/>
                <a:cs typeface="Arial" panose="020B0604020202020204" pitchFamily="34" charset="0"/>
              </a:rPr>
              <a:t>BCP </a:t>
            </a:r>
            <a:r>
              <a:rPr lang="en-US" altLang="ja-JP" sz="1200" dirty="0" smtClean="0">
                <a:latin typeface="Square721 BT" panose="020B0504020202060204" pitchFamily="34" charset="0"/>
                <a:cs typeface="Arial" panose="020B0604020202020204" pitchFamily="34" charset="0"/>
              </a:rPr>
              <a:t>C</a:t>
            </a:r>
            <a:r>
              <a:rPr lang="en-US" altLang="ja-JP" sz="1200" dirty="0">
                <a:latin typeface="Square721 BT" panose="020B0504020202060204" pitchFamily="34" charset="0"/>
                <a:cs typeface="Arial" panose="020B0604020202020204" pitchFamily="34" charset="0"/>
              </a:rPr>
              <a:t>ONTENTS</a:t>
            </a:r>
            <a:endParaRPr kumimoji="1" lang="ja-JP" altLang="en-US" sz="1200" dirty="0">
              <a:latin typeface="Square721 BT" panose="020B0504020202060204" pitchFamily="34" charset="0"/>
              <a:cs typeface="Arial" panose="020B0604020202020204" pitchFamily="34" charset="0"/>
            </a:endParaRPr>
          </a:p>
        </p:txBody>
      </p:sp>
      <p:grpSp>
        <p:nvGrpSpPr>
          <p:cNvPr id="104" name="グループ化 103"/>
          <p:cNvGrpSpPr/>
          <p:nvPr/>
        </p:nvGrpSpPr>
        <p:grpSpPr>
          <a:xfrm>
            <a:off x="0" y="3427177"/>
            <a:ext cx="2251471" cy="3403220"/>
            <a:chOff x="0" y="1053600"/>
            <a:chExt cx="2251471" cy="3403220"/>
          </a:xfrm>
        </p:grpSpPr>
        <p:grpSp>
          <p:nvGrpSpPr>
            <p:cNvPr id="105" name="グループ化 104"/>
            <p:cNvGrpSpPr/>
            <p:nvPr/>
          </p:nvGrpSpPr>
          <p:grpSpPr>
            <a:xfrm>
              <a:off x="0" y="1053600"/>
              <a:ext cx="2251471" cy="523220"/>
              <a:chOff x="-20335" y="1287374"/>
              <a:chExt cx="2251471" cy="523220"/>
            </a:xfrm>
          </p:grpSpPr>
          <p:sp>
            <p:nvSpPr>
              <p:cNvPr id="122" name="正方形/長方形 121"/>
              <p:cNvSpPr/>
              <p:nvPr/>
            </p:nvSpPr>
            <p:spPr>
              <a:xfrm>
                <a:off x="-20335" y="1356157"/>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rgbClr val="595959"/>
                    </a:solidFill>
                    <a:latin typeface="HGP創英角ｺﾞｼｯｸUB" panose="020B0900000000000000" pitchFamily="50" charset="-128"/>
                    <a:ea typeface="HGP創英角ｺﾞｼｯｸUB" panose="020B0900000000000000" pitchFamily="50" charset="-128"/>
                  </a:rPr>
                  <a:t>	</a:t>
                </a:r>
                <a:r>
                  <a:rPr kumimoji="1" lang="ja-JP" altLang="en-US" sz="1200" dirty="0" smtClean="0">
                    <a:solidFill>
                      <a:srgbClr val="595959"/>
                    </a:solidFill>
                    <a:latin typeface="HGP創英角ｺﾞｼｯｸUB" panose="020B0900000000000000" pitchFamily="50" charset="-128"/>
                    <a:ea typeface="HGP創英角ｺﾞｼｯｸUB" panose="020B0900000000000000" pitchFamily="50" charset="-128"/>
                  </a:rPr>
                  <a:t>基本情報</a:t>
                </a:r>
                <a:endParaRPr kumimoji="1" lang="ja-JP" altLang="en-US" sz="1200" dirty="0">
                  <a:solidFill>
                    <a:srgbClr val="595959"/>
                  </a:solidFill>
                  <a:latin typeface="HGP創英角ｺﾞｼｯｸUB" panose="020B0900000000000000" pitchFamily="50" charset="-128"/>
                  <a:ea typeface="HGP創英角ｺﾞｼｯｸUB" panose="020B0900000000000000" pitchFamily="50" charset="-128"/>
                </a:endParaRPr>
              </a:p>
            </p:txBody>
          </p:sp>
          <p:sp>
            <p:nvSpPr>
              <p:cNvPr id="123" name="テキスト ボックス 122"/>
              <p:cNvSpPr txBox="1"/>
              <p:nvPr/>
            </p:nvSpPr>
            <p:spPr>
              <a:xfrm>
                <a:off x="36000" y="1287374"/>
                <a:ext cx="453970" cy="523220"/>
              </a:xfrm>
              <a:prstGeom prst="rect">
                <a:avLst/>
              </a:prstGeom>
              <a:noFill/>
            </p:spPr>
            <p:txBody>
              <a:bodyPr wrap="none" rtlCol="0">
                <a:spAutoFit/>
              </a:bodyPr>
              <a:lstStyle/>
              <a:p>
                <a:r>
                  <a:rPr kumimoji="1" lang="ja-JP" altLang="en-US" sz="2800" dirty="0" smtClean="0">
                    <a:solidFill>
                      <a:srgbClr val="595959"/>
                    </a:solidFill>
                    <a:latin typeface="HGP創英角ｺﾞｼｯｸUB" panose="020B0900000000000000" pitchFamily="50" charset="-128"/>
                    <a:ea typeface="HGP創英角ｺﾞｼｯｸUB" panose="020B0900000000000000" pitchFamily="50" charset="-128"/>
                  </a:rPr>
                  <a:t>１</a:t>
                </a:r>
                <a:endParaRPr kumimoji="1" lang="ja-JP" altLang="en-US" sz="2800" dirty="0">
                  <a:solidFill>
                    <a:srgbClr val="595959"/>
                  </a:solidFill>
                  <a:latin typeface="HGP創英角ｺﾞｼｯｸUB" panose="020B0900000000000000" pitchFamily="50" charset="-128"/>
                  <a:ea typeface="HGP創英角ｺﾞｼｯｸUB" panose="020B0900000000000000" pitchFamily="50" charset="-128"/>
                </a:endParaRPr>
              </a:p>
            </p:txBody>
          </p:sp>
        </p:grpSp>
        <p:sp>
          <p:nvSpPr>
            <p:cNvPr id="106" name="テキスト ボックス 105"/>
            <p:cNvSpPr txBox="1"/>
            <p:nvPr/>
          </p:nvSpPr>
          <p:spPr>
            <a:xfrm>
              <a:off x="114043" y="1485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07" name="正方形/長方形 106"/>
            <p:cNvSpPr/>
            <p:nvPr/>
          </p:nvSpPr>
          <p:spPr>
            <a:xfrm>
              <a:off x="0" y="1698383"/>
              <a:ext cx="2251471" cy="41168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bg1"/>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連絡先</a:t>
              </a:r>
              <a:endParaRPr kumimoji="1" lang="ja-JP" altLang="en-US" sz="12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08" name="テキスト ボックス 107"/>
            <p:cNvSpPr txBox="1"/>
            <p:nvPr/>
          </p:nvSpPr>
          <p:spPr>
            <a:xfrm>
              <a:off x="56335" y="1629600"/>
              <a:ext cx="453970" cy="523220"/>
            </a:xfrm>
            <a:prstGeom prst="rect">
              <a:avLst/>
            </a:prstGeom>
            <a:noFill/>
          </p:spPr>
          <p:txBody>
            <a:bodyPr wrap="none" rtlCol="0">
              <a:spAutoFit/>
            </a:bodyPr>
            <a:lstStyle/>
            <a:p>
              <a:r>
                <a:rPr lang="ja-JP" altLang="en-US" sz="2800" dirty="0">
                  <a:solidFill>
                    <a:schemeClr val="bg1"/>
                  </a:solidFill>
                  <a:latin typeface="HGP創英角ｺﾞｼｯｸUB" panose="020B0900000000000000" pitchFamily="50" charset="-128"/>
                  <a:ea typeface="HGP創英角ｺﾞｼｯｸUB" panose="020B0900000000000000" pitchFamily="50" charset="-128"/>
                </a:rPr>
                <a:t>２</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09" name="テキスト ボックス 108"/>
            <p:cNvSpPr txBox="1"/>
            <p:nvPr/>
          </p:nvSpPr>
          <p:spPr>
            <a:xfrm>
              <a:off x="114043" y="2061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10" name="正方形/長方形 109"/>
            <p:cNvSpPr/>
            <p:nvPr/>
          </p:nvSpPr>
          <p:spPr>
            <a:xfrm>
              <a:off x="0" y="2274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会社・従業員</a:t>
              </a:r>
              <a:endParaRPr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1" name="テキスト ボックス 110"/>
            <p:cNvSpPr txBox="1"/>
            <p:nvPr/>
          </p:nvSpPr>
          <p:spPr>
            <a:xfrm>
              <a:off x="56335" y="2205600"/>
              <a:ext cx="453970" cy="523220"/>
            </a:xfrm>
            <a:prstGeom prst="rect">
              <a:avLst/>
            </a:prstGeom>
            <a:noFill/>
          </p:spPr>
          <p:txBody>
            <a:bodyPr wrap="none" rtlCol="0">
              <a:spAutoFit/>
            </a:bodyPr>
            <a:lstStyle/>
            <a:p>
              <a:r>
                <a:rPr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３</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2" name="テキスト ボックス 111"/>
            <p:cNvSpPr txBox="1"/>
            <p:nvPr/>
          </p:nvSpPr>
          <p:spPr>
            <a:xfrm>
              <a:off x="114043" y="2637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13" name="正方形/長方形 112"/>
            <p:cNvSpPr/>
            <p:nvPr/>
          </p:nvSpPr>
          <p:spPr>
            <a:xfrm>
              <a:off x="0" y="2850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顧客・</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取引</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4" name="テキスト ボックス 113"/>
            <p:cNvSpPr txBox="1"/>
            <p:nvPr/>
          </p:nvSpPr>
          <p:spPr>
            <a:xfrm>
              <a:off x="56335" y="2781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４</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5" name="テキスト ボックス 114"/>
            <p:cNvSpPr txBox="1"/>
            <p:nvPr/>
          </p:nvSpPr>
          <p:spPr>
            <a:xfrm>
              <a:off x="114043" y="3213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16" name="正方形/長方形 115"/>
            <p:cNvSpPr/>
            <p:nvPr/>
          </p:nvSpPr>
          <p:spPr>
            <a:xfrm>
              <a:off x="0" y="3426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資源</a:t>
              </a:r>
              <a:r>
                <a:rPr kumimoji="1"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供給</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7" name="テキスト ボックス 116"/>
            <p:cNvSpPr txBox="1"/>
            <p:nvPr/>
          </p:nvSpPr>
          <p:spPr>
            <a:xfrm>
              <a:off x="56335" y="3357600"/>
              <a:ext cx="453970" cy="523220"/>
            </a:xfrm>
            <a:prstGeom prst="rect">
              <a:avLst/>
            </a:prstGeom>
            <a:noFill/>
          </p:spPr>
          <p:txBody>
            <a:bodyPr wrap="none" rtlCol="0">
              <a:spAutoFit/>
            </a:bodyPr>
            <a:lstStyle/>
            <a:p>
              <a:r>
                <a:rPr kumimoji="1"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５</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8" name="テキスト ボックス 117"/>
            <p:cNvSpPr txBox="1"/>
            <p:nvPr/>
          </p:nvSpPr>
          <p:spPr>
            <a:xfrm>
              <a:off x="114043" y="3789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19" name="正方形/長方形 118"/>
            <p:cNvSpPr/>
            <p:nvPr/>
          </p:nvSpPr>
          <p:spPr>
            <a:xfrm>
              <a:off x="0" y="4002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避難・防災</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20" name="テキスト ボックス 119"/>
            <p:cNvSpPr txBox="1"/>
            <p:nvPr/>
          </p:nvSpPr>
          <p:spPr>
            <a:xfrm>
              <a:off x="56335" y="3933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６</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grpSp>
      <p:sp>
        <p:nvSpPr>
          <p:cNvPr id="73" name="正方形/長方形 72"/>
          <p:cNvSpPr/>
          <p:nvPr/>
        </p:nvSpPr>
        <p:spPr>
          <a:xfrm>
            <a:off x="25620" y="28566"/>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latin typeface="Square721 BT" panose="020B0504020202060204" pitchFamily="34" charset="0"/>
                <a:cs typeface="Arial" panose="020B0604020202020204" pitchFamily="34" charset="0"/>
              </a:rPr>
              <a:t>BCP</a:t>
            </a:r>
            <a:r>
              <a:rPr lang="ja-JP" altLang="en-US" sz="1200" dirty="0">
                <a:latin typeface="Square721 BT" panose="020B0504020202060204" pitchFamily="34" charset="0"/>
                <a:cs typeface="Arial" panose="020B0604020202020204" pitchFamily="34" charset="0"/>
              </a:rPr>
              <a:t> </a:t>
            </a:r>
            <a:r>
              <a:rPr lang="en-US" altLang="ja-JP" sz="1200" dirty="0" smtClean="0">
                <a:latin typeface="Square721 BT" panose="020B0504020202060204" pitchFamily="34" charset="0"/>
                <a:cs typeface="Arial" panose="020B0604020202020204" pitchFamily="34" charset="0"/>
              </a:rPr>
              <a:t>DATA</a:t>
            </a:r>
            <a:endParaRPr kumimoji="1" lang="ja-JP" altLang="en-US" sz="1200" dirty="0">
              <a:latin typeface="Square721 BT" panose="020B0504020202060204" pitchFamily="34" charset="0"/>
              <a:cs typeface="Arial" panose="020B0604020202020204" pitchFamily="34" charset="0"/>
            </a:endParaRPr>
          </a:p>
        </p:txBody>
      </p:sp>
      <p:grpSp>
        <p:nvGrpSpPr>
          <p:cNvPr id="74" name="グループ化 73"/>
          <p:cNvGrpSpPr/>
          <p:nvPr/>
        </p:nvGrpSpPr>
        <p:grpSpPr>
          <a:xfrm>
            <a:off x="25620" y="256944"/>
            <a:ext cx="2448000" cy="288000"/>
            <a:chOff x="25620" y="297658"/>
            <a:chExt cx="2448000" cy="288000"/>
          </a:xfrm>
        </p:grpSpPr>
        <p:sp>
          <p:nvSpPr>
            <p:cNvPr id="75" name="角丸四角形 74"/>
            <p:cNvSpPr/>
            <p:nvPr/>
          </p:nvSpPr>
          <p:spPr>
            <a:xfrm>
              <a:off x="25620" y="297658"/>
              <a:ext cx="2448000" cy="288000"/>
            </a:xfrm>
            <a:prstGeom prst="roundRect">
              <a:avLst>
                <a:gd name="adj" fmla="val 0"/>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r>
                <a:rPr lang="ja-JP" altLang="en-US" sz="900" dirty="0" smtClean="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rPr>
                <a:t>年　　　　　月　　　　　日</a:t>
              </a:r>
              <a:endParaRPr kumimoji="1" lang="ja-JP" altLang="en-US" sz="900" dirty="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24" name="角丸四角形 123"/>
            <p:cNvSpPr/>
            <p:nvPr/>
          </p:nvSpPr>
          <p:spPr>
            <a:xfrm>
              <a:off x="58418" y="369658"/>
              <a:ext cx="576000" cy="144000"/>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kumimoji="1" lang="ja-JP" altLang="en-US" sz="900" dirty="0" smtClean="0">
                  <a:ln w="3175">
                    <a:solidFill>
                      <a:schemeClr val="bg1"/>
                    </a:solidFill>
                  </a:ln>
                  <a:latin typeface="Meiryo UI" panose="020B0604030504040204" pitchFamily="50" charset="-128"/>
                  <a:ea typeface="Meiryo UI" panose="020B0604030504040204" pitchFamily="50" charset="-128"/>
                </a:rPr>
                <a:t>改訂日</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grpSp>
        <p:nvGrpSpPr>
          <p:cNvPr id="69" name="グループ化 68"/>
          <p:cNvGrpSpPr/>
          <p:nvPr/>
        </p:nvGrpSpPr>
        <p:grpSpPr>
          <a:xfrm>
            <a:off x="-31844" y="549542"/>
            <a:ext cx="2616547" cy="307777"/>
            <a:chOff x="-31844" y="549542"/>
            <a:chExt cx="2616547" cy="307777"/>
          </a:xfrm>
        </p:grpSpPr>
        <p:sp>
          <p:nvSpPr>
            <p:cNvPr id="70" name="角丸四角形 69"/>
            <p:cNvSpPr/>
            <p:nvPr/>
          </p:nvSpPr>
          <p:spPr>
            <a:xfrm>
              <a:off x="25619" y="581221"/>
              <a:ext cx="2448000" cy="205200"/>
            </a:xfrm>
            <a:prstGeom prst="roundRect">
              <a:avLst>
                <a:gd name="adj" fmla="val 15127"/>
              </a:avLst>
            </a:prstGeom>
            <a:solidFill>
              <a:srgbClr val="FF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1" name="グループ化 70"/>
            <p:cNvGrpSpPr/>
            <p:nvPr/>
          </p:nvGrpSpPr>
          <p:grpSpPr>
            <a:xfrm>
              <a:off x="-31844" y="549542"/>
              <a:ext cx="2616547" cy="307777"/>
              <a:chOff x="-31843" y="549542"/>
              <a:chExt cx="2555100" cy="307777"/>
            </a:xfrm>
          </p:grpSpPr>
          <p:sp>
            <p:nvSpPr>
              <p:cNvPr id="72" name="テキスト ボックス 71"/>
              <p:cNvSpPr txBox="1"/>
              <p:nvPr/>
            </p:nvSpPr>
            <p:spPr>
              <a:xfrm>
                <a:off x="153617" y="584648"/>
                <a:ext cx="2369640" cy="200055"/>
              </a:xfrm>
              <a:prstGeom prst="rect">
                <a:avLst/>
              </a:prstGeom>
              <a:noFill/>
            </p:spPr>
            <p:txBody>
              <a:bodyPr wrap="square" rtlCol="0">
                <a:spAutoFit/>
              </a:bodyPr>
              <a:lstStyle/>
              <a:p>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事業者・</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BCP</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代表・避難所を「スライド</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3</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」からコピーしてください</a:t>
                </a:r>
                <a:endParaRPr kumimoji="1"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endParaRPr>
              </a:p>
            </p:txBody>
          </p:sp>
          <p:sp>
            <p:nvSpPr>
              <p:cNvPr id="76" name="テキスト ボックス 75"/>
              <p:cNvSpPr txBox="1"/>
              <p:nvPr/>
            </p:nvSpPr>
            <p:spPr>
              <a:xfrm>
                <a:off x="-31843" y="549542"/>
                <a:ext cx="344966" cy="307777"/>
              </a:xfrm>
              <a:prstGeom prst="rect">
                <a:avLst/>
              </a:prstGeom>
              <a:noFill/>
            </p:spPr>
            <p:txBody>
              <a:bodyPr wrap="none" rtlCol="0">
                <a:spAutoFit/>
              </a:bodyPr>
              <a:lstStyle/>
              <a:p>
                <a:r>
                  <a:rPr kumimoji="1" lang="ja-JP" altLang="en-US" sz="1400" dirty="0" smtClean="0">
                    <a:solidFill>
                      <a:schemeClr val="bg1"/>
                    </a:solidFill>
                    <a:sym typeface="Wingdings 3" panose="05040102010807070707" pitchFamily="18" charset="2"/>
                  </a:rPr>
                  <a:t></a:t>
                </a:r>
                <a:endParaRPr kumimoji="1" lang="ja-JP" altLang="en-US" sz="1400" dirty="0">
                  <a:solidFill>
                    <a:schemeClr val="bg1"/>
                  </a:solidFill>
                </a:endParaRPr>
              </a:p>
            </p:txBody>
          </p:sp>
        </p:grpSp>
      </p:grpSp>
    </p:spTree>
    <p:extLst>
      <p:ext uri="{BB962C8B-B14F-4D97-AF65-F5344CB8AC3E}">
        <p14:creationId xmlns:p14="http://schemas.microsoft.com/office/powerpoint/2010/main" val="1153546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8" name="表 87"/>
          <p:cNvGraphicFramePr>
            <a:graphicFrameLocks noGrp="1"/>
          </p:cNvGraphicFramePr>
          <p:nvPr>
            <p:extLst>
              <p:ext uri="{D42A27DB-BD31-4B8C-83A1-F6EECF244321}">
                <p14:modId xmlns:p14="http://schemas.microsoft.com/office/powerpoint/2010/main" val="2145609884"/>
              </p:ext>
            </p:extLst>
          </p:nvPr>
        </p:nvGraphicFramePr>
        <p:xfrm>
          <a:off x="7601421" y="1165749"/>
          <a:ext cx="4392000" cy="5436000"/>
        </p:xfrm>
        <a:graphic>
          <a:graphicData uri="http://schemas.openxmlformats.org/drawingml/2006/table">
            <a:tbl>
              <a:tblPr firstRow="1" bandRow="1">
                <a:tableStyleId>{5C22544A-7EE6-4342-B048-85BDC9FD1C3A}</a:tableStyleId>
              </a:tblPr>
              <a:tblGrid>
                <a:gridCol w="720000"/>
                <a:gridCol w="1152000"/>
                <a:gridCol w="2520000"/>
              </a:tblGrid>
              <a:tr h="252000">
                <a:tc>
                  <a:txBody>
                    <a:bodyPr/>
                    <a:lstStyle/>
                    <a:p>
                      <a:pPr algn="ct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会社Ｎｏ</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CC99FF"/>
                      </a:solidFill>
                      <a:prstDash val="solid"/>
                      <a:round/>
                      <a:headEnd type="none" w="med" len="med"/>
                      <a:tailEnd type="none" w="med" len="med"/>
                    </a:lnT>
                    <a:lnB w="12700" cap="flat" cmpd="sng" algn="ctr">
                      <a:noFill/>
                      <a:prstDash val="solid"/>
                      <a:round/>
                      <a:headEnd type="none" w="med" len="med"/>
                      <a:tailEnd type="none" w="med" len="med"/>
                    </a:lnB>
                    <a:solidFill>
                      <a:srgbClr val="CC99FF"/>
                    </a:solidFill>
                  </a:tcPr>
                </a:tc>
                <a:tc>
                  <a:txBody>
                    <a:bodyPr/>
                    <a:lstStyle/>
                    <a:p>
                      <a:pPr algn="ct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会社名</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CC99FF"/>
                      </a:solidFill>
                      <a:prstDash val="solid"/>
                      <a:round/>
                      <a:headEnd type="none" w="med" len="med"/>
                      <a:tailEnd type="none" w="med" len="med"/>
                    </a:lnT>
                    <a:lnB w="12700" cap="flat" cmpd="sng" algn="ctr">
                      <a:noFill/>
                      <a:prstDash val="solid"/>
                      <a:round/>
                      <a:headEnd type="none" w="med" len="med"/>
                      <a:tailEnd type="none" w="med" len="med"/>
                    </a:lnB>
                    <a:solidFill>
                      <a:srgbClr val="CC99FF"/>
                    </a:solidFill>
                  </a:tcPr>
                </a:tc>
                <a:tc>
                  <a:txBody>
                    <a:bodyPr/>
                    <a:lstStyle/>
                    <a:p>
                      <a:pPr algn="ctr">
                        <a:lnSpc>
                          <a:spcPct val="100000"/>
                        </a:lnSpc>
                      </a:pP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CC99FF"/>
                      </a:solidFill>
                      <a:prstDash val="solid"/>
                      <a:round/>
                      <a:headEnd type="none" w="med" len="med"/>
                      <a:tailEnd type="none" w="med" len="med"/>
                    </a:lnR>
                    <a:lnT w="76200" cap="flat" cmpd="sng" algn="ctr">
                      <a:solidFill>
                        <a:srgbClr val="CC99FF"/>
                      </a:solidFill>
                      <a:prstDash val="solid"/>
                      <a:round/>
                      <a:headEnd type="none" w="med" len="med"/>
                      <a:tailEnd type="none" w="med" len="med"/>
                    </a:lnT>
                    <a:lnB w="12700" cap="flat" cmpd="sng" algn="ctr">
                      <a:noFill/>
                      <a:prstDash val="solid"/>
                      <a:round/>
                      <a:headEnd type="none" w="med" len="med"/>
                      <a:tailEnd type="none" w="med" len="med"/>
                    </a:lnB>
                    <a:solidFill>
                      <a:srgbClr val="CC99FF"/>
                    </a:solidFill>
                  </a:tcPr>
                </a:tc>
              </a:tr>
              <a:tr h="324000">
                <a:tc>
                  <a:txBody>
                    <a:bodyPr/>
                    <a:lstStyle/>
                    <a:p>
                      <a:pPr algn="r"/>
                      <a:endParaRPr lang="ja-JP" altLang="en-US" sz="900" dirty="0">
                        <a:ln>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00"/>
                      </a:srgbClr>
                    </a:solidFill>
                  </a:tcPr>
                </a:tc>
                <a:tc>
                  <a:txBody>
                    <a:bodyPr/>
                    <a:lstStyle/>
                    <a:p>
                      <a:endParaRPr kumimoji="1" lang="ja-JP" altLang="en-US" sz="1400" dirty="0"/>
                    </a:p>
                  </a:txBody>
                  <a:tcPr anchor="ctr">
                    <a:lnL w="12700" cap="flat" cmpd="sng" algn="ctr">
                      <a:solidFill>
                        <a:srgbClr val="CC99FF">
                          <a:alpha val="25098"/>
                        </a:srgbClr>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99FF">
                          <a:alpha val="25098"/>
                        </a:srgbClr>
                      </a:solidFill>
                      <a:prstDash val="solid"/>
                      <a:round/>
                      <a:headEnd type="none" w="med" len="med"/>
                      <a:tailEnd type="none" w="med" len="med"/>
                    </a:lnL>
                    <a:lnR w="76200" cap="flat" cmpd="sng" algn="ctr">
                      <a:solidFill>
                        <a:srgbClr val="CC99F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00"/>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CC99FF">
                          <a:alpha val="25098"/>
                        </a:srgbClr>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99FF">
                          <a:alpha val="25098"/>
                        </a:srgbClr>
                      </a:solidFill>
                      <a:prstDash val="solid"/>
                      <a:round/>
                      <a:headEnd type="none" w="med" len="med"/>
                      <a:tailEnd type="none" w="med" len="med"/>
                    </a:lnL>
                    <a:lnR w="762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98"/>
                      </a:srgbClr>
                    </a:solidFill>
                  </a:tcPr>
                </a:tc>
                <a:tc>
                  <a:txBody>
                    <a:bodyPr/>
                    <a:lstStyle/>
                    <a:p>
                      <a:endParaRPr kumimoji="1" lang="ja-JP" altLang="en-US" sz="1400" dirty="0"/>
                    </a:p>
                  </a:txBody>
                  <a:tcPr anchor="ctr">
                    <a:lnL w="12700" cap="flat" cmpd="sng" algn="ctr">
                      <a:solidFill>
                        <a:srgbClr val="CC99FF">
                          <a:alpha val="25098"/>
                        </a:srgbClr>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99FF">
                          <a:alpha val="25098"/>
                        </a:srgbClr>
                      </a:solidFill>
                      <a:prstDash val="solid"/>
                      <a:round/>
                      <a:headEnd type="none" w="med" len="med"/>
                      <a:tailEnd type="none" w="med" len="med"/>
                    </a:lnL>
                    <a:lnR w="762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CC99FF">
                          <a:alpha val="25098"/>
                        </a:srgbClr>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99FF">
                          <a:alpha val="25098"/>
                        </a:srgbClr>
                      </a:solidFill>
                      <a:prstDash val="solid"/>
                      <a:round/>
                      <a:headEnd type="none" w="med" len="med"/>
                      <a:tailEnd type="none" w="med" len="med"/>
                    </a:lnL>
                    <a:lnR w="762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00"/>
                      </a:srgbClr>
                    </a:solidFill>
                  </a:tcPr>
                </a:tc>
                <a:tc>
                  <a:txBody>
                    <a:bodyPr/>
                    <a:lstStyle/>
                    <a:p>
                      <a:endParaRPr kumimoji="1" lang="ja-JP" altLang="en-US" sz="1400" dirty="0"/>
                    </a:p>
                  </a:txBody>
                  <a:tcPr anchor="ctr">
                    <a:lnL w="12700" cap="flat" cmpd="sng" algn="ctr">
                      <a:solidFill>
                        <a:srgbClr val="CC99FF">
                          <a:alpha val="25098"/>
                        </a:srgbClr>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99FF">
                          <a:alpha val="25098"/>
                        </a:srgbClr>
                      </a:solidFill>
                      <a:prstDash val="solid"/>
                      <a:round/>
                      <a:headEnd type="none" w="med" len="med"/>
                      <a:tailEnd type="none" w="med" len="med"/>
                    </a:lnL>
                    <a:lnR w="762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00"/>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CC99FF">
                          <a:alpha val="25098"/>
                        </a:srgbClr>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99FF">
                          <a:alpha val="25098"/>
                        </a:srgbClr>
                      </a:solidFill>
                      <a:prstDash val="solid"/>
                      <a:round/>
                      <a:headEnd type="none" w="med" len="med"/>
                      <a:tailEnd type="none" w="med" len="med"/>
                    </a:lnL>
                    <a:lnR w="762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98"/>
                      </a:srgbClr>
                    </a:solidFill>
                  </a:tcPr>
                </a:tc>
                <a:tc>
                  <a:txBody>
                    <a:bodyPr/>
                    <a:lstStyle/>
                    <a:p>
                      <a:endParaRPr kumimoji="1" lang="ja-JP" altLang="en-US" sz="1400" dirty="0"/>
                    </a:p>
                  </a:txBody>
                  <a:tcPr anchor="ctr">
                    <a:lnL w="12700" cap="flat" cmpd="sng" algn="ctr">
                      <a:solidFill>
                        <a:srgbClr val="CC99FF">
                          <a:alpha val="25098"/>
                        </a:srgbClr>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99FF">
                          <a:alpha val="25098"/>
                        </a:srgbClr>
                      </a:solidFill>
                      <a:prstDash val="solid"/>
                      <a:round/>
                      <a:headEnd type="none" w="med" len="med"/>
                      <a:tailEnd type="none" w="med" len="med"/>
                    </a:lnL>
                    <a:lnR w="762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CC99FF">
                          <a:alpha val="25098"/>
                        </a:srgbClr>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33CCFF">
                          <a:alpha val="25098"/>
                        </a:srgb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99FF">
                          <a:alpha val="25098"/>
                        </a:srgbClr>
                      </a:solidFill>
                      <a:prstDash val="solid"/>
                      <a:round/>
                      <a:headEnd type="none" w="med" len="med"/>
                      <a:tailEnd type="none" w="med" len="med"/>
                    </a:lnL>
                    <a:lnR w="762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98"/>
                      </a:srgbClr>
                    </a:solidFill>
                  </a:tcPr>
                </a:tc>
                <a:tc>
                  <a:txBody>
                    <a:bodyPr/>
                    <a:lstStyle/>
                    <a:p>
                      <a:endParaRPr kumimoji="1" lang="ja-JP" altLang="en-US" sz="1400" dirty="0"/>
                    </a:p>
                  </a:txBody>
                  <a:tcPr anchor="ctr">
                    <a:lnL w="12700" cap="flat" cmpd="sng" algn="ctr">
                      <a:solidFill>
                        <a:srgbClr val="CC99FF">
                          <a:alpha val="25098"/>
                        </a:srgbClr>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solidFill>
                        <a:srgbClr val="33CCFF">
                          <a:alpha val="25098"/>
                        </a:srgb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99FF">
                          <a:alpha val="25098"/>
                        </a:srgbClr>
                      </a:solidFill>
                      <a:prstDash val="solid"/>
                      <a:round/>
                      <a:headEnd type="none" w="med" len="med"/>
                      <a:tailEnd type="none" w="med" len="med"/>
                    </a:lnL>
                    <a:lnR w="762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CC99FF">
                          <a:alpha val="25098"/>
                        </a:srgbClr>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99FF">
                          <a:alpha val="25098"/>
                        </a:srgbClr>
                      </a:solidFill>
                      <a:prstDash val="solid"/>
                      <a:round/>
                      <a:headEnd type="none" w="med" len="med"/>
                      <a:tailEnd type="none" w="med" len="med"/>
                    </a:lnL>
                    <a:lnR w="762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700" b="0" kern="120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cs typeface="+mn-cs"/>
                      </a:endParaRPr>
                    </a:p>
                  </a:txBody>
                  <a:tcPr anchor="ctr">
                    <a:lnL w="76200" cap="flat" cmpd="sng" algn="ctr">
                      <a:solidFill>
                        <a:srgbClr val="CC99FF"/>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98"/>
                      </a:srgbClr>
                    </a:solidFill>
                  </a:tcPr>
                </a:tc>
                <a:tc>
                  <a:txBody>
                    <a:bodyPr/>
                    <a:lstStyle/>
                    <a:p>
                      <a:endParaRPr kumimoji="1" lang="ja-JP" altLang="en-US" sz="1400" dirty="0"/>
                    </a:p>
                  </a:txBody>
                  <a:tcPr anchor="ctr">
                    <a:lnL w="12700" cap="flat" cmpd="sng" algn="ctr">
                      <a:solidFill>
                        <a:srgbClr val="CC99FF">
                          <a:alpha val="25098"/>
                        </a:srgbClr>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99FF">
                          <a:alpha val="25098"/>
                        </a:srgbClr>
                      </a:solidFill>
                      <a:prstDash val="solid"/>
                      <a:round/>
                      <a:headEnd type="none" w="med" len="med"/>
                      <a:tailEnd type="none" w="med" len="med"/>
                    </a:lnL>
                    <a:lnR w="762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CC99FF">
                          <a:alpha val="25098"/>
                        </a:srgbClr>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99FF">
                          <a:alpha val="25098"/>
                        </a:srgbClr>
                      </a:solidFill>
                      <a:prstDash val="solid"/>
                      <a:round/>
                      <a:headEnd type="none" w="med" len="med"/>
                      <a:tailEnd type="none" w="med" len="med"/>
                    </a:lnL>
                    <a:lnR w="762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98"/>
                      </a:srgbClr>
                    </a:solidFill>
                  </a:tcPr>
                </a:tc>
                <a:tc>
                  <a:txBody>
                    <a:bodyPr/>
                    <a:lstStyle/>
                    <a:p>
                      <a:endParaRPr kumimoji="1" lang="ja-JP" altLang="en-US" sz="1400" dirty="0"/>
                    </a:p>
                  </a:txBody>
                  <a:tcPr anchor="ctr">
                    <a:lnL w="12700" cap="flat" cmpd="sng" algn="ctr">
                      <a:solidFill>
                        <a:srgbClr val="CC99FF">
                          <a:alpha val="25098"/>
                        </a:srgbClr>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99FF">
                          <a:alpha val="25098"/>
                        </a:srgbClr>
                      </a:solidFill>
                      <a:prstDash val="solid"/>
                      <a:round/>
                      <a:headEnd type="none" w="med" len="med"/>
                      <a:tailEnd type="none" w="med" len="med"/>
                    </a:lnL>
                    <a:lnR w="762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CC99FF">
                          <a:alpha val="25098"/>
                        </a:srgbClr>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99FF">
                          <a:alpha val="25098"/>
                        </a:srgbClr>
                      </a:solidFill>
                      <a:prstDash val="solid"/>
                      <a:round/>
                      <a:headEnd type="none" w="med" len="med"/>
                      <a:tailEnd type="none" w="med" len="med"/>
                    </a:lnL>
                    <a:lnR w="762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00"/>
                      </a:srgbClr>
                    </a:solidFill>
                  </a:tcPr>
                </a:tc>
                <a:tc>
                  <a:txBody>
                    <a:bodyPr/>
                    <a:lstStyle/>
                    <a:p>
                      <a:endParaRPr kumimoji="1" lang="ja-JP" altLang="en-US" sz="1400" dirty="0"/>
                    </a:p>
                  </a:txBody>
                  <a:tcPr anchor="ctr">
                    <a:lnL w="12700" cap="flat" cmpd="sng" algn="ctr">
                      <a:solidFill>
                        <a:srgbClr val="CC99FF">
                          <a:alpha val="25098"/>
                        </a:srgbClr>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99FF">
                          <a:alpha val="25098"/>
                        </a:srgbClr>
                      </a:solidFill>
                      <a:prstDash val="solid"/>
                      <a:round/>
                      <a:headEnd type="none" w="med" len="med"/>
                      <a:tailEnd type="none" w="med" len="med"/>
                    </a:lnL>
                    <a:lnR w="762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C99FF">
                        <a:alpha val="25000"/>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CC99FF"/>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CC99FF"/>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CC99FF">
                          <a:alpha val="25098"/>
                        </a:srgbClr>
                      </a:solidFill>
                      <a:prstDash val="solid"/>
                      <a:round/>
                      <a:headEnd type="none" w="med" len="med"/>
                      <a:tailEnd type="none" w="med" len="med"/>
                    </a:lnL>
                    <a:lnR w="12700" cap="flat" cmpd="sng" algn="ctr">
                      <a:solidFill>
                        <a:srgbClr val="CC99FF">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CC99FF"/>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CC99FF">
                          <a:alpha val="25098"/>
                        </a:srgbClr>
                      </a:solidFill>
                      <a:prstDash val="solid"/>
                      <a:round/>
                      <a:headEnd type="none" w="med" len="med"/>
                      <a:tailEnd type="none" w="med" len="med"/>
                    </a:lnL>
                    <a:lnR w="76200" cap="flat" cmpd="sng" algn="ctr">
                      <a:solidFill>
                        <a:srgbClr val="CC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CC99FF"/>
                      </a:solidFill>
                      <a:prstDash val="solid"/>
                      <a:round/>
                      <a:headEnd type="none" w="med" len="med"/>
                      <a:tailEnd type="none" w="med" len="med"/>
                    </a:lnB>
                    <a:solidFill>
                      <a:schemeClr val="bg1">
                        <a:lumMod val="95000"/>
                      </a:schemeClr>
                    </a:solidFill>
                  </a:tcPr>
                </a:tc>
              </a:tr>
            </a:tbl>
          </a:graphicData>
        </a:graphic>
      </p:graphicFrame>
      <p:graphicFrame>
        <p:nvGraphicFramePr>
          <p:cNvPr id="102" name="表 101"/>
          <p:cNvGraphicFramePr>
            <a:graphicFrameLocks noGrp="1"/>
          </p:cNvGraphicFramePr>
          <p:nvPr>
            <p:extLst>
              <p:ext uri="{D42A27DB-BD31-4B8C-83A1-F6EECF244321}">
                <p14:modId xmlns:p14="http://schemas.microsoft.com/office/powerpoint/2010/main" val="2322713281"/>
              </p:ext>
            </p:extLst>
          </p:nvPr>
        </p:nvGraphicFramePr>
        <p:xfrm>
          <a:off x="2986543" y="1149252"/>
          <a:ext cx="4392000" cy="2844000"/>
        </p:xfrm>
        <a:graphic>
          <a:graphicData uri="http://schemas.openxmlformats.org/drawingml/2006/table">
            <a:tbl>
              <a:tblPr firstRow="1" bandRow="1">
                <a:tableStyleId>{5C22544A-7EE6-4342-B048-85BDC9FD1C3A}</a:tableStyleId>
              </a:tblPr>
              <a:tblGrid>
                <a:gridCol w="720000"/>
                <a:gridCol w="1152000"/>
                <a:gridCol w="2520000"/>
              </a:tblGrid>
              <a:tr h="252000">
                <a:tc>
                  <a:txBody>
                    <a:bodyPr/>
                    <a:lstStyle/>
                    <a:p>
                      <a:pPr algn="ct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拠点Ｎｏ</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66CC"/>
                      </a:solidFill>
                      <a:prstDash val="solid"/>
                      <a:round/>
                      <a:headEnd type="none" w="med" len="med"/>
                      <a:tailEnd type="none" w="med" len="med"/>
                    </a:lnT>
                    <a:lnB w="12700" cap="flat" cmpd="sng" algn="ctr">
                      <a:noFill/>
                      <a:prstDash val="solid"/>
                      <a:round/>
                      <a:headEnd type="none" w="med" len="med"/>
                      <a:tailEnd type="none" w="med" len="med"/>
                    </a:lnB>
                    <a:solidFill>
                      <a:srgbClr val="FF66CC"/>
                    </a:solidFill>
                  </a:tcPr>
                </a:tc>
                <a:tc>
                  <a:txBody>
                    <a:bodyPr/>
                    <a:lstStyle/>
                    <a:p>
                      <a:pPr algn="ct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拠点名</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FF66CC"/>
                      </a:solidFill>
                      <a:prstDash val="solid"/>
                      <a:round/>
                      <a:headEnd type="none" w="med" len="med"/>
                      <a:tailEnd type="none" w="med" len="med"/>
                    </a:lnT>
                    <a:lnB w="12700" cap="flat" cmpd="sng" algn="ctr">
                      <a:noFill/>
                      <a:prstDash val="solid"/>
                      <a:round/>
                      <a:headEnd type="none" w="med" len="med"/>
                      <a:tailEnd type="none" w="med" len="med"/>
                    </a:lnB>
                    <a:solidFill>
                      <a:srgbClr val="FF66CC"/>
                    </a:solidFill>
                  </a:tcPr>
                </a:tc>
                <a:tc>
                  <a:txBody>
                    <a:bodyPr/>
                    <a:lstStyle/>
                    <a:p>
                      <a:pPr algn="ctr">
                        <a:lnSpc>
                          <a:spcPct val="100000"/>
                        </a:lnSpc>
                      </a:pP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FF66CC"/>
                      </a:solidFill>
                      <a:prstDash val="solid"/>
                      <a:round/>
                      <a:headEnd type="none" w="med" len="med"/>
                      <a:tailEnd type="none" w="med" len="med"/>
                    </a:lnR>
                    <a:lnT w="76200" cap="flat" cmpd="sng" algn="ctr">
                      <a:solidFill>
                        <a:srgbClr val="FF66CC"/>
                      </a:solidFill>
                      <a:prstDash val="solid"/>
                      <a:round/>
                      <a:headEnd type="none" w="med" len="med"/>
                      <a:tailEnd type="none" w="med" len="med"/>
                    </a:lnT>
                    <a:lnB w="12700" cap="flat" cmpd="sng" algn="ctr">
                      <a:noFill/>
                      <a:prstDash val="solid"/>
                      <a:round/>
                      <a:headEnd type="none" w="med" len="med"/>
                      <a:tailEnd type="none" w="med" len="med"/>
                    </a:lnB>
                    <a:solidFill>
                      <a:srgbClr val="FF66CC"/>
                    </a:solidFill>
                  </a:tcPr>
                </a:tc>
              </a:tr>
              <a:tr h="324000">
                <a:tc>
                  <a:txBody>
                    <a:bodyPr/>
                    <a:lstStyle/>
                    <a:p>
                      <a:pPr algn="r"/>
                      <a:endParaRPr lang="ja-JP" altLang="en-US" sz="900" dirty="0">
                        <a:ln>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alpha val="25000"/>
                      </a:srgbClr>
                    </a:solidFill>
                  </a:tcPr>
                </a:tc>
                <a:tc>
                  <a:txBody>
                    <a:bodyPr/>
                    <a:lstStyle/>
                    <a:p>
                      <a:endParaRPr kumimoji="1" lang="ja-JP" altLang="en-US" sz="1400" dirty="0"/>
                    </a:p>
                  </a:txBody>
                  <a:tcPr anchor="ctr">
                    <a:lnL w="12700" cap="flat" cmpd="sng" algn="ctr">
                      <a:solidFill>
                        <a:srgbClr val="FF66CC">
                          <a:alpha val="25098"/>
                        </a:srgbClr>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alpha val="25000"/>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FF66CC">
                          <a:alpha val="25098"/>
                        </a:srgbClr>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alpha val="25098"/>
                      </a:srgbClr>
                    </a:solidFill>
                  </a:tcPr>
                </a:tc>
                <a:tc>
                  <a:txBody>
                    <a:bodyPr/>
                    <a:lstStyle/>
                    <a:p>
                      <a:endParaRPr kumimoji="1" lang="ja-JP" altLang="en-US" sz="1400" dirty="0"/>
                    </a:p>
                  </a:txBody>
                  <a:tcPr anchor="ctr">
                    <a:lnL w="12700" cap="flat" cmpd="sng" algn="ctr">
                      <a:solidFill>
                        <a:srgbClr val="FF66CC">
                          <a:alpha val="25098"/>
                        </a:srgbClr>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FF66CC">
                          <a:alpha val="25098"/>
                        </a:srgbClr>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alpha val="25000"/>
                      </a:srgbClr>
                    </a:solidFill>
                  </a:tcPr>
                </a:tc>
                <a:tc>
                  <a:txBody>
                    <a:bodyPr/>
                    <a:lstStyle/>
                    <a:p>
                      <a:endParaRPr kumimoji="1" lang="ja-JP" altLang="en-US" sz="1400" dirty="0"/>
                    </a:p>
                  </a:txBody>
                  <a:tcPr anchor="ctr">
                    <a:lnL w="12700" cap="flat" cmpd="sng" algn="ctr">
                      <a:solidFill>
                        <a:srgbClr val="FF66CC">
                          <a:alpha val="25098"/>
                        </a:srgbClr>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alpha val="25000"/>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FF66CC">
                          <a:alpha val="25098"/>
                        </a:srgbClr>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alpha val="25098"/>
                      </a:srgbClr>
                    </a:solidFill>
                  </a:tcPr>
                </a:tc>
                <a:tc>
                  <a:txBody>
                    <a:bodyPr/>
                    <a:lstStyle/>
                    <a:p>
                      <a:endParaRPr kumimoji="1" lang="ja-JP" altLang="en-US" sz="1400" dirty="0"/>
                    </a:p>
                  </a:txBody>
                  <a:tcPr anchor="ctr">
                    <a:lnL w="12700" cap="flat" cmpd="sng" algn="ctr">
                      <a:solidFill>
                        <a:srgbClr val="FF66CC">
                          <a:alpha val="25098"/>
                        </a:srgbClr>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66CC">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FF66CC"/>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66CC"/>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FF66CC">
                          <a:alpha val="25098"/>
                        </a:srgbClr>
                      </a:solidFill>
                      <a:prstDash val="solid"/>
                      <a:round/>
                      <a:headEnd type="none" w="med" len="med"/>
                      <a:tailEnd type="none" w="med" len="med"/>
                    </a:lnL>
                    <a:lnR w="12700" cap="flat" cmpd="sng" algn="ctr">
                      <a:solidFill>
                        <a:srgbClr val="FF66CC">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66CC"/>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FF66CC">
                          <a:alpha val="25098"/>
                        </a:srgbClr>
                      </a:solidFill>
                      <a:prstDash val="solid"/>
                      <a:round/>
                      <a:headEnd type="none" w="med" len="med"/>
                      <a:tailEnd type="none" w="med" len="med"/>
                    </a:lnL>
                    <a:lnR w="76200" cap="flat" cmpd="sng" algn="ctr">
                      <a:solidFill>
                        <a:srgbClr val="FF66CC"/>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FF66CC"/>
                      </a:solidFill>
                      <a:prstDash val="solid"/>
                      <a:round/>
                      <a:headEnd type="none" w="med" len="med"/>
                      <a:tailEnd type="none" w="med" len="med"/>
                    </a:lnB>
                    <a:solidFill>
                      <a:schemeClr val="bg1">
                        <a:lumMod val="95000"/>
                      </a:schemeClr>
                    </a:solidFill>
                  </a:tcPr>
                </a:tc>
              </a:tr>
            </a:tbl>
          </a:graphicData>
        </a:graphic>
      </p:graphicFrame>
      <p:grpSp>
        <p:nvGrpSpPr>
          <p:cNvPr id="251" name="グループ化 250"/>
          <p:cNvGrpSpPr/>
          <p:nvPr/>
        </p:nvGrpSpPr>
        <p:grpSpPr>
          <a:xfrm>
            <a:off x="2537447" y="-11817"/>
            <a:ext cx="4852646" cy="830997"/>
            <a:chOff x="2537447" y="-11817"/>
            <a:chExt cx="4852646" cy="830997"/>
          </a:xfrm>
        </p:grpSpPr>
        <p:sp>
          <p:nvSpPr>
            <p:cNvPr id="271" name="ホームベース 270"/>
            <p:cNvSpPr/>
            <p:nvPr/>
          </p:nvSpPr>
          <p:spPr>
            <a:xfrm>
              <a:off x="2537447" y="68402"/>
              <a:ext cx="4852646" cy="648000"/>
            </a:xfrm>
            <a:prstGeom prst="homePlate">
              <a:avLst/>
            </a:prstGeom>
            <a:solidFill>
              <a:schemeClr val="accent5"/>
            </a:solidFill>
            <a:ln w="63500">
              <a:gradFill flip="none" rotWithShape="1">
                <a:gsLst>
                  <a:gs pos="70000">
                    <a:schemeClr val="bg1">
                      <a:lumMod val="75000"/>
                    </a:schemeClr>
                  </a:gs>
                  <a:gs pos="40000">
                    <a:schemeClr val="bg1"/>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7" name="テキスト ボックス 296"/>
            <p:cNvSpPr txBox="1"/>
            <p:nvPr/>
          </p:nvSpPr>
          <p:spPr>
            <a:xfrm>
              <a:off x="2537447" y="-11817"/>
              <a:ext cx="1178968" cy="830997"/>
            </a:xfrm>
            <a:prstGeom prst="rect">
              <a:avLst/>
            </a:prstGeom>
            <a:noFill/>
          </p:spPr>
          <p:txBody>
            <a:bodyPr wrap="none" rtlCol="0">
              <a:spAutoFit/>
            </a:bodyPr>
            <a:lstStyle/>
            <a:p>
              <a:r>
                <a:rPr kumimoji="1" lang="en-US" altLang="ja-JP" sz="4800" b="1" dirty="0" smtClean="0">
                  <a:solidFill>
                    <a:schemeClr val="bg1"/>
                  </a:solidFill>
                  <a:latin typeface="Arial" panose="020B0604020202020204" pitchFamily="34" charset="0"/>
                  <a:cs typeface="Arial" panose="020B0604020202020204" pitchFamily="34" charset="0"/>
                </a:rPr>
                <a:t>BCP</a:t>
              </a:r>
              <a:endParaRPr kumimoji="1" lang="ja-JP" altLang="en-US" sz="4800" b="1" dirty="0">
                <a:solidFill>
                  <a:schemeClr val="bg1"/>
                </a:solidFill>
                <a:latin typeface="Arial" panose="020B0604020202020204" pitchFamily="34" charset="0"/>
                <a:cs typeface="Arial" panose="020B0604020202020204" pitchFamily="34" charset="0"/>
              </a:endParaRPr>
            </a:p>
          </p:txBody>
        </p:sp>
        <p:sp>
          <p:nvSpPr>
            <p:cNvPr id="298" name="テキスト ボックス 297"/>
            <p:cNvSpPr txBox="1"/>
            <p:nvPr/>
          </p:nvSpPr>
          <p:spPr>
            <a:xfrm>
              <a:off x="3889965" y="234404"/>
              <a:ext cx="2309610" cy="338554"/>
            </a:xfrm>
            <a:prstGeom prst="rect">
              <a:avLst/>
            </a:prstGeom>
            <a:noFill/>
          </p:spPr>
          <p:txBody>
            <a:bodyPr wrap="square" rtlCol="0">
              <a:spAutoFit/>
            </a:bodyPr>
            <a:lstStyle/>
            <a:p>
              <a:r>
                <a:rPr kumimoji="1" lang="zh-TW" altLang="en-US" sz="1600" dirty="0" smtClean="0">
                  <a:ln w="3175">
                    <a:solidFill>
                      <a:schemeClr val="bg1"/>
                    </a:solidFill>
                  </a:ln>
                  <a:solidFill>
                    <a:schemeClr val="bg1"/>
                  </a:solidFill>
                  <a:latin typeface="Meiryo UI" panose="020B0604030504040204" pitchFamily="50" charset="-128"/>
                  <a:ea typeface="Meiryo UI" panose="020B0604030504040204" pitchFamily="50" charset="-128"/>
                </a:rPr>
                <a:t>事業継続計画</a:t>
              </a:r>
              <a:endParaRPr kumimoji="1" lang="ja-JP" altLang="en-US" sz="1600" dirty="0">
                <a:ln w="3175">
                  <a:solidFill>
                    <a:schemeClr val="bg1"/>
                  </a:solidFill>
                </a:ln>
                <a:solidFill>
                  <a:schemeClr val="bg1"/>
                </a:solidFill>
                <a:latin typeface="Meiryo UI" panose="020B0604030504040204" pitchFamily="50" charset="-128"/>
                <a:ea typeface="Meiryo UI" panose="020B0604030504040204" pitchFamily="50" charset="-128"/>
              </a:endParaRPr>
            </a:p>
          </p:txBody>
        </p:sp>
      </p:grpSp>
      <p:grpSp>
        <p:nvGrpSpPr>
          <p:cNvPr id="11" name="グループ化 10"/>
          <p:cNvGrpSpPr/>
          <p:nvPr/>
        </p:nvGrpSpPr>
        <p:grpSpPr>
          <a:xfrm>
            <a:off x="7378543" y="-57699"/>
            <a:ext cx="4852646" cy="830997"/>
            <a:chOff x="7351883" y="-21553"/>
            <a:chExt cx="4842000" cy="830997"/>
          </a:xfrm>
        </p:grpSpPr>
        <p:sp>
          <p:nvSpPr>
            <p:cNvPr id="16" name="ホームベース 15"/>
            <p:cNvSpPr/>
            <p:nvPr/>
          </p:nvSpPr>
          <p:spPr>
            <a:xfrm flipH="1">
              <a:off x="7351883" y="104548"/>
              <a:ext cx="4842000" cy="648000"/>
            </a:xfrm>
            <a:prstGeom prst="homePlate">
              <a:avLst/>
            </a:prstGeom>
            <a:solidFill>
              <a:schemeClr val="tx1">
                <a:lumMod val="75000"/>
                <a:lumOff val="25000"/>
              </a:schemeClr>
            </a:solidFill>
            <a:ln w="63500">
              <a:gradFill flip="none" rotWithShape="1">
                <a:gsLst>
                  <a:gs pos="40000">
                    <a:schemeClr val="accent1">
                      <a:lumMod val="5000"/>
                      <a:lumOff val="95000"/>
                    </a:schemeClr>
                  </a:gs>
                  <a:gs pos="70000">
                    <a:schemeClr val="bg1">
                      <a:lumMod val="75000"/>
                    </a:schemeClr>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9734405" y="121818"/>
              <a:ext cx="1859338" cy="584775"/>
            </a:xfrm>
            <a:prstGeom prst="rect">
              <a:avLst/>
            </a:prstGeom>
            <a:noFill/>
          </p:spPr>
          <p:txBody>
            <a:bodyPr wrap="square" rtlCol="0">
              <a:spAutoFit/>
            </a:bodyPr>
            <a:lstStyle/>
            <a:p>
              <a:pPr algn="r"/>
              <a:r>
                <a:rPr lang="ja-JP" altLang="en-US" sz="3200" dirty="0">
                  <a:solidFill>
                    <a:schemeClr val="bg1"/>
                  </a:solidFill>
                  <a:latin typeface="HGP創英角ｺﾞｼｯｸUB" panose="020B0900000000000000" pitchFamily="50" charset="-128"/>
                  <a:ea typeface="HGP創英角ｺﾞｼｯｸUB" panose="020B0900000000000000" pitchFamily="50" charset="-128"/>
                </a:rPr>
                <a:t>連絡先</a:t>
              </a:r>
              <a:endParaRPr kumimoji="1" lang="ja-JP" altLang="en-US" sz="16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67" name="テキスト ボックス 66"/>
            <p:cNvSpPr txBox="1"/>
            <p:nvPr/>
          </p:nvSpPr>
          <p:spPr>
            <a:xfrm>
              <a:off x="11510535" y="-21553"/>
              <a:ext cx="669890" cy="830997"/>
            </a:xfrm>
            <a:prstGeom prst="rect">
              <a:avLst/>
            </a:prstGeom>
            <a:noFill/>
          </p:spPr>
          <p:txBody>
            <a:bodyPr wrap="square" rtlCol="0">
              <a:spAutoFit/>
            </a:bodyPr>
            <a:lstStyle/>
            <a:p>
              <a:pPr algn="ctr"/>
              <a:r>
                <a:rPr lang="ja-JP" altLang="en-US" sz="4800" dirty="0">
                  <a:solidFill>
                    <a:schemeClr val="bg1"/>
                  </a:solidFill>
                  <a:latin typeface="HGP創英角ｺﾞｼｯｸUB" panose="020B0900000000000000" pitchFamily="50" charset="-128"/>
                  <a:ea typeface="HGP創英角ｺﾞｼｯｸUB" panose="020B0900000000000000" pitchFamily="50" charset="-128"/>
                </a:rPr>
                <a:t>２</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grpSp>
      <p:sp>
        <p:nvSpPr>
          <p:cNvPr id="6" name="正方形/長方形 5"/>
          <p:cNvSpPr/>
          <p:nvPr/>
        </p:nvSpPr>
        <p:spPr>
          <a:xfrm>
            <a:off x="0" y="-21552"/>
            <a:ext cx="2551888" cy="6879552"/>
          </a:xfrm>
          <a:prstGeom prst="rect">
            <a:avLst/>
          </a:prstGeom>
          <a:solidFill>
            <a:schemeClr val="bg1">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8" name="直線コネクタ 97"/>
          <p:cNvCxnSpPr/>
          <p:nvPr/>
        </p:nvCxnSpPr>
        <p:spPr>
          <a:xfrm>
            <a:off x="2551888" y="-44999"/>
            <a:ext cx="0" cy="6902999"/>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300" name="図 299"/>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5989975" y="1144108"/>
            <a:ext cx="216000" cy="216000"/>
          </a:xfrm>
          <a:prstGeom prst="rect">
            <a:avLst/>
          </a:prstGeom>
        </p:spPr>
      </p:pic>
      <p:sp>
        <p:nvSpPr>
          <p:cNvPr id="301" name="角丸四角形 300"/>
          <p:cNvSpPr/>
          <p:nvPr/>
        </p:nvSpPr>
        <p:spPr>
          <a:xfrm>
            <a:off x="2989696" y="811284"/>
            <a:ext cx="2262742" cy="252000"/>
          </a:xfrm>
          <a:prstGeom prst="roundRect">
            <a:avLst>
              <a:gd name="adj" fmla="val 50000"/>
            </a:avLst>
          </a:prstGeom>
          <a:gradFill flip="none" rotWithShape="1">
            <a:gsLst>
              <a:gs pos="0">
                <a:schemeClr val="tx1">
                  <a:lumMod val="50000"/>
                  <a:lumOff val="50000"/>
                </a:schemeClr>
              </a:gs>
              <a:gs pos="75000">
                <a:schemeClr val="tx1">
                  <a:lumMod val="75000"/>
                  <a:lumOff val="25000"/>
                </a:schemeClr>
              </a:gs>
            </a:gsLst>
            <a:lin ang="16200000" scaled="1"/>
            <a:tileRect/>
          </a:gradFill>
          <a:ln w="25400">
            <a:gradFill flip="none" rotWithShape="1">
              <a:gsLst>
                <a:gs pos="40000">
                  <a:schemeClr val="bg1">
                    <a:lumMod val="65000"/>
                  </a:schemeClr>
                </a:gs>
                <a:gs pos="60000">
                  <a:schemeClr val="tx1">
                    <a:lumMod val="65000"/>
                    <a:lumOff val="35000"/>
                  </a:schemeClr>
                </a:gs>
              </a:gsLst>
              <a:lin ang="2400000" scaled="0"/>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347788" algn="l"/>
              </a:tabLst>
            </a:pPr>
            <a:r>
              <a:rPr lang="ja-JP" altLang="en-US" sz="1400" i="1" dirty="0">
                <a:solidFill>
                  <a:schemeClr val="bg1"/>
                </a:solidFill>
                <a:latin typeface="HGP創英角ｺﾞｼｯｸUB" panose="020B0900000000000000" pitchFamily="50" charset="-128"/>
                <a:ea typeface="HGP創英角ｺﾞｼｯｸUB" panose="020B0900000000000000" pitchFamily="50" charset="-128"/>
              </a:rPr>
              <a:t>資源</a:t>
            </a:r>
            <a:r>
              <a:rPr lang="ja-JP" altLang="en-US" sz="1400" i="1" dirty="0" smtClean="0">
                <a:solidFill>
                  <a:schemeClr val="bg1"/>
                </a:solidFill>
                <a:latin typeface="チェックポイント★リベンジ" panose="02000600000000000000" pitchFamily="2" charset="-128"/>
                <a:ea typeface="チェックポイント★リベンジ" panose="02000600000000000000" pitchFamily="2" charset="-128"/>
              </a:rPr>
              <a:t>　</a:t>
            </a:r>
            <a:r>
              <a:rPr lang="en-US" altLang="ja-JP" sz="1400" i="1" dirty="0" smtClean="0">
                <a:gradFill flip="none" rotWithShape="1">
                  <a:gsLst>
                    <a:gs pos="0">
                      <a:schemeClr val="accent5">
                        <a:lumMod val="40000"/>
                        <a:lumOff val="60000"/>
                      </a:schemeClr>
                    </a:gs>
                    <a:gs pos="80000">
                      <a:schemeClr val="accent5"/>
                    </a:gs>
                  </a:gsLst>
                  <a:lin ang="16200000" scaled="1"/>
                  <a:tileRect/>
                </a:gradFill>
                <a:latin typeface="チェックポイント★リベンジ" panose="02000600000000000000" pitchFamily="2" charset="-128"/>
                <a:ea typeface="チェックポイント★リベンジ" panose="02000600000000000000" pitchFamily="2" charset="-128"/>
              </a:rPr>
              <a:t>	</a:t>
            </a:r>
            <a:r>
              <a:rPr lang="ja-JP" altLang="en-US" sz="1400" dirty="0" smtClean="0">
                <a:solidFill>
                  <a:schemeClr val="tx1">
                    <a:lumMod val="50000"/>
                    <a:lumOff val="50000"/>
                  </a:schemeClr>
                </a:solidFill>
                <a:latin typeface="HGP創英角ｺﾞｼｯｸUB" panose="020B0900000000000000" pitchFamily="50" charset="-128"/>
                <a:ea typeface="HGP創英角ｺﾞｼｯｸUB" panose="020B0900000000000000" pitchFamily="50" charset="-128"/>
              </a:rPr>
              <a:t>▶ </a:t>
            </a:r>
            <a:r>
              <a:rPr lang="en-US" altLang="ja-JP" sz="1400" dirty="0" smtClean="0">
                <a:solidFill>
                  <a:schemeClr val="bg1"/>
                </a:solidFill>
                <a:latin typeface="Square721 BT" panose="020B0504020202060204" pitchFamily="34" charset="0"/>
                <a:ea typeface="HGP創英角ｺﾞｼｯｸUB" panose="020B0900000000000000" pitchFamily="50" charset="-128"/>
              </a:rPr>
              <a:t>P0</a:t>
            </a:r>
            <a:r>
              <a:rPr lang="en-US" altLang="ja-JP" sz="1400" dirty="0">
                <a:solidFill>
                  <a:schemeClr val="bg1"/>
                </a:solidFill>
                <a:latin typeface="Square721 BT" panose="020B0504020202060204" pitchFamily="34" charset="0"/>
                <a:ea typeface="HGP創英角ｺﾞｼｯｸUB" panose="020B0900000000000000" pitchFamily="50" charset="-128"/>
              </a:rPr>
              <a:t>0</a:t>
            </a:r>
            <a:endParaRPr lang="ja-JP" altLang="en-US" sz="1400" dirty="0">
              <a:solidFill>
                <a:schemeClr val="bg1"/>
              </a:solidFill>
              <a:latin typeface="Square721 BT" panose="020B0504020202060204" pitchFamily="34" charset="0"/>
              <a:ea typeface="HGP創英角ｺﾞｼｯｸUB" panose="020B0900000000000000" pitchFamily="50" charset="-128"/>
            </a:endParaRPr>
          </a:p>
        </p:txBody>
      </p:sp>
      <p:pic>
        <p:nvPicPr>
          <p:cNvPr id="99" name="図 98"/>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10604853" y="1160605"/>
            <a:ext cx="216000" cy="216000"/>
          </a:xfrm>
          <a:prstGeom prst="rect">
            <a:avLst/>
          </a:prstGeom>
        </p:spPr>
      </p:pic>
      <p:sp>
        <p:nvSpPr>
          <p:cNvPr id="100" name="角丸四角形 99"/>
          <p:cNvSpPr/>
          <p:nvPr/>
        </p:nvSpPr>
        <p:spPr>
          <a:xfrm>
            <a:off x="7601421" y="811284"/>
            <a:ext cx="2262742" cy="252000"/>
          </a:xfrm>
          <a:prstGeom prst="roundRect">
            <a:avLst>
              <a:gd name="adj" fmla="val 50000"/>
            </a:avLst>
          </a:prstGeom>
          <a:gradFill flip="none" rotWithShape="1">
            <a:gsLst>
              <a:gs pos="0">
                <a:schemeClr val="tx1">
                  <a:lumMod val="50000"/>
                  <a:lumOff val="50000"/>
                </a:schemeClr>
              </a:gs>
              <a:gs pos="75000">
                <a:schemeClr val="tx1">
                  <a:lumMod val="75000"/>
                  <a:lumOff val="25000"/>
                </a:schemeClr>
              </a:gs>
            </a:gsLst>
            <a:lin ang="16200000" scaled="1"/>
            <a:tileRect/>
          </a:gradFill>
          <a:ln w="25400">
            <a:gradFill flip="none" rotWithShape="1">
              <a:gsLst>
                <a:gs pos="40000">
                  <a:schemeClr val="bg1">
                    <a:lumMod val="65000"/>
                  </a:schemeClr>
                </a:gs>
                <a:gs pos="60000">
                  <a:schemeClr val="tx1">
                    <a:lumMod val="65000"/>
                    <a:lumOff val="35000"/>
                  </a:schemeClr>
                </a:gs>
              </a:gsLst>
              <a:lin ang="2400000" scaled="0"/>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347788" algn="l"/>
              </a:tabLst>
            </a:pPr>
            <a:r>
              <a:rPr lang="ja-JP" altLang="en-US" sz="1400" i="1" dirty="0">
                <a:solidFill>
                  <a:schemeClr val="bg1"/>
                </a:solidFill>
                <a:latin typeface="HGP創英角ｺﾞｼｯｸUB" panose="020B0900000000000000" pitchFamily="50" charset="-128"/>
                <a:ea typeface="HGP創英角ｺﾞｼｯｸUB" panose="020B0900000000000000" pitchFamily="50" charset="-128"/>
              </a:rPr>
              <a:t>供給</a:t>
            </a:r>
            <a:r>
              <a:rPr lang="ja-JP" altLang="en-US" sz="1400" i="1" dirty="0" smtClean="0">
                <a:solidFill>
                  <a:schemeClr val="bg1"/>
                </a:solidFill>
                <a:latin typeface="HGP創英角ｺﾞｼｯｸUB" panose="020B0900000000000000" pitchFamily="50" charset="-128"/>
                <a:ea typeface="HGP創英角ｺﾞｼｯｸUB" panose="020B0900000000000000" pitchFamily="50" charset="-128"/>
              </a:rPr>
              <a:t>　</a:t>
            </a:r>
            <a:r>
              <a:rPr lang="en-US" altLang="ja-JP" sz="1400" i="1" dirty="0" smtClean="0">
                <a:gradFill flip="none" rotWithShape="1">
                  <a:gsLst>
                    <a:gs pos="0">
                      <a:schemeClr val="accent5">
                        <a:lumMod val="40000"/>
                        <a:lumOff val="60000"/>
                      </a:schemeClr>
                    </a:gs>
                    <a:gs pos="80000">
                      <a:schemeClr val="accent5"/>
                    </a:gs>
                  </a:gsLst>
                  <a:lin ang="16200000" scaled="1"/>
                  <a:tileRect/>
                </a:gradFill>
                <a:latin typeface="チェックポイント★リベンジ" panose="02000600000000000000" pitchFamily="2" charset="-128"/>
                <a:ea typeface="チェックポイント★リベンジ" panose="02000600000000000000" pitchFamily="2" charset="-128"/>
              </a:rPr>
              <a:t>	</a:t>
            </a:r>
            <a:r>
              <a:rPr lang="ja-JP" altLang="en-US" sz="1400" dirty="0" smtClean="0">
                <a:solidFill>
                  <a:schemeClr val="tx1">
                    <a:lumMod val="50000"/>
                    <a:lumOff val="50000"/>
                  </a:schemeClr>
                </a:solidFill>
                <a:latin typeface="HGP創英角ｺﾞｼｯｸUB" panose="020B0900000000000000" pitchFamily="50" charset="-128"/>
                <a:ea typeface="HGP創英角ｺﾞｼｯｸUB" panose="020B0900000000000000" pitchFamily="50" charset="-128"/>
              </a:rPr>
              <a:t>▶ </a:t>
            </a:r>
            <a:r>
              <a:rPr lang="en-US" altLang="ja-JP" sz="1400" dirty="0" smtClean="0">
                <a:solidFill>
                  <a:schemeClr val="bg1"/>
                </a:solidFill>
                <a:latin typeface="Square721 BT" panose="020B0504020202060204" pitchFamily="34" charset="0"/>
                <a:ea typeface="HGP創英角ｺﾞｼｯｸUB" panose="020B0900000000000000" pitchFamily="50" charset="-128"/>
              </a:rPr>
              <a:t>P0</a:t>
            </a:r>
            <a:r>
              <a:rPr lang="en-US" altLang="ja-JP" sz="1400" dirty="0">
                <a:solidFill>
                  <a:schemeClr val="bg1"/>
                </a:solidFill>
                <a:latin typeface="Square721 BT" panose="020B0504020202060204" pitchFamily="34" charset="0"/>
                <a:ea typeface="HGP創英角ｺﾞｼｯｸUB" panose="020B0900000000000000" pitchFamily="50" charset="-128"/>
              </a:rPr>
              <a:t>0</a:t>
            </a:r>
            <a:endParaRPr lang="ja-JP" altLang="en-US" sz="1400" dirty="0">
              <a:solidFill>
                <a:schemeClr val="bg1"/>
              </a:solidFill>
              <a:latin typeface="Square721 BT" panose="020B0504020202060204" pitchFamily="34" charset="0"/>
              <a:ea typeface="HGP創英角ｺﾞｼｯｸUB" panose="020B0900000000000000" pitchFamily="50" charset="-128"/>
            </a:endParaRPr>
          </a:p>
        </p:txBody>
      </p:sp>
      <p:graphicFrame>
        <p:nvGraphicFramePr>
          <p:cNvPr id="101" name="表 100"/>
          <p:cNvGraphicFramePr>
            <a:graphicFrameLocks noGrp="1"/>
          </p:cNvGraphicFramePr>
          <p:nvPr>
            <p:extLst>
              <p:ext uri="{D42A27DB-BD31-4B8C-83A1-F6EECF244321}">
                <p14:modId xmlns:p14="http://schemas.microsoft.com/office/powerpoint/2010/main" val="991415995"/>
              </p:ext>
            </p:extLst>
          </p:nvPr>
        </p:nvGraphicFramePr>
        <p:xfrm>
          <a:off x="2986543" y="4482393"/>
          <a:ext cx="4392000" cy="2196000"/>
        </p:xfrm>
        <a:graphic>
          <a:graphicData uri="http://schemas.openxmlformats.org/drawingml/2006/table">
            <a:tbl>
              <a:tblPr firstRow="1" bandRow="1">
                <a:tableStyleId>{5C22544A-7EE6-4342-B048-85BDC9FD1C3A}</a:tableStyleId>
              </a:tblPr>
              <a:tblGrid>
                <a:gridCol w="720000"/>
                <a:gridCol w="1152000"/>
                <a:gridCol w="2520000"/>
              </a:tblGrid>
              <a:tr h="252000">
                <a:tc>
                  <a:txBody>
                    <a:bodyPr/>
                    <a:lstStyle/>
                    <a:p>
                      <a:pPr algn="ct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資源Ｎｏ</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CC"/>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33CCCC"/>
                      </a:solidFill>
                      <a:prstDash val="solid"/>
                      <a:round/>
                      <a:headEnd type="none" w="med" len="med"/>
                      <a:tailEnd type="none" w="med" len="med"/>
                    </a:lnT>
                    <a:lnB w="12700" cap="flat" cmpd="sng" algn="ctr">
                      <a:noFill/>
                      <a:prstDash val="solid"/>
                      <a:round/>
                      <a:headEnd type="none" w="med" len="med"/>
                      <a:tailEnd type="none" w="med" len="med"/>
                    </a:lnB>
                    <a:solidFill>
                      <a:srgbClr val="33CCCC"/>
                    </a:solidFill>
                  </a:tcPr>
                </a:tc>
                <a:tc>
                  <a:txBody>
                    <a:bodyPr/>
                    <a:lstStyle/>
                    <a:p>
                      <a:pPr algn="ctr">
                        <a:lnSpc>
                          <a:spcPct val="100000"/>
                        </a:lnSpc>
                      </a:pPr>
                      <a:r>
                        <a:rPr kumimoji="1" lang="ja-JP" altLang="en-US"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rPr>
                        <a:t>資源名</a:t>
                      </a: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6200" cap="flat" cmpd="sng" algn="ctr">
                      <a:solidFill>
                        <a:srgbClr val="33CCCC"/>
                      </a:solidFill>
                      <a:prstDash val="solid"/>
                      <a:round/>
                      <a:headEnd type="none" w="med" len="med"/>
                      <a:tailEnd type="none" w="med" len="med"/>
                    </a:lnT>
                    <a:lnB w="12700" cap="flat" cmpd="sng" algn="ctr">
                      <a:noFill/>
                      <a:prstDash val="solid"/>
                      <a:round/>
                      <a:headEnd type="none" w="med" len="med"/>
                      <a:tailEnd type="none" w="med" len="med"/>
                    </a:lnB>
                    <a:solidFill>
                      <a:srgbClr val="33CCCC"/>
                    </a:solidFill>
                  </a:tcPr>
                </a:tc>
                <a:tc>
                  <a:txBody>
                    <a:bodyPr/>
                    <a:lstStyle/>
                    <a:p>
                      <a:pPr algn="ctr">
                        <a:lnSpc>
                          <a:spcPct val="100000"/>
                        </a:lnSpc>
                      </a:pPr>
                      <a:endParaRPr kumimoji="1" lang="en-US" altLang="ja-JP" sz="1050" b="0" dirty="0" smtClean="0">
                        <a:ln w="3175">
                          <a:noFill/>
                        </a:ln>
                        <a:solidFill>
                          <a:schemeClr val="bg1"/>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chemeClr val="bg1"/>
                      </a:solidFill>
                      <a:prstDash val="solid"/>
                      <a:round/>
                      <a:headEnd type="none" w="med" len="med"/>
                      <a:tailEnd type="none" w="med" len="med"/>
                    </a:lnL>
                    <a:lnR w="76200" cap="flat" cmpd="sng" algn="ctr">
                      <a:solidFill>
                        <a:srgbClr val="33CCCC"/>
                      </a:solidFill>
                      <a:prstDash val="solid"/>
                      <a:round/>
                      <a:headEnd type="none" w="med" len="med"/>
                      <a:tailEnd type="none" w="med" len="med"/>
                    </a:lnR>
                    <a:lnT w="76200" cap="flat" cmpd="sng" algn="ctr">
                      <a:solidFill>
                        <a:srgbClr val="33CCCC"/>
                      </a:solidFill>
                      <a:prstDash val="solid"/>
                      <a:round/>
                      <a:headEnd type="none" w="med" len="med"/>
                      <a:tailEnd type="none" w="med" len="med"/>
                    </a:lnT>
                    <a:lnB w="12700" cap="flat" cmpd="sng" algn="ctr">
                      <a:noFill/>
                      <a:prstDash val="solid"/>
                      <a:round/>
                      <a:headEnd type="none" w="med" len="med"/>
                      <a:tailEnd type="none" w="med" len="med"/>
                    </a:lnB>
                    <a:solidFill>
                      <a:srgbClr val="33CCCC"/>
                    </a:solidFill>
                  </a:tcPr>
                </a:tc>
              </a:tr>
              <a:tr h="324000">
                <a:tc>
                  <a:txBody>
                    <a:bodyPr/>
                    <a:lstStyle/>
                    <a:p>
                      <a:pPr algn="r"/>
                      <a:endParaRPr lang="ja-JP" altLang="en-US" sz="900" dirty="0">
                        <a:ln>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CC"/>
                      </a:solidFill>
                      <a:prstDash val="solid"/>
                      <a:round/>
                      <a:headEnd type="none" w="med" len="med"/>
                      <a:tailEnd type="none" w="med" len="med"/>
                    </a:lnL>
                    <a:lnR w="12700" cap="flat" cmpd="sng" algn="ctr">
                      <a:solidFill>
                        <a:srgbClr val="33CC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alpha val="25000"/>
                      </a:srgbClr>
                    </a:solidFill>
                  </a:tcPr>
                </a:tc>
                <a:tc>
                  <a:txBody>
                    <a:bodyPr/>
                    <a:lstStyle/>
                    <a:p>
                      <a:endParaRPr kumimoji="1" lang="ja-JP" altLang="en-US" sz="1400" dirty="0"/>
                    </a:p>
                  </a:txBody>
                  <a:tcPr anchor="ctr">
                    <a:lnL w="12700" cap="flat" cmpd="sng" algn="ctr">
                      <a:solidFill>
                        <a:srgbClr val="33CCCC">
                          <a:alpha val="25098"/>
                        </a:srgbClr>
                      </a:solidFill>
                      <a:prstDash val="solid"/>
                      <a:round/>
                      <a:headEnd type="none" w="med" len="med"/>
                      <a:tailEnd type="none" w="med" len="med"/>
                    </a:lnL>
                    <a:lnR w="12700" cap="flat" cmpd="sng" algn="ctr">
                      <a:solidFill>
                        <a:srgbClr val="33CCCC">
                          <a:alpha val="25098"/>
                        </a:srgb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CCCC">
                          <a:alpha val="25098"/>
                        </a:srgbClr>
                      </a:solidFill>
                      <a:prstDash val="solid"/>
                      <a:round/>
                      <a:headEnd type="none" w="med" len="med"/>
                      <a:tailEnd type="none" w="med" len="med"/>
                    </a:lnL>
                    <a:lnR w="76200" cap="flat" cmpd="sng" algn="ctr">
                      <a:solidFill>
                        <a:srgbClr val="33CCCC"/>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alpha val="25000"/>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CC"/>
                      </a:solidFill>
                      <a:prstDash val="solid"/>
                      <a:round/>
                      <a:headEnd type="none" w="med" len="med"/>
                      <a:tailEnd type="none" w="med" len="med"/>
                    </a:lnL>
                    <a:lnR w="12700" cap="flat" cmpd="sng" algn="ctr">
                      <a:solidFill>
                        <a:srgbClr val="33CCCC">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33CCCC">
                          <a:alpha val="25098"/>
                        </a:srgbClr>
                      </a:solidFill>
                      <a:prstDash val="solid"/>
                      <a:round/>
                      <a:headEnd type="none" w="med" len="med"/>
                      <a:tailEnd type="none" w="med" len="med"/>
                    </a:lnL>
                    <a:lnR w="12700" cap="flat" cmpd="sng" algn="ctr">
                      <a:solidFill>
                        <a:srgbClr val="33CCCC">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CCCC">
                          <a:alpha val="25098"/>
                        </a:srgbClr>
                      </a:solidFill>
                      <a:prstDash val="solid"/>
                      <a:round/>
                      <a:headEnd type="none" w="med" len="med"/>
                      <a:tailEnd type="none" w="med" len="med"/>
                    </a:lnL>
                    <a:lnR w="76200" cap="flat" cmpd="sng" algn="ctr">
                      <a:solidFill>
                        <a:srgbClr val="33CC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CC"/>
                      </a:solidFill>
                      <a:prstDash val="solid"/>
                      <a:round/>
                      <a:headEnd type="none" w="med" len="med"/>
                      <a:tailEnd type="none" w="med" len="med"/>
                    </a:lnL>
                    <a:lnR w="12700" cap="flat" cmpd="sng" algn="ctr">
                      <a:solidFill>
                        <a:srgbClr val="33CCCC">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alpha val="25098"/>
                      </a:srgbClr>
                    </a:solidFill>
                  </a:tcPr>
                </a:tc>
                <a:tc>
                  <a:txBody>
                    <a:bodyPr/>
                    <a:lstStyle/>
                    <a:p>
                      <a:endParaRPr kumimoji="1" lang="ja-JP" altLang="en-US" sz="1400" dirty="0"/>
                    </a:p>
                  </a:txBody>
                  <a:tcPr anchor="ctr">
                    <a:lnL w="12700" cap="flat" cmpd="sng" algn="ctr">
                      <a:solidFill>
                        <a:srgbClr val="33CCCC">
                          <a:alpha val="25098"/>
                        </a:srgbClr>
                      </a:solidFill>
                      <a:prstDash val="solid"/>
                      <a:round/>
                      <a:headEnd type="none" w="med" len="med"/>
                      <a:tailEnd type="none" w="med" len="med"/>
                    </a:lnL>
                    <a:lnR w="12700" cap="flat" cmpd="sng" algn="ctr">
                      <a:solidFill>
                        <a:srgbClr val="33CCCC">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alpha val="25098"/>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CCCC">
                          <a:alpha val="25098"/>
                        </a:srgbClr>
                      </a:solidFill>
                      <a:prstDash val="solid"/>
                      <a:round/>
                      <a:headEnd type="none" w="med" len="med"/>
                      <a:tailEnd type="none" w="med" len="med"/>
                    </a:lnL>
                    <a:lnR w="76200" cap="flat" cmpd="sng" algn="ctr">
                      <a:solidFill>
                        <a:srgbClr val="33CC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alpha val="25098"/>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CC"/>
                      </a:solidFill>
                      <a:prstDash val="solid"/>
                      <a:round/>
                      <a:headEnd type="none" w="med" len="med"/>
                      <a:tailEnd type="none" w="med" len="med"/>
                    </a:lnL>
                    <a:lnR w="12700" cap="flat" cmpd="sng" algn="ctr">
                      <a:solidFill>
                        <a:srgbClr val="33CCCC">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33CCCC">
                          <a:alpha val="25098"/>
                        </a:srgbClr>
                      </a:solidFill>
                      <a:prstDash val="solid"/>
                      <a:round/>
                      <a:headEnd type="none" w="med" len="med"/>
                      <a:tailEnd type="none" w="med" len="med"/>
                    </a:lnL>
                    <a:lnR w="12700" cap="flat" cmpd="sng" algn="ctr">
                      <a:solidFill>
                        <a:srgbClr val="33CCCC">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CCCC">
                          <a:alpha val="25098"/>
                        </a:srgbClr>
                      </a:solidFill>
                      <a:prstDash val="solid"/>
                      <a:round/>
                      <a:headEnd type="none" w="med" len="med"/>
                      <a:tailEnd type="none" w="med" len="med"/>
                    </a:lnL>
                    <a:lnR w="76200" cap="flat" cmpd="sng" algn="ctr">
                      <a:solidFill>
                        <a:srgbClr val="33CC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CC"/>
                      </a:solidFill>
                      <a:prstDash val="solid"/>
                      <a:round/>
                      <a:headEnd type="none" w="med" len="med"/>
                      <a:tailEnd type="none" w="med" len="med"/>
                    </a:lnL>
                    <a:lnR w="12700" cap="flat" cmpd="sng" algn="ctr">
                      <a:solidFill>
                        <a:srgbClr val="33CCCC">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alpha val="25000"/>
                      </a:srgbClr>
                    </a:solidFill>
                  </a:tcPr>
                </a:tc>
                <a:tc>
                  <a:txBody>
                    <a:bodyPr/>
                    <a:lstStyle/>
                    <a:p>
                      <a:endParaRPr kumimoji="1" lang="ja-JP" altLang="en-US" sz="1400" dirty="0"/>
                    </a:p>
                  </a:txBody>
                  <a:tcPr anchor="ctr">
                    <a:lnL w="12700" cap="flat" cmpd="sng" algn="ctr">
                      <a:solidFill>
                        <a:srgbClr val="33CCCC">
                          <a:alpha val="25098"/>
                        </a:srgbClr>
                      </a:solidFill>
                      <a:prstDash val="solid"/>
                      <a:round/>
                      <a:headEnd type="none" w="med" len="med"/>
                      <a:tailEnd type="none" w="med" len="med"/>
                    </a:lnL>
                    <a:lnR w="12700" cap="flat" cmpd="sng" algn="ctr">
                      <a:solidFill>
                        <a:srgbClr val="33CCCC">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alpha val="25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CCCC">
                          <a:alpha val="25098"/>
                        </a:srgbClr>
                      </a:solidFill>
                      <a:prstDash val="solid"/>
                      <a:round/>
                      <a:headEnd type="none" w="med" len="med"/>
                      <a:tailEnd type="none" w="med" len="med"/>
                    </a:lnL>
                    <a:lnR w="76200" cap="flat" cmpd="sng" algn="ctr">
                      <a:solidFill>
                        <a:srgbClr val="33CCCC"/>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3CCCC">
                        <a:alpha val="25000"/>
                      </a:srgbClr>
                    </a:solidFill>
                  </a:tcPr>
                </a:tc>
              </a:tr>
              <a:tr h="324000">
                <a:tc>
                  <a:txBody>
                    <a:bodyPr/>
                    <a:lstStyle/>
                    <a:p>
                      <a:pPr algn="r">
                        <a:lnSpc>
                          <a:spcPct val="100000"/>
                        </a:lnSpc>
                      </a:pPr>
                      <a:endParaRPr kumimoji="1" lang="ja-JP" altLang="en-US" sz="900" b="0" spc="0" dirty="0">
                        <a:ln w="3175">
                          <a:no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76200" cap="flat" cmpd="sng" algn="ctr">
                      <a:solidFill>
                        <a:srgbClr val="33CCCC"/>
                      </a:solidFill>
                      <a:prstDash val="solid"/>
                      <a:round/>
                      <a:headEnd type="none" w="med" len="med"/>
                      <a:tailEnd type="none" w="med" len="med"/>
                    </a:lnL>
                    <a:lnR w="12700" cap="flat" cmpd="sng" algn="ctr">
                      <a:solidFill>
                        <a:srgbClr val="33CCCC">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33CCCC"/>
                      </a:solidFill>
                      <a:prstDash val="solid"/>
                      <a:round/>
                      <a:headEnd type="none" w="med" len="med"/>
                      <a:tailEnd type="none" w="med" len="med"/>
                    </a:lnB>
                    <a:solidFill>
                      <a:schemeClr val="bg1">
                        <a:lumMod val="95000"/>
                      </a:schemeClr>
                    </a:solidFill>
                  </a:tcPr>
                </a:tc>
                <a:tc>
                  <a:txBody>
                    <a:bodyPr/>
                    <a:lstStyle/>
                    <a:p>
                      <a:endParaRPr kumimoji="1" lang="ja-JP" altLang="en-US" sz="1400" dirty="0"/>
                    </a:p>
                  </a:txBody>
                  <a:tcPr anchor="ctr">
                    <a:lnL w="12700" cap="flat" cmpd="sng" algn="ctr">
                      <a:solidFill>
                        <a:srgbClr val="33CCCC">
                          <a:alpha val="25098"/>
                        </a:srgbClr>
                      </a:solidFill>
                      <a:prstDash val="solid"/>
                      <a:round/>
                      <a:headEnd type="none" w="med" len="med"/>
                      <a:tailEnd type="none" w="med" len="med"/>
                    </a:lnL>
                    <a:lnR w="12700" cap="flat" cmpd="sng" algn="ctr">
                      <a:solidFill>
                        <a:srgbClr val="33CCCC">
                          <a:alpha val="25098"/>
                        </a:srgbClr>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33CCCC"/>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700" b="0" spc="0" dirty="0">
                        <a:ln w="3175">
                          <a:solidFill>
                            <a:schemeClr val="tx1">
                              <a:lumMod val="75000"/>
                              <a:lumOff val="25000"/>
                            </a:schemeClr>
                          </a:solidFill>
                        </a:ln>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a:txBody>
                  <a:tcPr anchor="ctr">
                    <a:lnL w="12700" cap="flat" cmpd="sng" algn="ctr">
                      <a:solidFill>
                        <a:srgbClr val="33CCCC">
                          <a:alpha val="25098"/>
                        </a:srgbClr>
                      </a:solidFill>
                      <a:prstDash val="solid"/>
                      <a:round/>
                      <a:headEnd type="none" w="med" len="med"/>
                      <a:tailEnd type="none" w="med" len="med"/>
                    </a:lnL>
                    <a:lnR w="76200" cap="flat" cmpd="sng" algn="ctr">
                      <a:solidFill>
                        <a:srgbClr val="33CCCC"/>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rgbClr val="33CCCC"/>
                      </a:solidFill>
                      <a:prstDash val="solid"/>
                      <a:round/>
                      <a:headEnd type="none" w="med" len="med"/>
                      <a:tailEnd type="none" w="med" len="med"/>
                    </a:lnB>
                    <a:solidFill>
                      <a:schemeClr val="bg1">
                        <a:lumMod val="95000"/>
                      </a:schemeClr>
                    </a:solidFill>
                  </a:tcPr>
                </a:tc>
              </a:tr>
            </a:tbl>
          </a:graphicData>
        </a:graphic>
      </p:graphicFrame>
      <p:pic>
        <p:nvPicPr>
          <p:cNvPr id="103" name="図 102"/>
          <p:cNvPicPr>
            <a:picLocks noChangeAspect="1"/>
          </p:cNvPicPr>
          <p:nvPr/>
        </p:nvPicPr>
        <p:blipFill>
          <a:blip r:embed="rId3" cstate="print">
            <a:biLevel thresh="25000"/>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5989975" y="4477249"/>
            <a:ext cx="216000" cy="216000"/>
          </a:xfrm>
          <a:prstGeom prst="rect">
            <a:avLst/>
          </a:prstGeom>
        </p:spPr>
      </p:pic>
      <p:sp>
        <p:nvSpPr>
          <p:cNvPr id="104" name="角丸四角形 103"/>
          <p:cNvSpPr/>
          <p:nvPr/>
        </p:nvSpPr>
        <p:spPr>
          <a:xfrm>
            <a:off x="2989696" y="4144425"/>
            <a:ext cx="2262742" cy="252000"/>
          </a:xfrm>
          <a:prstGeom prst="roundRect">
            <a:avLst>
              <a:gd name="adj" fmla="val 50000"/>
            </a:avLst>
          </a:prstGeom>
          <a:gradFill flip="none" rotWithShape="1">
            <a:gsLst>
              <a:gs pos="0">
                <a:schemeClr val="tx1">
                  <a:lumMod val="50000"/>
                  <a:lumOff val="50000"/>
                </a:schemeClr>
              </a:gs>
              <a:gs pos="75000">
                <a:schemeClr val="tx1">
                  <a:lumMod val="75000"/>
                  <a:lumOff val="25000"/>
                </a:schemeClr>
              </a:gs>
            </a:gsLst>
            <a:lin ang="16200000" scaled="1"/>
            <a:tileRect/>
          </a:gradFill>
          <a:ln w="25400">
            <a:gradFill flip="none" rotWithShape="1">
              <a:gsLst>
                <a:gs pos="40000">
                  <a:schemeClr val="bg1">
                    <a:lumMod val="65000"/>
                  </a:schemeClr>
                </a:gs>
                <a:gs pos="60000">
                  <a:schemeClr val="tx1">
                    <a:lumMod val="65000"/>
                    <a:lumOff val="35000"/>
                  </a:schemeClr>
                </a:gs>
              </a:gsLst>
              <a:lin ang="2400000" scaled="0"/>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1347788" algn="l"/>
              </a:tabLst>
            </a:pPr>
            <a:r>
              <a:rPr lang="ja-JP" altLang="en-US" sz="1400" i="1" dirty="0">
                <a:solidFill>
                  <a:schemeClr val="bg1"/>
                </a:solidFill>
                <a:latin typeface="HGP創英角ｺﾞｼｯｸUB" panose="020B0900000000000000" pitchFamily="50" charset="-128"/>
                <a:ea typeface="HGP創英角ｺﾞｼｯｸUB" panose="020B0900000000000000" pitchFamily="50" charset="-128"/>
              </a:rPr>
              <a:t>ボトルネック</a:t>
            </a:r>
            <a:r>
              <a:rPr lang="ja-JP" altLang="en-US" sz="1400" i="1" dirty="0" smtClean="0">
                <a:solidFill>
                  <a:schemeClr val="bg1"/>
                </a:solidFill>
                <a:latin typeface="チェックポイント★リベンジ" panose="02000600000000000000" pitchFamily="2" charset="-128"/>
                <a:ea typeface="チェックポイント★リベンジ" panose="02000600000000000000" pitchFamily="2" charset="-128"/>
              </a:rPr>
              <a:t>　</a:t>
            </a:r>
            <a:r>
              <a:rPr lang="en-US" altLang="ja-JP" sz="1400" i="1" dirty="0" smtClean="0">
                <a:gradFill flip="none" rotWithShape="1">
                  <a:gsLst>
                    <a:gs pos="0">
                      <a:schemeClr val="accent5">
                        <a:lumMod val="40000"/>
                        <a:lumOff val="60000"/>
                      </a:schemeClr>
                    </a:gs>
                    <a:gs pos="80000">
                      <a:schemeClr val="accent5"/>
                    </a:gs>
                  </a:gsLst>
                  <a:lin ang="16200000" scaled="1"/>
                  <a:tileRect/>
                </a:gradFill>
                <a:latin typeface="チェックポイント★リベンジ" panose="02000600000000000000" pitchFamily="2" charset="-128"/>
                <a:ea typeface="チェックポイント★リベンジ" panose="02000600000000000000" pitchFamily="2" charset="-128"/>
              </a:rPr>
              <a:t>	</a:t>
            </a:r>
            <a:r>
              <a:rPr lang="ja-JP" altLang="en-US" sz="1400" dirty="0" smtClean="0">
                <a:solidFill>
                  <a:schemeClr val="tx1">
                    <a:lumMod val="50000"/>
                    <a:lumOff val="50000"/>
                  </a:schemeClr>
                </a:solidFill>
                <a:latin typeface="HGP創英角ｺﾞｼｯｸUB" panose="020B0900000000000000" pitchFamily="50" charset="-128"/>
                <a:ea typeface="HGP創英角ｺﾞｼｯｸUB" panose="020B0900000000000000" pitchFamily="50" charset="-128"/>
              </a:rPr>
              <a:t>▶ </a:t>
            </a:r>
            <a:r>
              <a:rPr lang="en-US" altLang="ja-JP" sz="1400" dirty="0" smtClean="0">
                <a:solidFill>
                  <a:schemeClr val="bg1"/>
                </a:solidFill>
                <a:latin typeface="Square721 BT" panose="020B0504020202060204" pitchFamily="34" charset="0"/>
                <a:ea typeface="HGP創英角ｺﾞｼｯｸUB" panose="020B0900000000000000" pitchFamily="50" charset="-128"/>
              </a:rPr>
              <a:t>P0</a:t>
            </a:r>
            <a:r>
              <a:rPr lang="en-US" altLang="ja-JP" sz="1400" dirty="0">
                <a:solidFill>
                  <a:schemeClr val="bg1"/>
                </a:solidFill>
                <a:latin typeface="Square721 BT" panose="020B0504020202060204" pitchFamily="34" charset="0"/>
                <a:ea typeface="HGP創英角ｺﾞｼｯｸUB" panose="020B0900000000000000" pitchFamily="50" charset="-128"/>
              </a:rPr>
              <a:t>0</a:t>
            </a:r>
            <a:endParaRPr lang="ja-JP" altLang="en-US" sz="1400" dirty="0">
              <a:solidFill>
                <a:schemeClr val="bg1"/>
              </a:solidFill>
              <a:latin typeface="Square721 BT" panose="020B0504020202060204" pitchFamily="34" charset="0"/>
              <a:ea typeface="HGP創英角ｺﾞｼｯｸUB" panose="020B0900000000000000" pitchFamily="50" charset="-128"/>
            </a:endParaRPr>
          </a:p>
        </p:txBody>
      </p:sp>
      <p:sp>
        <p:nvSpPr>
          <p:cNvPr id="105" name="正方形/長方形 104"/>
          <p:cNvSpPr/>
          <p:nvPr/>
        </p:nvSpPr>
        <p:spPr>
          <a:xfrm>
            <a:off x="11831997" y="6498000"/>
            <a:ext cx="360000" cy="3600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smtClean="0">
                <a:latin typeface="Square721 BT" panose="020B0504020202060204" pitchFamily="34" charset="0"/>
              </a:rPr>
              <a:t>00</a:t>
            </a:r>
            <a:endParaRPr kumimoji="1" lang="ja-JP" altLang="en-US" sz="1000" dirty="0">
              <a:latin typeface="Square721 BT" panose="020B0504020202060204" pitchFamily="34" charset="0"/>
            </a:endParaRPr>
          </a:p>
        </p:txBody>
      </p:sp>
      <p:sp>
        <p:nvSpPr>
          <p:cNvPr id="106" name="正方形/長方形 105"/>
          <p:cNvSpPr/>
          <p:nvPr/>
        </p:nvSpPr>
        <p:spPr>
          <a:xfrm>
            <a:off x="25620" y="3263150"/>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latin typeface="Square721 BT" panose="020B0504020202060204" pitchFamily="34" charset="0"/>
                <a:cs typeface="Arial" panose="020B0604020202020204" pitchFamily="34" charset="0"/>
              </a:rPr>
              <a:t>BCP </a:t>
            </a:r>
            <a:r>
              <a:rPr lang="en-US" altLang="ja-JP" sz="1200" dirty="0" smtClean="0">
                <a:latin typeface="Square721 BT" panose="020B0504020202060204" pitchFamily="34" charset="0"/>
                <a:cs typeface="Arial" panose="020B0604020202020204" pitchFamily="34" charset="0"/>
              </a:rPr>
              <a:t>C</a:t>
            </a:r>
            <a:r>
              <a:rPr lang="en-US" altLang="ja-JP" sz="1200" dirty="0">
                <a:latin typeface="Square721 BT" panose="020B0504020202060204" pitchFamily="34" charset="0"/>
                <a:cs typeface="Arial" panose="020B0604020202020204" pitchFamily="34" charset="0"/>
              </a:rPr>
              <a:t>ONTENTS</a:t>
            </a:r>
            <a:endParaRPr kumimoji="1" lang="ja-JP" altLang="en-US" sz="1200" dirty="0">
              <a:latin typeface="Square721 BT" panose="020B0504020202060204" pitchFamily="34" charset="0"/>
              <a:cs typeface="Arial" panose="020B0604020202020204" pitchFamily="34" charset="0"/>
            </a:endParaRPr>
          </a:p>
        </p:txBody>
      </p:sp>
      <p:grpSp>
        <p:nvGrpSpPr>
          <p:cNvPr id="107" name="グループ化 106"/>
          <p:cNvGrpSpPr/>
          <p:nvPr/>
        </p:nvGrpSpPr>
        <p:grpSpPr>
          <a:xfrm>
            <a:off x="0" y="3427177"/>
            <a:ext cx="2251471" cy="3403220"/>
            <a:chOff x="0" y="1053600"/>
            <a:chExt cx="2251471" cy="3403220"/>
          </a:xfrm>
        </p:grpSpPr>
        <p:grpSp>
          <p:nvGrpSpPr>
            <p:cNvPr id="108" name="グループ化 107"/>
            <p:cNvGrpSpPr/>
            <p:nvPr/>
          </p:nvGrpSpPr>
          <p:grpSpPr>
            <a:xfrm>
              <a:off x="0" y="1053600"/>
              <a:ext cx="2251471" cy="523220"/>
              <a:chOff x="-20335" y="1287374"/>
              <a:chExt cx="2251471" cy="523220"/>
            </a:xfrm>
          </p:grpSpPr>
          <p:sp>
            <p:nvSpPr>
              <p:cNvPr id="125" name="正方形/長方形 124"/>
              <p:cNvSpPr/>
              <p:nvPr/>
            </p:nvSpPr>
            <p:spPr>
              <a:xfrm>
                <a:off x="-20335" y="1356157"/>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rgbClr val="595959"/>
                    </a:solidFill>
                    <a:latin typeface="HGP創英角ｺﾞｼｯｸUB" panose="020B0900000000000000" pitchFamily="50" charset="-128"/>
                    <a:ea typeface="HGP創英角ｺﾞｼｯｸUB" panose="020B0900000000000000" pitchFamily="50" charset="-128"/>
                  </a:rPr>
                  <a:t>	</a:t>
                </a:r>
                <a:r>
                  <a:rPr kumimoji="1" lang="ja-JP" altLang="en-US" sz="1200" dirty="0" smtClean="0">
                    <a:solidFill>
                      <a:srgbClr val="595959"/>
                    </a:solidFill>
                    <a:latin typeface="HGP創英角ｺﾞｼｯｸUB" panose="020B0900000000000000" pitchFamily="50" charset="-128"/>
                    <a:ea typeface="HGP創英角ｺﾞｼｯｸUB" panose="020B0900000000000000" pitchFamily="50" charset="-128"/>
                  </a:rPr>
                  <a:t>基本情報</a:t>
                </a:r>
                <a:endParaRPr kumimoji="1" lang="ja-JP" altLang="en-US" sz="1200" dirty="0">
                  <a:solidFill>
                    <a:srgbClr val="595959"/>
                  </a:solidFill>
                  <a:latin typeface="HGP創英角ｺﾞｼｯｸUB" panose="020B0900000000000000" pitchFamily="50" charset="-128"/>
                  <a:ea typeface="HGP創英角ｺﾞｼｯｸUB" panose="020B0900000000000000" pitchFamily="50" charset="-128"/>
                </a:endParaRPr>
              </a:p>
            </p:txBody>
          </p:sp>
          <p:sp>
            <p:nvSpPr>
              <p:cNvPr id="126" name="テキスト ボックス 125"/>
              <p:cNvSpPr txBox="1"/>
              <p:nvPr/>
            </p:nvSpPr>
            <p:spPr>
              <a:xfrm>
                <a:off x="36000" y="1287374"/>
                <a:ext cx="453970" cy="523220"/>
              </a:xfrm>
              <a:prstGeom prst="rect">
                <a:avLst/>
              </a:prstGeom>
              <a:noFill/>
            </p:spPr>
            <p:txBody>
              <a:bodyPr wrap="none" rtlCol="0">
                <a:spAutoFit/>
              </a:bodyPr>
              <a:lstStyle/>
              <a:p>
                <a:r>
                  <a:rPr kumimoji="1" lang="ja-JP" altLang="en-US" sz="2800" dirty="0" smtClean="0">
                    <a:solidFill>
                      <a:srgbClr val="595959"/>
                    </a:solidFill>
                    <a:latin typeface="HGP創英角ｺﾞｼｯｸUB" panose="020B0900000000000000" pitchFamily="50" charset="-128"/>
                    <a:ea typeface="HGP創英角ｺﾞｼｯｸUB" panose="020B0900000000000000" pitchFamily="50" charset="-128"/>
                  </a:rPr>
                  <a:t>１</a:t>
                </a:r>
                <a:endParaRPr kumimoji="1" lang="ja-JP" altLang="en-US" sz="2800" dirty="0">
                  <a:solidFill>
                    <a:srgbClr val="595959"/>
                  </a:solidFill>
                  <a:latin typeface="HGP創英角ｺﾞｼｯｸUB" panose="020B0900000000000000" pitchFamily="50" charset="-128"/>
                  <a:ea typeface="HGP創英角ｺﾞｼｯｸUB" panose="020B0900000000000000" pitchFamily="50" charset="-128"/>
                </a:endParaRPr>
              </a:p>
            </p:txBody>
          </p:sp>
        </p:grpSp>
        <p:sp>
          <p:nvSpPr>
            <p:cNvPr id="109" name="テキスト ボックス 108"/>
            <p:cNvSpPr txBox="1"/>
            <p:nvPr/>
          </p:nvSpPr>
          <p:spPr>
            <a:xfrm>
              <a:off x="114043" y="1485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10" name="正方形/長方形 109"/>
            <p:cNvSpPr/>
            <p:nvPr/>
          </p:nvSpPr>
          <p:spPr>
            <a:xfrm>
              <a:off x="0" y="1698383"/>
              <a:ext cx="2251471" cy="41168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bg1"/>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連絡先</a:t>
              </a:r>
              <a:endParaRPr kumimoji="1" lang="ja-JP" altLang="en-US" sz="12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1" name="テキスト ボックス 110"/>
            <p:cNvSpPr txBox="1"/>
            <p:nvPr/>
          </p:nvSpPr>
          <p:spPr>
            <a:xfrm>
              <a:off x="56335" y="1629600"/>
              <a:ext cx="453970" cy="523220"/>
            </a:xfrm>
            <a:prstGeom prst="rect">
              <a:avLst/>
            </a:prstGeom>
            <a:noFill/>
          </p:spPr>
          <p:txBody>
            <a:bodyPr wrap="none" rtlCol="0">
              <a:spAutoFit/>
            </a:bodyPr>
            <a:lstStyle/>
            <a:p>
              <a:r>
                <a:rPr lang="ja-JP" altLang="en-US" sz="2800" dirty="0">
                  <a:solidFill>
                    <a:schemeClr val="bg1"/>
                  </a:solidFill>
                  <a:latin typeface="HGP創英角ｺﾞｼｯｸUB" panose="020B0900000000000000" pitchFamily="50" charset="-128"/>
                  <a:ea typeface="HGP創英角ｺﾞｼｯｸUB" panose="020B0900000000000000" pitchFamily="50" charset="-128"/>
                </a:rPr>
                <a:t>２</a:t>
              </a: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2" name="テキスト ボックス 111"/>
            <p:cNvSpPr txBox="1"/>
            <p:nvPr/>
          </p:nvSpPr>
          <p:spPr>
            <a:xfrm>
              <a:off x="114043" y="2061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13" name="正方形/長方形 112"/>
            <p:cNvSpPr/>
            <p:nvPr/>
          </p:nvSpPr>
          <p:spPr>
            <a:xfrm>
              <a:off x="0" y="2274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会社・従業員</a:t>
              </a:r>
              <a:endParaRPr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4" name="テキスト ボックス 113"/>
            <p:cNvSpPr txBox="1"/>
            <p:nvPr/>
          </p:nvSpPr>
          <p:spPr>
            <a:xfrm>
              <a:off x="56335" y="2205600"/>
              <a:ext cx="453970" cy="523220"/>
            </a:xfrm>
            <a:prstGeom prst="rect">
              <a:avLst/>
            </a:prstGeom>
            <a:noFill/>
          </p:spPr>
          <p:txBody>
            <a:bodyPr wrap="none" rtlCol="0">
              <a:spAutoFit/>
            </a:bodyPr>
            <a:lstStyle/>
            <a:p>
              <a:r>
                <a:rPr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３</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5" name="テキスト ボックス 114"/>
            <p:cNvSpPr txBox="1"/>
            <p:nvPr/>
          </p:nvSpPr>
          <p:spPr>
            <a:xfrm>
              <a:off x="114043" y="2637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16" name="正方形/長方形 115"/>
            <p:cNvSpPr/>
            <p:nvPr/>
          </p:nvSpPr>
          <p:spPr>
            <a:xfrm>
              <a:off x="0" y="2850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顧客・</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取引</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7" name="テキスト ボックス 116"/>
            <p:cNvSpPr txBox="1"/>
            <p:nvPr/>
          </p:nvSpPr>
          <p:spPr>
            <a:xfrm>
              <a:off x="56335" y="2781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４</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18" name="テキスト ボックス 117"/>
            <p:cNvSpPr txBox="1"/>
            <p:nvPr/>
          </p:nvSpPr>
          <p:spPr>
            <a:xfrm>
              <a:off x="114043" y="3213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19" name="正方形/長方形 118"/>
            <p:cNvSpPr/>
            <p:nvPr/>
          </p:nvSpPr>
          <p:spPr>
            <a:xfrm>
              <a:off x="0" y="3426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資源</a:t>
              </a:r>
              <a:r>
                <a:rPr kumimoji="1"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a:t>
              </a:r>
              <a:r>
                <a:rPr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供給</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20" name="テキスト ボックス 119"/>
            <p:cNvSpPr txBox="1"/>
            <p:nvPr/>
          </p:nvSpPr>
          <p:spPr>
            <a:xfrm>
              <a:off x="56335" y="3357600"/>
              <a:ext cx="453970" cy="523220"/>
            </a:xfrm>
            <a:prstGeom prst="rect">
              <a:avLst/>
            </a:prstGeom>
            <a:noFill/>
          </p:spPr>
          <p:txBody>
            <a:bodyPr wrap="none" rtlCol="0">
              <a:spAutoFit/>
            </a:bodyPr>
            <a:lstStyle/>
            <a:p>
              <a:r>
                <a:rPr kumimoji="1" lang="ja-JP" altLang="en-US" sz="28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５</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22" name="テキスト ボックス 121"/>
            <p:cNvSpPr txBox="1"/>
            <p:nvPr/>
          </p:nvSpPr>
          <p:spPr>
            <a:xfrm>
              <a:off x="114043" y="3789873"/>
              <a:ext cx="338554" cy="276999"/>
            </a:xfrm>
            <a:prstGeom prst="rect">
              <a:avLst/>
            </a:prstGeom>
            <a:noFill/>
          </p:spPr>
          <p:txBody>
            <a:bodyPr wrap="none" rtlCol="0">
              <a:spAutoFit/>
            </a:bodyPr>
            <a:lstStyle/>
            <a:p>
              <a:r>
                <a:rPr kumimoji="1" lang="ja-JP" altLang="en-US" sz="1200" dirty="0" smtClean="0">
                  <a:solidFill>
                    <a:schemeClr val="tx1">
                      <a:lumMod val="65000"/>
                      <a:lumOff val="35000"/>
                    </a:schemeClr>
                  </a:solidFill>
                </a:rPr>
                <a:t>▼</a:t>
              </a:r>
              <a:endParaRPr kumimoji="1" lang="ja-JP" altLang="en-US" sz="1200" dirty="0">
                <a:solidFill>
                  <a:schemeClr val="tx1">
                    <a:lumMod val="65000"/>
                    <a:lumOff val="35000"/>
                  </a:schemeClr>
                </a:solidFill>
              </a:endParaRPr>
            </a:p>
          </p:txBody>
        </p:sp>
        <p:sp>
          <p:nvSpPr>
            <p:cNvPr id="123" name="正方形/長方形 122"/>
            <p:cNvSpPr/>
            <p:nvPr/>
          </p:nvSpPr>
          <p:spPr>
            <a:xfrm>
              <a:off x="0" y="4002383"/>
              <a:ext cx="2251471" cy="41168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tabLst>
                  <a:tab pos="444500" algn="l"/>
                </a:tabLst>
              </a:pPr>
              <a:r>
                <a:rPr kumimoji="1" lang="en-US" altLang="ja-JP"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	</a:t>
              </a:r>
              <a:r>
                <a:rPr lang="ja-JP" altLang="en-US" sz="1200" dirty="0" smtClean="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避難・防災</a:t>
              </a:r>
              <a:endParaRPr kumimoji="1" lang="ja-JP" altLang="en-US" sz="12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sp>
          <p:nvSpPr>
            <p:cNvPr id="124" name="テキスト ボックス 123"/>
            <p:cNvSpPr txBox="1"/>
            <p:nvPr/>
          </p:nvSpPr>
          <p:spPr>
            <a:xfrm>
              <a:off x="56335" y="3933600"/>
              <a:ext cx="453970" cy="523220"/>
            </a:xfrm>
            <a:prstGeom prst="rect">
              <a:avLst/>
            </a:prstGeom>
            <a:noFill/>
          </p:spPr>
          <p:txBody>
            <a:bodyPr wrap="none" rtlCol="0">
              <a:spAutoFit/>
            </a:bodyPr>
            <a:lstStyle/>
            <a:p>
              <a:r>
                <a:rPr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rPr>
                <a:t>６</a:t>
              </a:r>
              <a:endParaRPr kumimoji="1" lang="ja-JP" altLang="en-US" sz="2800" dirty="0">
                <a:solidFill>
                  <a:schemeClr val="tx1">
                    <a:lumMod val="65000"/>
                    <a:lumOff val="35000"/>
                  </a:schemeClr>
                </a:solidFill>
                <a:latin typeface="HGP創英角ｺﾞｼｯｸUB" panose="020B0900000000000000" pitchFamily="50" charset="-128"/>
                <a:ea typeface="HGP創英角ｺﾞｼｯｸUB" panose="020B0900000000000000" pitchFamily="50" charset="-128"/>
              </a:endParaRPr>
            </a:p>
          </p:txBody>
        </p:sp>
      </p:grpSp>
      <p:sp>
        <p:nvSpPr>
          <p:cNvPr id="75" name="正方形/長方形 74"/>
          <p:cNvSpPr/>
          <p:nvPr/>
        </p:nvSpPr>
        <p:spPr>
          <a:xfrm>
            <a:off x="25620" y="28566"/>
            <a:ext cx="2448000" cy="180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latin typeface="Square721 BT" panose="020B0504020202060204" pitchFamily="34" charset="0"/>
                <a:cs typeface="Arial" panose="020B0604020202020204" pitchFamily="34" charset="0"/>
              </a:rPr>
              <a:t>BCP</a:t>
            </a:r>
            <a:r>
              <a:rPr lang="ja-JP" altLang="en-US" sz="1200" dirty="0">
                <a:latin typeface="Square721 BT" panose="020B0504020202060204" pitchFamily="34" charset="0"/>
                <a:cs typeface="Arial" panose="020B0604020202020204" pitchFamily="34" charset="0"/>
              </a:rPr>
              <a:t> </a:t>
            </a:r>
            <a:r>
              <a:rPr lang="en-US" altLang="ja-JP" sz="1200" dirty="0" smtClean="0">
                <a:latin typeface="Square721 BT" panose="020B0504020202060204" pitchFamily="34" charset="0"/>
                <a:cs typeface="Arial" panose="020B0604020202020204" pitchFamily="34" charset="0"/>
              </a:rPr>
              <a:t>DATA</a:t>
            </a:r>
            <a:endParaRPr kumimoji="1" lang="ja-JP" altLang="en-US" sz="1200" dirty="0">
              <a:latin typeface="Square721 BT" panose="020B0504020202060204" pitchFamily="34" charset="0"/>
              <a:cs typeface="Arial" panose="020B0604020202020204" pitchFamily="34" charset="0"/>
            </a:endParaRPr>
          </a:p>
        </p:txBody>
      </p:sp>
      <p:grpSp>
        <p:nvGrpSpPr>
          <p:cNvPr id="127" name="グループ化 126"/>
          <p:cNvGrpSpPr/>
          <p:nvPr/>
        </p:nvGrpSpPr>
        <p:grpSpPr>
          <a:xfrm>
            <a:off x="25620" y="256944"/>
            <a:ext cx="2448000" cy="288000"/>
            <a:chOff x="25620" y="297658"/>
            <a:chExt cx="2448000" cy="288000"/>
          </a:xfrm>
        </p:grpSpPr>
        <p:sp>
          <p:nvSpPr>
            <p:cNvPr id="128" name="角丸四角形 127"/>
            <p:cNvSpPr/>
            <p:nvPr/>
          </p:nvSpPr>
          <p:spPr>
            <a:xfrm>
              <a:off x="25620" y="297658"/>
              <a:ext cx="2448000" cy="288000"/>
            </a:xfrm>
            <a:prstGeom prst="roundRect">
              <a:avLst>
                <a:gd name="adj" fmla="val 0"/>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ct val="90000"/>
                </a:lnSpc>
              </a:pPr>
              <a:r>
                <a:rPr lang="ja-JP" altLang="en-US" sz="900" dirty="0" smtClean="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rPr>
                <a:t>年　　　　　月　　　　　日</a:t>
              </a:r>
              <a:endParaRPr kumimoji="1" lang="ja-JP" altLang="en-US" sz="900" dirty="0">
                <a:ln w="3175">
                  <a:solidFill>
                    <a:schemeClr val="tx1">
                      <a:lumMod val="65000"/>
                      <a:lumOff val="35000"/>
                    </a:schemeClr>
                  </a:solidFill>
                </a:ln>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29" name="角丸四角形 128"/>
            <p:cNvSpPr/>
            <p:nvPr/>
          </p:nvSpPr>
          <p:spPr>
            <a:xfrm>
              <a:off x="58418" y="369658"/>
              <a:ext cx="576000" cy="144000"/>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kumimoji="1" lang="ja-JP" altLang="en-US" sz="900" dirty="0" smtClean="0">
                  <a:ln w="3175">
                    <a:solidFill>
                      <a:schemeClr val="bg1"/>
                    </a:solidFill>
                  </a:ln>
                  <a:latin typeface="Meiryo UI" panose="020B0604030504040204" pitchFamily="50" charset="-128"/>
                  <a:ea typeface="Meiryo UI" panose="020B0604030504040204" pitchFamily="50" charset="-128"/>
                </a:rPr>
                <a:t>改訂日</a:t>
              </a:r>
              <a:endParaRPr kumimoji="1" lang="ja-JP" altLang="en-US" sz="900" dirty="0">
                <a:ln w="3175">
                  <a:solidFill>
                    <a:schemeClr val="bg1"/>
                  </a:solidFill>
                </a:ln>
                <a:latin typeface="Meiryo UI" panose="020B0604030504040204" pitchFamily="50" charset="-128"/>
                <a:ea typeface="Meiryo UI" panose="020B0604030504040204" pitchFamily="50" charset="-128"/>
              </a:endParaRPr>
            </a:p>
          </p:txBody>
        </p:sp>
      </p:grpSp>
      <p:grpSp>
        <p:nvGrpSpPr>
          <p:cNvPr id="72" name="グループ化 71"/>
          <p:cNvGrpSpPr/>
          <p:nvPr/>
        </p:nvGrpSpPr>
        <p:grpSpPr>
          <a:xfrm>
            <a:off x="-31844" y="549542"/>
            <a:ext cx="2616547" cy="307777"/>
            <a:chOff x="-31844" y="549542"/>
            <a:chExt cx="2616547" cy="307777"/>
          </a:xfrm>
        </p:grpSpPr>
        <p:sp>
          <p:nvSpPr>
            <p:cNvPr id="73" name="角丸四角形 72"/>
            <p:cNvSpPr/>
            <p:nvPr/>
          </p:nvSpPr>
          <p:spPr>
            <a:xfrm>
              <a:off x="25619" y="581221"/>
              <a:ext cx="2448000" cy="205200"/>
            </a:xfrm>
            <a:prstGeom prst="roundRect">
              <a:avLst>
                <a:gd name="adj" fmla="val 15127"/>
              </a:avLst>
            </a:prstGeom>
            <a:solidFill>
              <a:srgbClr val="FF66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4" name="グループ化 73"/>
            <p:cNvGrpSpPr/>
            <p:nvPr/>
          </p:nvGrpSpPr>
          <p:grpSpPr>
            <a:xfrm>
              <a:off x="-31844" y="549542"/>
              <a:ext cx="2616547" cy="307777"/>
              <a:chOff x="-31843" y="549542"/>
              <a:chExt cx="2555100" cy="307777"/>
            </a:xfrm>
          </p:grpSpPr>
          <p:sp>
            <p:nvSpPr>
              <p:cNvPr id="76" name="テキスト ボックス 75"/>
              <p:cNvSpPr txBox="1"/>
              <p:nvPr/>
            </p:nvSpPr>
            <p:spPr>
              <a:xfrm>
                <a:off x="153617" y="584648"/>
                <a:ext cx="2369640" cy="200055"/>
              </a:xfrm>
              <a:prstGeom prst="rect">
                <a:avLst/>
              </a:prstGeom>
              <a:noFill/>
            </p:spPr>
            <p:txBody>
              <a:bodyPr wrap="square" rtlCol="0">
                <a:spAutoFit/>
              </a:bodyPr>
              <a:lstStyle/>
              <a:p>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事業者・</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BCP</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代表・避難所を「スライド</a:t>
                </a:r>
                <a:r>
                  <a:rPr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rPr>
                  <a:t>3</a:t>
                </a:r>
                <a:r>
                  <a:rPr lang="ja-JP" altLang="en-US" sz="700" dirty="0" smtClean="0">
                    <a:ln w="3175">
                      <a:solidFill>
                        <a:schemeClr val="bg1"/>
                      </a:solidFill>
                    </a:ln>
                    <a:solidFill>
                      <a:schemeClr val="bg1"/>
                    </a:solidFill>
                    <a:latin typeface="Square721 BT" panose="020B0504020202060204" pitchFamily="34" charset="0"/>
                    <a:ea typeface="Meiryo UI" panose="020B0604030504040204" pitchFamily="50" charset="-128"/>
                  </a:rPr>
                  <a:t>」からコピーしてください</a:t>
                </a:r>
                <a:endParaRPr kumimoji="1" lang="en-US" altLang="ja-JP" sz="700" dirty="0" smtClean="0">
                  <a:ln w="3175">
                    <a:solidFill>
                      <a:schemeClr val="bg1"/>
                    </a:solidFill>
                  </a:ln>
                  <a:solidFill>
                    <a:schemeClr val="bg1"/>
                  </a:solidFill>
                  <a:latin typeface="Square721 BT" panose="020B0504020202060204" pitchFamily="34" charset="0"/>
                  <a:ea typeface="Meiryo UI" panose="020B0604030504040204" pitchFamily="50" charset="-128"/>
                </a:endParaRPr>
              </a:p>
            </p:txBody>
          </p:sp>
          <p:sp>
            <p:nvSpPr>
              <p:cNvPr id="77" name="テキスト ボックス 76"/>
              <p:cNvSpPr txBox="1"/>
              <p:nvPr/>
            </p:nvSpPr>
            <p:spPr>
              <a:xfrm>
                <a:off x="-31843" y="549542"/>
                <a:ext cx="344966" cy="307777"/>
              </a:xfrm>
              <a:prstGeom prst="rect">
                <a:avLst/>
              </a:prstGeom>
              <a:noFill/>
            </p:spPr>
            <p:txBody>
              <a:bodyPr wrap="none" rtlCol="0">
                <a:spAutoFit/>
              </a:bodyPr>
              <a:lstStyle/>
              <a:p>
                <a:r>
                  <a:rPr kumimoji="1" lang="ja-JP" altLang="en-US" sz="1400" dirty="0" smtClean="0">
                    <a:solidFill>
                      <a:schemeClr val="bg1"/>
                    </a:solidFill>
                    <a:sym typeface="Wingdings 3" panose="05040102010807070707" pitchFamily="18" charset="2"/>
                  </a:rPr>
                  <a:t></a:t>
                </a:r>
                <a:endParaRPr kumimoji="1" lang="ja-JP" altLang="en-US" sz="1400" dirty="0">
                  <a:solidFill>
                    <a:schemeClr val="bg1"/>
                  </a:solidFill>
                </a:endParaRPr>
              </a:p>
            </p:txBody>
          </p:sp>
        </p:grpSp>
      </p:grpSp>
    </p:spTree>
    <p:extLst>
      <p:ext uri="{BB962C8B-B14F-4D97-AF65-F5344CB8AC3E}">
        <p14:creationId xmlns:p14="http://schemas.microsoft.com/office/powerpoint/2010/main" val="1186679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2395</TotalTime>
  <Words>3296</Words>
  <Application>Microsoft Office PowerPoint</Application>
  <PresentationFormat>ワイド画面</PresentationFormat>
  <Paragraphs>1575</Paragraphs>
  <Slides>27</Slides>
  <Notes>24</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27</vt:i4>
      </vt:variant>
    </vt:vector>
  </HeadingPairs>
  <TitlesOfParts>
    <vt:vector size="40" baseType="lpstr">
      <vt:lpstr>HGP創英角ｺﾞｼｯｸUB</vt:lpstr>
      <vt:lpstr>HGP明朝E</vt:lpstr>
      <vt:lpstr>Meiryo UI</vt:lpstr>
      <vt:lpstr>ＭＳ Ｐゴシック</vt:lpstr>
      <vt:lpstr>チェックポイント★リベンジ</vt:lpstr>
      <vt:lpstr>ふみゴシック</vt:lpstr>
      <vt:lpstr>Arial</vt:lpstr>
      <vt:lpstr>Calibri</vt:lpstr>
      <vt:lpstr>Calibri Light</vt:lpstr>
      <vt:lpstr>Segoe UI Black</vt:lpstr>
      <vt:lpstr>Square721 BT</vt:lpstr>
      <vt:lpstr>Wingdings 3</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加藤裕之</dc:creator>
  <cp:lastModifiedBy>加藤裕之</cp:lastModifiedBy>
  <cp:revision>1718</cp:revision>
  <dcterms:created xsi:type="dcterms:W3CDTF">2020-03-08T03:05:10Z</dcterms:created>
  <dcterms:modified xsi:type="dcterms:W3CDTF">2020-07-27T07:02:09Z</dcterms:modified>
</cp:coreProperties>
</file>